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307" r:id="rId4"/>
    <p:sldId id="301" r:id="rId5"/>
    <p:sldId id="302" r:id="rId6"/>
    <p:sldId id="282" r:id="rId7"/>
    <p:sldId id="310" r:id="rId8"/>
    <p:sldId id="312" r:id="rId9"/>
    <p:sldId id="279" r:id="rId10"/>
    <p:sldId id="280" r:id="rId11"/>
    <p:sldId id="284" r:id="rId12"/>
    <p:sldId id="289" r:id="rId13"/>
    <p:sldId id="290" r:id="rId14"/>
    <p:sldId id="297" r:id="rId15"/>
    <p:sldId id="292" r:id="rId16"/>
    <p:sldId id="298" r:id="rId17"/>
    <p:sldId id="291" r:id="rId18"/>
    <p:sldId id="304" r:id="rId19"/>
    <p:sldId id="287" r:id="rId20"/>
    <p:sldId id="261" r:id="rId21"/>
    <p:sldId id="286" r:id="rId22"/>
    <p:sldId id="296" r:id="rId23"/>
    <p:sldId id="311" r:id="rId24"/>
    <p:sldId id="269" r:id="rId25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95F991CF-B22D-48F7-875B-D18E2FAA72A5}">
          <p14:sldIdLst>
            <p14:sldId id="256"/>
            <p14:sldId id="262"/>
            <p14:sldId id="307"/>
            <p14:sldId id="301"/>
            <p14:sldId id="302"/>
            <p14:sldId id="282"/>
            <p14:sldId id="310"/>
            <p14:sldId id="312"/>
          </p14:sldIdLst>
        </p14:section>
        <p14:section name="Namnlöst avsnitt" id="{721B8120-57FE-4622-94DA-471C1D59AE4C}">
          <p14:sldIdLst>
            <p14:sldId id="279"/>
            <p14:sldId id="280"/>
            <p14:sldId id="284"/>
            <p14:sldId id="289"/>
            <p14:sldId id="290"/>
            <p14:sldId id="297"/>
            <p14:sldId id="292"/>
            <p14:sldId id="298"/>
            <p14:sldId id="291"/>
            <p14:sldId id="304"/>
            <p14:sldId id="287"/>
            <p14:sldId id="261"/>
            <p14:sldId id="286"/>
            <p14:sldId id="296"/>
            <p14:sldId id="31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DD3984-8BA4-5BAD-E1E6-DB5BDE4F9E8B}" name="Martin Zachrisson" initials="MZ" userId="S::martin.zachrisson@skolverket.se::b64b29bb-8ef6-4570-bbd3-277b9371a2bf" providerId="AD"/>
  <p188:author id="{177208B9-C4B8-0E16-F19A-0BCC8BE68656}" name="Johanna Chung" initials="JC" userId="Johanna Chung" providerId="None"/>
  <p188:author id="{25651CBD-0C62-36A3-8A37-F557EEA7CBB6}" name="Yvonne Hoffmann" initials="YH" userId="S::Yvonne.Hoffmann@skolverket.se::f8d0b9d4-155f-493f-a2f2-6be70a4be903" providerId="AD"/>
  <p188:author id="{2E5E1CF7-BCFC-DD6F-CDF4-16DEF0625BD6}" name="Maria Elmér" initials="ME" userId="S::Maria.Elmer@skolverket.se::912f12e2-d703-4b80-93a8-eaf208d680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9" autoAdjust="0"/>
    <p:restoredTop sz="82770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336" y="120"/>
      </p:cViewPr>
      <p:guideLst>
        <p:guide orient="horz" pos="162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 snapToGrid="0" snapToObjects="1" showGuides="1">
      <p:cViewPr varScale="1">
        <p:scale>
          <a:sx n="157" d="100"/>
          <a:sy n="157" d="100"/>
        </p:scale>
        <p:origin x="52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BF6860C-D9E1-0E43-BD5B-A88943D986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EEF2C6-D0E7-5147-A633-E4995EA5C3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83644-23C7-5E41-8E7C-E1F860ABFD6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24F16E-16AB-2E4D-90F4-9B89461AC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6A9566-421D-F640-9EF9-5871BF7E29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86FD3-8EB4-5246-AECA-2F73DEAF17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30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E370-FBCD-BD4F-B7EA-895AD44CA849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D094-F95C-3740-A37B-17005D23A5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14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05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28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818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31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46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143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775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59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368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285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21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2889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40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0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06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30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0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02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28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28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>
            <a:extLst>
              <a:ext uri="{FF2B5EF4-FFF2-40B4-BE49-F238E27FC236}">
                <a16:creationId xmlns:a16="http://schemas.microsoft.com/office/drawing/2014/main" id="{E5A504C0-428A-1044-84F4-9D22B7BB0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/>
          <a:stretch/>
        </p:blipFill>
        <p:spPr>
          <a:xfrm>
            <a:off x="-1" y="0"/>
            <a:ext cx="9144001" cy="5143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764000"/>
            <a:ext cx="6858000" cy="1479943"/>
          </a:xfrm>
        </p:spPr>
        <p:txBody>
          <a:bodyPr anchor="ctr" anchorCtr="0">
            <a:noAutofit/>
          </a:bodyPr>
          <a:lstStyle>
            <a:lvl1pPr algn="ctr">
              <a:lnSpc>
                <a:spcPts val="5760"/>
              </a:lnSpc>
              <a:defRPr sz="48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tvåradiga rubrik</a:t>
            </a:r>
            <a:endParaRPr lang="en-US" dirty="0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72582392-19E9-3A45-A6C1-290842073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9371" y="4572000"/>
            <a:ext cx="1785258" cy="3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4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webb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05409978-B5DC-7D41-BD5B-1679928C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48138641-60FA-3148-A40D-84043C7045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2000" y="2087984"/>
            <a:ext cx="4860000" cy="569803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CDC99A88-AC7F-7646-A5BC-14E7D31DF4EF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11">
            <a:extLst>
              <a:ext uri="{FF2B5EF4-FFF2-40B4-BE49-F238E27FC236}">
                <a16:creationId xmlns:a16="http://schemas.microsoft.com/office/drawing/2014/main" id="{77C491C7-ADE1-0F4C-A544-78BC42434B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A827882-FBCE-E440-9ACB-D46F0BF6BF79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A09B1117-7E5F-5749-8D6E-FCF82E5CA2C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1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cka till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05409978-B5DC-7D41-BD5B-1679928C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F66BA5A-D573-4D43-B894-E3EB4F4F67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9081" y="2087217"/>
            <a:ext cx="3945835" cy="675861"/>
          </a:xfrm>
        </p:spPr>
        <p:txBody>
          <a:bodyPr tIns="36000" anchor="ctr" anchorCtr="0">
            <a:noAutofit/>
          </a:bodyPr>
          <a:lstStyle>
            <a:lvl1pPr algn="ctr">
              <a:lnSpc>
                <a:spcPts val="5760"/>
              </a:lnSpc>
              <a:defRPr sz="48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Lycka till!</a:t>
            </a:r>
            <a:endParaRPr lang="en-US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CCD9F12B-CBE0-8945-B16D-93FB20135CF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11">
            <a:extLst>
              <a:ext uri="{FF2B5EF4-FFF2-40B4-BE49-F238E27FC236}">
                <a16:creationId xmlns:a16="http://schemas.microsoft.com/office/drawing/2014/main" id="{750D49A2-AE79-A34E-90A2-CF4B17D36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A298216-13FC-284B-B207-A3B57D120057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BA8CEB2-6F7C-334C-B67F-DE1599119E0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6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791082-3D1D-2F4B-A02B-091FA1C5147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92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5B18B57D-5701-364F-98ED-9299F9735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998" y="2160000"/>
            <a:ext cx="45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 och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5B18B57D-5701-364F-98ED-9299F9735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998" y="2160000"/>
            <a:ext cx="4500000" cy="900000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887B098C-A568-B741-BD2B-631619CF8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ED923373-E272-2A4D-B024-C0A6FBF28F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2000" y="2034105"/>
            <a:ext cx="4500000" cy="900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5B01659-973C-C343-92C1-E1FC6809AE88}"/>
              </a:ext>
            </a:extLst>
          </p:cNvPr>
          <p:cNvSpPr/>
          <p:nvPr userDrawn="1"/>
        </p:nvSpPr>
        <p:spPr>
          <a:xfrm>
            <a:off x="0" y="4752001"/>
            <a:ext cx="9144000" cy="391499"/>
          </a:xfrm>
          <a:prstGeom prst="rect">
            <a:avLst/>
          </a:prstGeom>
          <a:solidFill>
            <a:srgbClr val="692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A7749A0-8A76-124A-BECC-BB715812F8F7}"/>
              </a:ext>
            </a:extLst>
          </p:cNvPr>
          <p:cNvSpPr txBox="1"/>
          <p:nvPr userDrawn="1"/>
        </p:nvSpPr>
        <p:spPr>
          <a:xfrm>
            <a:off x="3493601" y="4786196"/>
            <a:ext cx="2191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www.skolverket.se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2A9792B-AD6C-CB49-9422-4722878A15AF}"/>
              </a:ext>
            </a:extLst>
          </p:cNvPr>
          <p:cNvSpPr txBox="1"/>
          <p:nvPr userDrawn="1"/>
        </p:nvSpPr>
        <p:spPr>
          <a:xfrm>
            <a:off x="7695370" y="4784400"/>
            <a:ext cx="1003852" cy="3385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sv-SE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1478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05409978-B5DC-7D41-BD5B-1679928C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FFDDAD-3400-C84D-B888-D26B47662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000" y="1685139"/>
            <a:ext cx="5760000" cy="1413822"/>
          </a:xfrm>
          <a:solidFill>
            <a:schemeClr val="bg1"/>
          </a:solidFill>
        </p:spPr>
        <p:txBody>
          <a:bodyPr vert="horz" lIns="360000" tIns="360000" rIns="360000" bIns="360000" anchor="ctr" anchorCtr="0">
            <a:spAutoFit/>
          </a:bodyPr>
          <a:lstStyle>
            <a:lvl1pPr algn="ctr">
              <a:lnSpc>
                <a:spcPts val="2800"/>
              </a:lnSpc>
              <a:defRPr sz="20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en kortare text, exempelvis en ingress eller en kortare faktatext.</a:t>
            </a:r>
            <a:endParaRPr lang="en-US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03F61561-DEAD-4348-902F-BC0BDB4F2F44}"/>
              </a:ext>
            </a:extLst>
          </p:cNvPr>
          <p:cNvCxnSpPr/>
          <p:nvPr userDrawn="1"/>
        </p:nvCxnSpPr>
        <p:spPr>
          <a:xfrm>
            <a:off x="0" y="475200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 22">
            <a:extLst>
              <a:ext uri="{FF2B5EF4-FFF2-40B4-BE49-F238E27FC236}">
                <a16:creationId xmlns:a16="http://schemas.microsoft.com/office/drawing/2014/main" id="{DF76F9A7-34BE-384C-996A-6462BF536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6B10D6D-BAE4-F142-AFCB-C4CD7AC63DA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D7C7A2B9-218D-E54B-87DD-476BF2D26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4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korativ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C01091D3-4D60-EB46-97FE-65D73D14C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0"/>
            <a:ext cx="9144001" cy="475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FFDDAD-3400-C84D-B888-D26B47662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9" y="1644900"/>
            <a:ext cx="4572000" cy="1512000"/>
          </a:xfrm>
          <a:solidFill>
            <a:schemeClr val="bg1"/>
          </a:solidFill>
        </p:spPr>
        <p:txBody>
          <a:bodyPr vert="horz" wrap="square" lIns="144000" tIns="360000" rIns="144000" bIns="360000" anchor="ctr" anchorCtr="0">
            <a:spAutoFit/>
          </a:bodyPr>
          <a:lstStyle>
            <a:lvl1pPr algn="ctr">
              <a:lnSpc>
                <a:spcPts val="3000"/>
              </a:lnSpc>
              <a:defRPr sz="25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En dekorativ sida med plats</a:t>
            </a:r>
            <a:br>
              <a:rPr lang="sv-SE" dirty="0"/>
            </a:br>
            <a:r>
              <a:rPr lang="sv-SE" dirty="0"/>
              <a:t>för frågeställning.</a:t>
            </a:r>
            <a:endParaRPr lang="en-US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03F61561-DEAD-4348-902F-BC0BDB4F2F44}"/>
              </a:ext>
            </a:extLst>
          </p:cNvPr>
          <p:cNvCxnSpPr/>
          <p:nvPr userDrawn="1"/>
        </p:nvCxnSpPr>
        <p:spPr>
          <a:xfrm>
            <a:off x="0" y="475200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 22">
            <a:extLst>
              <a:ext uri="{FF2B5EF4-FFF2-40B4-BE49-F238E27FC236}">
                <a16:creationId xmlns:a16="http://schemas.microsoft.com/office/drawing/2014/main" id="{DF76F9A7-34BE-384C-996A-6462BF536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6B10D6D-BAE4-F142-AFCB-C4CD7AC63DA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D7C7A2B9-218D-E54B-87DD-476BF2D26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A49CAD3-2D5E-0D4E-B610-A3F2DC9EA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4513" y="1425575"/>
            <a:ext cx="461962" cy="461963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defRPr sz="40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03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0" y="468000"/>
            <a:ext cx="4915350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och</a:t>
            </a:r>
            <a:br>
              <a:rPr lang="sv-SE" dirty="0"/>
            </a:br>
            <a:r>
              <a:rPr lang="sv-SE" dirty="0"/>
              <a:t>bild till vänster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0" y="1692000"/>
            <a:ext cx="4915350" cy="2838055"/>
          </a:xfrm>
        </p:spPr>
        <p:txBody>
          <a:bodyPr lIns="0"/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00582FD6-4266-BC41-A25E-92DAF757DCE0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:a16="http://schemas.microsoft.com/office/drawing/2014/main" id="{975777C9-1ED7-ED44-92C8-59F4C645D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EF4ED9D-7D2D-3F46-9F02-492AA0C13B5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433DC223-206A-7247-8EE2-3C8674410D7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A229A1A-A7C2-9E41-90EE-8A016CFA8B8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3238500" cy="47513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04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4915350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och</a:t>
            </a:r>
            <a:br>
              <a:rPr lang="sv-SE" dirty="0"/>
            </a:br>
            <a:r>
              <a:rPr lang="sv-SE" dirty="0"/>
              <a:t>bild till höger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92000"/>
            <a:ext cx="4915350" cy="2838055"/>
          </a:xfrm>
        </p:spPr>
        <p:txBody>
          <a:bodyPr lIns="0"/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A229A1A-A7C2-9E41-90EE-8A016CFA8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2053" y="0"/>
            <a:ext cx="3238500" cy="4751388"/>
          </a:xfrm>
        </p:spPr>
        <p:txBody>
          <a:bodyPr/>
          <a:lstStyle/>
          <a:p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077633AE-470C-6347-89D8-B047CA5AE12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 14">
            <a:extLst>
              <a:ext uri="{FF2B5EF4-FFF2-40B4-BE49-F238E27FC236}">
                <a16:creationId xmlns:a16="http://schemas.microsoft.com/office/drawing/2014/main" id="{37B47E7C-88C6-DD4A-A525-9F9C849E9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C295E63-D0D6-E245-B555-22FA3C63CFA5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7DE96F93-7419-0F48-A1C7-CD1C8994C400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3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7909518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i två spalter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92000"/>
            <a:ext cx="7909518" cy="2838055"/>
          </a:xfrm>
        </p:spPr>
        <p:txBody>
          <a:bodyPr lIns="0" numCol="2" spcCol="432000">
            <a:no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4B301F5-5A61-4D46-AF70-0F529A180DED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>
            <a:extLst>
              <a:ext uri="{FF2B5EF4-FFF2-40B4-BE49-F238E27FC236}">
                <a16:creationId xmlns:a16="http://schemas.microsoft.com/office/drawing/2014/main" id="{6D948AE6-8146-9D46-A341-500FB4EEC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081B4B6B-E6FD-B441-9B37-8E6853F3450B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A5F0DAC9-B6DE-3A41-8F3D-135A7BD9D37E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6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890" y="468000"/>
            <a:ext cx="7120219" cy="923772"/>
          </a:xfrm>
        </p:spPr>
        <p:txBody>
          <a:bodyPr wrap="square" lIns="0" anchor="t" anchorCtr="0">
            <a:noAutofit/>
          </a:bodyPr>
          <a:lstStyle>
            <a:lvl1pPr algn="ctr">
              <a:defRPr/>
            </a:lvl1pPr>
          </a:lstStyle>
          <a:p>
            <a:r>
              <a:rPr lang="sv-SE" dirty="0"/>
              <a:t>Sida med plats för rubrik och grafik</a:t>
            </a:r>
            <a:endParaRPr lang="en-US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89965E2-1FC4-8D4B-95FB-74E9CE5880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011890" y="1882588"/>
            <a:ext cx="7120219" cy="2427007"/>
          </a:xfrm>
        </p:spPr>
        <p:txBody>
          <a:bodyPr/>
          <a:lstStyle/>
          <a:p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17154107-3C32-3549-955E-5D2154AD617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 14">
            <a:extLst>
              <a:ext uri="{FF2B5EF4-FFF2-40B4-BE49-F238E27FC236}">
                <a16:creationId xmlns:a16="http://schemas.microsoft.com/office/drawing/2014/main" id="{108DBF63-7A15-3145-A96C-B0279E9C0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7935420-1199-5C45-AE19-6BA8A0567F9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234C6C75-731E-D14C-A6EA-E42DCE4B4B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0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4915350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och</a:t>
            </a:r>
            <a:br>
              <a:rPr lang="sv-SE" dirty="0"/>
            </a:br>
            <a:r>
              <a:rPr lang="sv-SE" dirty="0"/>
              <a:t>diagram till höger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92000"/>
            <a:ext cx="4915350" cy="2838055"/>
          </a:xfrm>
        </p:spPr>
        <p:txBody>
          <a:bodyPr lIns="0"/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581800F1-247E-0C41-A2DC-FBC77FA5240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29300" y="468313"/>
            <a:ext cx="2944813" cy="4062412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1EA60F9A-E310-D449-9EC2-F04A56332A82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 14">
            <a:extLst>
              <a:ext uri="{FF2B5EF4-FFF2-40B4-BE49-F238E27FC236}">
                <a16:creationId xmlns:a16="http://schemas.microsoft.com/office/drawing/2014/main" id="{A6C8251A-F561-194B-9421-75CB748A1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4F084D9-DE28-4742-8AB3-33BA2D53264F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B44186E4-3605-244A-80D0-A90E093C1E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0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AD6EE2D-E686-AC42-AFD5-BC84608F6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51388"/>
          </a:xfrm>
        </p:spPr>
        <p:txBody>
          <a:bodyPr/>
          <a:lstStyle/>
          <a:p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7BA7270F-CCEE-3D4D-89F4-B38712D6F5A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>
            <a:extLst>
              <a:ext uri="{FF2B5EF4-FFF2-40B4-BE49-F238E27FC236}">
                <a16:creationId xmlns:a16="http://schemas.microsoft.com/office/drawing/2014/main" id="{743D36E3-E6FE-FF40-B859-A5F3CC57D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80CF881C-E302-F34F-9C36-9C007FEBE06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DD06647E-2A06-9D4A-8B3F-F379238BDF4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1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4846-BD40-1B44-B89F-0931D24C3CCC}" type="datetime1">
              <a:rPr lang="sv-SE" smtClean="0"/>
              <a:t>2023-10-04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3A40-8403-C44B-9D92-7664A8C6D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98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2" r:id="rId3"/>
    <p:sldLayoutId id="2147483662" r:id="rId4"/>
    <p:sldLayoutId id="2147483673" r:id="rId5"/>
    <p:sldLayoutId id="2147483676" r:id="rId6"/>
    <p:sldLayoutId id="2147483674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defTabSz="685800" rtl="0" eaLnBrk="1" latinLnBrk="0" hangingPunct="1">
        <a:lnSpc>
          <a:spcPts val="3800"/>
        </a:lnSpc>
        <a:spcBef>
          <a:spcPct val="0"/>
        </a:spcBef>
        <a:buNone/>
        <a:defRPr sz="3200" b="1" i="0" kern="1200">
          <a:solidFill>
            <a:srgbClr val="6928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144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SzPct val="100000"/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SzPct val="100000"/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verket.se/skolutveckling/nationellt-kvalitetssyste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kolverket.se/regler-och-ansvar/forandringar-inom-skolomradet/aktuella-regelandringa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>
            <a:extLst>
              <a:ext uri="{FF2B5EF4-FFF2-40B4-BE49-F238E27FC236}">
                <a16:creationId xmlns:a16="http://schemas.microsoft.com/office/drawing/2014/main" id="{90696E65-886B-48BD-9AD4-BAA8FCED0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63713"/>
            <a:ext cx="6858000" cy="1479550"/>
          </a:xfrm>
        </p:spPr>
        <p:txBody>
          <a:bodyPr/>
          <a:lstStyle/>
          <a:p>
            <a:r>
              <a:rPr lang="sv-SE" dirty="0"/>
              <a:t>Introduktion till</a:t>
            </a:r>
            <a:br>
              <a:rPr lang="sv-SE" dirty="0"/>
            </a:br>
            <a:r>
              <a:rPr lang="sv-SE" dirty="0"/>
              <a:t>skolans styrning, ansvar och mandat</a:t>
            </a:r>
          </a:p>
        </p:txBody>
      </p:sp>
    </p:spTree>
    <p:extLst>
      <p:ext uri="{BB962C8B-B14F-4D97-AF65-F5344CB8AC3E}">
        <p14:creationId xmlns:p14="http://schemas.microsoft.com/office/powerpoint/2010/main" val="365770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Resonera om den dubbla styrningen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877568"/>
            <a:ext cx="5131134" cy="1717402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Vilka utmaningar kan den dubbla styrningen innebära för olika nivåer i styrkedjan?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sv-S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Vad behöver ni tänka på för att underlätta de utmaningar som den dubbla styrningen innebär?</a:t>
            </a:r>
          </a:p>
        </p:txBody>
      </p:sp>
      <p:pic>
        <p:nvPicPr>
          <p:cNvPr id="10" name="Platshållare för bild 9" descr="Illustration som visar två vuxna, en man och en kvinna, som samtalar.">
            <a:extLst>
              <a:ext uri="{FF2B5EF4-FFF2-40B4-BE49-F238E27FC236}">
                <a16:creationId xmlns:a16="http://schemas.microsoft.com/office/drawing/2014/main" id="{B08E4432-742A-9EA7-2E5F-A21AD4CC3C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840096" y="468000"/>
            <a:ext cx="3221109" cy="4319752"/>
          </a:xfrm>
        </p:spPr>
      </p:pic>
    </p:spTree>
    <p:extLst>
      <p:ext uri="{BB962C8B-B14F-4D97-AF65-F5344CB8AC3E}">
        <p14:creationId xmlns:p14="http://schemas.microsoft.com/office/powerpoint/2010/main" val="222531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Huvudmannens ansvar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45776"/>
            <a:ext cx="4995348" cy="3138283"/>
          </a:xfrm>
        </p:spPr>
        <p:txBody>
          <a:bodyPr numCol="1">
            <a:noAutofit/>
          </a:bodyPr>
          <a:lstStyle/>
          <a:p>
            <a:r>
              <a:rPr lang="sv-SE" sz="1400" dirty="0"/>
              <a:t>Att utbildningen genomförs enligt gällande styrdokument och att den är likvärdig. Exempelvis se till att undervisningen håller hög kvalitet och att elevers rätt till elevhälsa tillgodoses. </a:t>
            </a:r>
          </a:p>
          <a:p>
            <a:pPr lvl="0"/>
            <a:r>
              <a:rPr lang="sv-SE" sz="1400" dirty="0"/>
              <a:t>Att 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systematiskt och kontinuerligt planera och följa upp utbildningen, analysera orsakerna till uppföljningens resultat och utifrån analysen genomföra insatser i syfte att utveckla utbildningen.</a:t>
            </a:r>
          </a:p>
          <a:p>
            <a:r>
              <a:rPr lang="sv-SE" sz="1400" dirty="0"/>
              <a:t>Att fördela resurser och organisera verksamheten.</a:t>
            </a:r>
          </a:p>
          <a:p>
            <a:pPr lvl="0"/>
            <a:r>
              <a:rPr lang="sv-SE" sz="1400" dirty="0"/>
              <a:t>Att utbildningen vilar på vetenskaplig grund och beprövad erfarenhet.</a:t>
            </a:r>
          </a:p>
          <a:p>
            <a:pPr lvl="0">
              <a:lnSpc>
                <a:spcPct val="100000"/>
              </a:lnSpc>
            </a:pPr>
            <a:endParaRPr lang="sv-SE" sz="1400" dirty="0"/>
          </a:p>
          <a:p>
            <a:pPr marL="342900" lvl="0" indent="-342900"/>
            <a:endParaRPr lang="sv-S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BE39757-507F-9DD0-2CCE-6ED797D8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95" b="1095"/>
          <a:stretch/>
        </p:blipFill>
        <p:spPr>
          <a:xfrm>
            <a:off x="5903205" y="0"/>
            <a:ext cx="3238500" cy="4751388"/>
          </a:xfrm>
        </p:spPr>
      </p:pic>
    </p:spTree>
    <p:extLst>
      <p:ext uri="{BB962C8B-B14F-4D97-AF65-F5344CB8AC3E}">
        <p14:creationId xmlns:p14="http://schemas.microsoft.com/office/powerpoint/2010/main" val="150233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Resonera om huvudmannens ansvar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92000"/>
            <a:ext cx="5106535" cy="3069186"/>
          </a:xfrm>
        </p:spPr>
        <p:txBody>
          <a:bodyPr numCol="1">
            <a:noAutofit/>
          </a:bodyPr>
          <a:lstStyle/>
          <a:p>
            <a:pPr>
              <a:spcBef>
                <a:spcPts val="600"/>
              </a:spcBef>
            </a:pPr>
            <a:r>
              <a:rPr lang="sv-SE" dirty="0"/>
              <a:t>Hur märks det att ni har en samsyn på huvudmannanivå kring hur ni ska nå god kvalitet i alla verksamheter? </a:t>
            </a:r>
          </a:p>
          <a:p>
            <a:pPr>
              <a:spcBef>
                <a:spcPts val="600"/>
              </a:spcBef>
            </a:pPr>
            <a:r>
              <a:rPr lang="sv-SE" dirty="0"/>
              <a:t>Hur skapar ni en fungerande dialog i styrkedjan?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Hur fördelar ni resurser efter barns och elevers olika förutsättningar och behov?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Hur vet ni att resurserna utnyttjas på ett sätt så att barns och elevers utbildning blir likvärdig och håller hög kvalitet i hela organisationen? </a:t>
            </a:r>
          </a:p>
        </p:txBody>
      </p:sp>
      <p:pic>
        <p:nvPicPr>
          <p:cNvPr id="5" name="Platshållare för bild 4" descr="Illustration av två vuxna kvinnor som samtalar.">
            <a:extLst>
              <a:ext uri="{FF2B5EF4-FFF2-40B4-BE49-F238E27FC236}">
                <a16:creationId xmlns:a16="http://schemas.microsoft.com/office/drawing/2014/main" id="{3C6B6E4E-351D-A270-384F-515CD2178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815008" y="670035"/>
            <a:ext cx="3289577" cy="4091151"/>
          </a:xfrm>
        </p:spPr>
      </p:pic>
    </p:spTree>
    <p:extLst>
      <p:ext uri="{BB962C8B-B14F-4D97-AF65-F5344CB8AC3E}">
        <p14:creationId xmlns:p14="http://schemas.microsoft.com/office/powerpoint/2010/main" val="31169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Skolchefens ansvar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92000"/>
            <a:ext cx="4604743" cy="283805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Uppdrag att stötta huvudmannen i att följa de lagar och förordningar som reglerar utbildningen. 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ADA57CE3-0D63-486D-D5B3-28432AEF9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8552" r="40040" b="1187"/>
          <a:stretch/>
        </p:blipFill>
        <p:spPr>
          <a:xfrm>
            <a:off x="5437363" y="-1"/>
            <a:ext cx="3706637" cy="4753429"/>
          </a:xfrm>
        </p:spPr>
      </p:pic>
    </p:spTree>
    <p:extLst>
      <p:ext uri="{BB962C8B-B14F-4D97-AF65-F5344CB8AC3E}">
        <p14:creationId xmlns:p14="http://schemas.microsoft.com/office/powerpoint/2010/main" val="71663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Resonera om skolchefsrollen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92000"/>
            <a:ext cx="4915350" cy="2838055"/>
          </a:xfrm>
        </p:spPr>
        <p:txBody>
          <a:bodyPr numCol="1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Times New Roman" panose="02020603050405020304" pitchFamily="18" charset="0"/>
              </a:rPr>
              <a:t>Är ni överens om vilket ansvar och mandat skolchefen har? Vad säger skolchefen själv om sitt </a:t>
            </a:r>
            <a:r>
              <a:rPr lang="sv-SE" dirty="0">
                <a:ea typeface="Times New Roman" panose="02020603050405020304" pitchFamily="18" charset="0"/>
              </a:rPr>
              <a:t>mandat</a:t>
            </a:r>
            <a:r>
              <a:rPr lang="sv-SE" dirty="0">
                <a:effectLst/>
                <a:ea typeface="Times New Roman" panose="02020603050405020304" pitchFamily="18" charset="0"/>
              </a:rPr>
              <a:t>?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Times New Roman" panose="02020603050405020304" pitchFamily="18" charset="0"/>
              </a:rPr>
              <a:t>Har ni en gemensam syn på vilka förväntningar ni har på skolchefen?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Times New Roman" panose="02020603050405020304" pitchFamily="18" charset="0"/>
              </a:rPr>
              <a:t>Vilken dialog behöver ni ha med skolchef för att få kommunikationen att fungera så att skolchefen kan uppfylla sitt uppdrag?</a:t>
            </a:r>
          </a:p>
          <a:p>
            <a:pPr marL="342900" lvl="0" indent="-342900"/>
            <a:endParaRPr lang="sv-SE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latshållare för bild 4" descr="Illustration av fyra vuxna personer sitter runt ett bord och samtalar.">
            <a:extLst>
              <a:ext uri="{FF2B5EF4-FFF2-40B4-BE49-F238E27FC236}">
                <a16:creationId xmlns:a16="http://schemas.microsoft.com/office/drawing/2014/main" id="{2DB0B21F-0E32-3666-91C4-07212CB404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383350" y="1476182"/>
            <a:ext cx="3697329" cy="1634845"/>
          </a:xfrm>
        </p:spPr>
      </p:pic>
    </p:spTree>
    <p:extLst>
      <p:ext uri="{BB962C8B-B14F-4D97-AF65-F5344CB8AC3E}">
        <p14:creationId xmlns:p14="http://schemas.microsoft.com/office/powerpoint/2010/main" val="157402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Rektorns ansvar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21" y="1606988"/>
            <a:ext cx="5124205" cy="2931224"/>
          </a:xfrm>
        </p:spPr>
        <p:txBody>
          <a:bodyPr numCol="1"/>
          <a:lstStyle/>
          <a:p>
            <a:r>
              <a:rPr lang="sv-SE" dirty="0"/>
              <a:t>Leder och samordnar det pedagogiska arbetet vid en förskole- eller skolenhet. </a:t>
            </a:r>
          </a:p>
          <a:p>
            <a:r>
              <a:rPr lang="sv-SE" dirty="0"/>
              <a:t>Beslutar om sin enhets inre organisation.</a:t>
            </a:r>
          </a:p>
          <a:p>
            <a:r>
              <a:rPr lang="sv-SE" dirty="0"/>
              <a:t>Fördelar resurser inom enheten efter barnens och elevernas olika förutsättningar och behov. </a:t>
            </a:r>
          </a:p>
          <a:p>
            <a:r>
              <a:rPr lang="sv-SE" dirty="0"/>
              <a:t>Följer upp, analyserar, utvärderar och utvecklar sin enhet så att de nationella målen och kvalitetskraven uppfylls.</a:t>
            </a:r>
          </a:p>
          <a:p>
            <a:pPr marL="342900" lvl="0" indent="-342900"/>
            <a:endParaRPr lang="sv-SE" sz="1400" dirty="0"/>
          </a:p>
        </p:txBody>
      </p:sp>
      <p:pic>
        <p:nvPicPr>
          <p:cNvPr id="2" name="Platshållare för bild 4">
            <a:extLst>
              <a:ext uri="{FF2B5EF4-FFF2-40B4-BE49-F238E27FC236}">
                <a16:creationId xmlns:a16="http://schemas.microsoft.com/office/drawing/2014/main" id="{4A819EF1-04E5-D585-74E2-F30360D2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20" b="7220"/>
          <a:stretch/>
        </p:blipFill>
        <p:spPr>
          <a:xfrm>
            <a:off x="5437363" y="-1"/>
            <a:ext cx="3706637" cy="47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7060142" cy="622465"/>
          </a:xfrm>
        </p:spPr>
        <p:txBody>
          <a:bodyPr/>
          <a:lstStyle/>
          <a:p>
            <a:r>
              <a:rPr lang="sv-SE" dirty="0"/>
              <a:t>Resonera om rektorsrollen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692000"/>
            <a:ext cx="5213473" cy="2838055"/>
          </a:xfrm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På vilket sätt kan ni som nämnd/styrelse och skolchef styra och stödja så att rektor har förutsättningar att leda och samordna det pedagogiska arbetet på sin enhet?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Hur ser ni till att ni har en fungerande dialog om gränsdragningar mellan nämndens/styrelsens och skolchefens ansvar kontra rektorns ansvar?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dirty="0">
              <a:effectLst/>
              <a:ea typeface="Times New Roman" panose="02020603050405020304" pitchFamily="18" charset="0"/>
            </a:endParaRPr>
          </a:p>
          <a:p>
            <a:pPr marL="342900" lvl="0" indent="-342900"/>
            <a:endParaRPr lang="sv-SE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latshållare för bild 4" descr="Fyra vuxna personer sitter runt ett bord och samtalar.">
            <a:extLst>
              <a:ext uri="{FF2B5EF4-FFF2-40B4-BE49-F238E27FC236}">
                <a16:creationId xmlns:a16="http://schemas.microsoft.com/office/drawing/2014/main" id="{F926219C-3B0A-0E00-4CDC-C12C4E5B72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089793" y="2870090"/>
            <a:ext cx="3955215" cy="1805410"/>
          </a:xfrm>
        </p:spPr>
      </p:pic>
    </p:spTree>
    <p:extLst>
      <p:ext uri="{BB962C8B-B14F-4D97-AF65-F5344CB8AC3E}">
        <p14:creationId xmlns:p14="http://schemas.microsoft.com/office/powerpoint/2010/main" val="229505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Vem fattar beslut om?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00" y="1065200"/>
            <a:ext cx="8258800" cy="3610300"/>
          </a:xfrm>
        </p:spPr>
        <p:txBody>
          <a:bodyPr numCol="1"/>
          <a:lstStyle/>
          <a:p>
            <a:pPr marL="0" indent="0">
              <a:buNone/>
            </a:pPr>
            <a:r>
              <a:rPr lang="sv-SE" sz="1800" dirty="0"/>
              <a:t>	</a:t>
            </a:r>
          </a:p>
          <a:p>
            <a:r>
              <a:rPr lang="sv-SE" dirty="0"/>
              <a:t>en skolas profil eller inriktning</a:t>
            </a:r>
          </a:p>
          <a:p>
            <a:r>
              <a:rPr lang="sv-SE" dirty="0"/>
              <a:t>en temadag om något, exempelvis värdegrund</a:t>
            </a:r>
          </a:p>
          <a:p>
            <a:r>
              <a:rPr lang="sv-SE" dirty="0"/>
              <a:t>en fristående skolas etablering i kommunen</a:t>
            </a:r>
          </a:p>
          <a:p>
            <a:r>
              <a:rPr lang="sv-SE" dirty="0"/>
              <a:t>en fristående förskolas etablering i kommunen</a:t>
            </a:r>
          </a:p>
          <a:p>
            <a:r>
              <a:rPr lang="sv-SE" dirty="0"/>
              <a:t>skolans ordningsregler</a:t>
            </a:r>
          </a:p>
          <a:p>
            <a:r>
              <a:rPr lang="sv-SE" dirty="0"/>
              <a:t>undervisningens innehåll och form</a:t>
            </a:r>
          </a:p>
          <a:p>
            <a:pPr marL="342900" lvl="0" indent="-342900"/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1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8F3D7AA-FD55-96A4-8D37-BF4F7F11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Kommunens dubbla roll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A175CD1-589E-082F-599D-3F28DEE8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692000"/>
            <a:ext cx="4342538" cy="1636189"/>
          </a:xfrm>
        </p:spPr>
        <p:txBody>
          <a:bodyPr wrap="square" numCol="1"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dirty="0"/>
              <a:t>Kommunen har ansvar både som hemkommun och som huvudman. </a:t>
            </a:r>
          </a:p>
        </p:txBody>
      </p:sp>
      <p:pic>
        <p:nvPicPr>
          <p:cNvPr id="8" name="Bildobjekt 7" descr="Illustration över kommunens dubbla roller.">
            <a:extLst>
              <a:ext uri="{FF2B5EF4-FFF2-40B4-BE49-F238E27FC236}">
                <a16:creationId xmlns:a16="http://schemas.microsoft.com/office/drawing/2014/main" id="{3D84B3C7-9FBB-BBFA-ABE6-24844B8C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97" y="1109715"/>
            <a:ext cx="3450922" cy="34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6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7909518" cy="586510"/>
          </a:xfrm>
        </p:spPr>
        <p:txBody>
          <a:bodyPr/>
          <a:lstStyle/>
          <a:p>
            <a:r>
              <a:rPr lang="sv-SE" dirty="0"/>
              <a:t>Exempel på vad hemkommunen ansvarar för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828800"/>
            <a:ext cx="8419327" cy="2846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400" dirty="0"/>
              <a:t>Elever som inte går i kommunens förskoleklass, grundskola eller grundsärskola/anpassad grundskola (från och med 2 juli 2023) på något annat sätt får föreskriven utbildning.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Att hålla sig informerad om sysselsättning för ungdomar i kommunen som inte fyllt 20 år och inte fullgjort sin skolplikt, inte läser på gymnasieutbildning eller har gymnasieexamen/gymnasiesärskolebevis* (aktivitetsansvar).</a:t>
            </a:r>
            <a:r>
              <a:rPr lang="sv-SE" sz="14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400" dirty="0"/>
          </a:p>
          <a:p>
            <a:pPr>
              <a:lnSpc>
                <a:spcPct val="100000"/>
              </a:lnSpc>
            </a:pPr>
            <a:r>
              <a:rPr lang="sv-SE" sz="1400" dirty="0"/>
              <a:t>Att erbjuda studie- och yrkesvägledning inom kommunal vuxenutbildning.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Att upprätta individuell studieplan för elev inom kommunal vuxenutbildning.</a:t>
            </a:r>
          </a:p>
        </p:txBody>
      </p:sp>
    </p:spTree>
    <p:extLst>
      <p:ext uri="{BB962C8B-B14F-4D97-AF65-F5344CB8AC3E}">
        <p14:creationId xmlns:p14="http://schemas.microsoft.com/office/powerpoint/2010/main" val="287663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5516E9A-FBFF-DF49-839A-90EAF1C6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Styrkedjan</a:t>
            </a:r>
            <a:br>
              <a:rPr lang="sv-SE" dirty="0"/>
            </a:br>
            <a:r>
              <a:rPr lang="sv-SE" sz="2000" dirty="0"/>
              <a:t>Hela vägen till barnen och eleverna</a:t>
            </a:r>
            <a:endParaRPr lang="sv-SE" sz="2800" dirty="0"/>
          </a:p>
        </p:txBody>
      </p:sp>
      <p:pic>
        <p:nvPicPr>
          <p:cNvPr id="7" name="Bildobjekt 6" descr="Illustration över styrkedjan. Från Riksdag, regering och myndigheter vidare ner till huvudman, skolchef, rektor, lärare och slutligen elever.">
            <a:extLst>
              <a:ext uri="{FF2B5EF4-FFF2-40B4-BE49-F238E27FC236}">
                <a16:creationId xmlns:a16="http://schemas.microsoft.com/office/drawing/2014/main" id="{55FA399B-E9E2-7693-8EAD-EA840C9A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0956" y="1622414"/>
            <a:ext cx="7542088" cy="2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6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7909518" cy="586510"/>
          </a:xfrm>
        </p:spPr>
        <p:txBody>
          <a:bodyPr/>
          <a:lstStyle/>
          <a:p>
            <a:r>
              <a:rPr lang="sv-SE" dirty="0"/>
              <a:t>Exempel på vad hemkommunen beslutar om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48412"/>
            <a:ext cx="8240923" cy="2674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400" dirty="0"/>
              <a:t>skolplikt 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mottagande i grundsärskola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v-SE" sz="1400" dirty="0"/>
              <a:t>anpassad grundskola (från och med 2 juli 2023) 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uppskjuten skolplikt </a:t>
            </a:r>
          </a:p>
          <a:p>
            <a:pPr lvl="0">
              <a:lnSpc>
                <a:spcPct val="100000"/>
              </a:lnSpc>
            </a:pPr>
            <a:r>
              <a:rPr lang="sv-SE" sz="1400" dirty="0"/>
              <a:t>skolpliktens tidigare/senare upphörande </a:t>
            </a:r>
          </a:p>
          <a:p>
            <a:pPr lvl="0">
              <a:lnSpc>
                <a:spcPct val="100000"/>
              </a:lnSpc>
            </a:pPr>
            <a:r>
              <a:rPr lang="sv-SE" sz="1400" dirty="0"/>
              <a:t>förelägga vårdnadshavare att vid vite fullgöra sina skyldigheter till skolgång </a:t>
            </a:r>
          </a:p>
          <a:p>
            <a:pPr lvl="0">
              <a:lnSpc>
                <a:spcPct val="100000"/>
              </a:lnSpc>
            </a:pPr>
            <a:r>
              <a:rPr lang="sv-SE" sz="1400" dirty="0"/>
              <a:t>skolskjuts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mottagande i gymnasiesärskolan/anpassad gymnasieskola (från och med 2 juli 2023)</a:t>
            </a:r>
          </a:p>
          <a:p>
            <a:pPr lvl="0">
              <a:lnSpc>
                <a:spcPct val="100000"/>
              </a:lnSpc>
            </a:pPr>
            <a:r>
              <a:rPr lang="sv-SE" sz="1400" dirty="0"/>
              <a:t>mottagande till kommunal vuxenutbildning</a:t>
            </a:r>
          </a:p>
          <a:p>
            <a:pPr lvl="0">
              <a:lnSpc>
                <a:spcPct val="100000"/>
              </a:lnSpc>
            </a:pPr>
            <a:r>
              <a:rPr lang="sv-SE" sz="1400" dirty="0"/>
              <a:t>ekonomiskt stöd till elever i en gymnasieskola med offentlig huvudman som behöver inackordering av på grund av skolgången </a:t>
            </a:r>
          </a:p>
          <a:p>
            <a:pPr lvl="0">
              <a:lnSpc>
                <a:spcPct val="100000"/>
              </a:lnSpc>
            </a:pPr>
            <a:r>
              <a:rPr lang="sv-SE" sz="1400" dirty="0"/>
              <a:t>bidrag till enskilda huvudmän för elever vid fristående förskole- och skolenheter</a:t>
            </a:r>
          </a:p>
        </p:txBody>
      </p:sp>
    </p:spTree>
    <p:extLst>
      <p:ext uri="{BB962C8B-B14F-4D97-AF65-F5344CB8AC3E}">
        <p14:creationId xmlns:p14="http://schemas.microsoft.com/office/powerpoint/2010/main" val="139131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Resonera om hemkommunens ansvar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95749"/>
            <a:ext cx="4915350" cy="2734306"/>
          </a:xfrm>
        </p:spPr>
        <p:txBody>
          <a:bodyPr numCol="1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1400" dirty="0"/>
              <a:t>Hur ser det ut hos er? Reflektera över den dubbla rollen som kommuner har. </a:t>
            </a:r>
          </a:p>
          <a:p>
            <a:pPr>
              <a:spcAft>
                <a:spcPts val="600"/>
              </a:spcAft>
            </a:pPr>
            <a:r>
              <a:rPr lang="sv-SE" sz="1400" dirty="0"/>
              <a:t>För er som driver enskild verksamhet: Hur fungerar kontakten med hemkommunen kring de frågor som hemkommunen ansvarar för, exempelvis vid långvarig frånvaro?</a:t>
            </a:r>
          </a:p>
          <a:p>
            <a:pPr>
              <a:spcAft>
                <a:spcPts val="600"/>
              </a:spcAft>
            </a:pPr>
            <a:r>
              <a:rPr lang="sv-SE" sz="1400" dirty="0"/>
              <a:t>Hur samordnar ni som hemkommun samverkan med huvudmän i kommunen?</a:t>
            </a:r>
          </a:p>
        </p:txBody>
      </p:sp>
      <p:pic>
        <p:nvPicPr>
          <p:cNvPr id="5" name="Platshållare för bild 4" descr="Två vuxna kvinnor står och samtalar.">
            <a:extLst>
              <a:ext uri="{FF2B5EF4-FFF2-40B4-BE49-F238E27FC236}">
                <a16:creationId xmlns:a16="http://schemas.microsoft.com/office/drawing/2014/main" id="{349F04C1-762C-7143-D681-96F266F88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997053" y="872984"/>
            <a:ext cx="2803204" cy="3877937"/>
          </a:xfrm>
        </p:spPr>
      </p:pic>
    </p:spTree>
    <p:extLst>
      <p:ext uri="{BB962C8B-B14F-4D97-AF65-F5344CB8AC3E}">
        <p14:creationId xmlns:p14="http://schemas.microsoft.com/office/powerpoint/2010/main" val="29037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5516E9A-FBFF-DF49-839A-90EAF1C6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7999"/>
            <a:ext cx="4083227" cy="1611321"/>
          </a:xfrm>
        </p:spPr>
        <p:txBody>
          <a:bodyPr/>
          <a:lstStyle/>
          <a:p>
            <a:pPr algn="l"/>
            <a:r>
              <a:rPr lang="sv-SE" dirty="0"/>
              <a:t>Spänningsfältet mellan nämnd/styrelse och förvaltning</a:t>
            </a:r>
          </a:p>
        </p:txBody>
      </p:sp>
      <p:pic>
        <p:nvPicPr>
          <p:cNvPr id="2" name="Bildobjekt 1" descr="Illustration över spänningsfältet mellan politik och förvaltning.">
            <a:extLst>
              <a:ext uri="{FF2B5EF4-FFF2-40B4-BE49-F238E27FC236}">
                <a16:creationId xmlns:a16="http://schemas.microsoft.com/office/drawing/2014/main" id="{187FE0FD-C97C-A0F7-FE8F-CA46076D7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74" y="467999"/>
            <a:ext cx="3701590" cy="370712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962A09C-A843-7DAD-BFD6-E8F3B14C85B8}"/>
              </a:ext>
            </a:extLst>
          </p:cNvPr>
          <p:cNvSpPr/>
          <p:nvPr/>
        </p:nvSpPr>
        <p:spPr>
          <a:xfrm>
            <a:off x="4769027" y="4326891"/>
            <a:ext cx="3792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Källa: Docent Lars Svedberg, Karlstad universitet.</a:t>
            </a:r>
          </a:p>
        </p:txBody>
      </p:sp>
    </p:spTree>
    <p:extLst>
      <p:ext uri="{BB962C8B-B14F-4D97-AF65-F5344CB8AC3E}">
        <p14:creationId xmlns:p14="http://schemas.microsoft.com/office/powerpoint/2010/main" val="174612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A6F5B-B656-0D44-67F1-ED5B15A4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607923"/>
            <a:ext cx="5760000" cy="3568258"/>
          </a:xfrm>
        </p:spPr>
        <p:txBody>
          <a:bodyPr/>
          <a:lstStyle/>
          <a:p>
            <a:r>
              <a:rPr lang="sv-SE" dirty="0"/>
              <a:t>Fortsätt med nästa del:</a:t>
            </a:r>
            <a:br>
              <a:rPr lang="sv-SE" dirty="0"/>
            </a:br>
            <a:r>
              <a:rPr lang="sv-SE" dirty="0"/>
              <a:t>Introduktion till systematiskt kvalitetsarbete</a:t>
            </a:r>
            <a:br>
              <a:rPr lang="sv-SE" dirty="0"/>
            </a:br>
            <a:br>
              <a:rPr lang="sv-SE" dirty="0"/>
            </a:br>
            <a:r>
              <a:rPr lang="sv-SE" dirty="0"/>
              <a:t>Ta också del av </a:t>
            </a:r>
            <a:r>
              <a:rPr lang="sv-SE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nationella kvalitetssystemet</a:t>
            </a:r>
            <a:r>
              <a:rPr lang="sv-SE" dirty="0"/>
              <a:t> som kan användas som verktyg i ert systematiska kvalitetsarbete.</a:t>
            </a:r>
          </a:p>
        </p:txBody>
      </p:sp>
    </p:spTree>
    <p:extLst>
      <p:ext uri="{BB962C8B-B14F-4D97-AF65-F5344CB8AC3E}">
        <p14:creationId xmlns:p14="http://schemas.microsoft.com/office/powerpoint/2010/main" val="3018185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45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Bedriva utbildning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35" y="1284196"/>
            <a:ext cx="7139193" cy="3283728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sv-SE" dirty="0"/>
              <a:t>En huvudman för skolverksamhet får bedriva utbildning. </a:t>
            </a:r>
          </a:p>
          <a:p>
            <a:pPr>
              <a:lnSpc>
                <a:spcPct val="150000"/>
              </a:lnSpc>
            </a:pPr>
            <a:r>
              <a:rPr lang="sv-SE" dirty="0"/>
              <a:t>enskild huvudman</a:t>
            </a:r>
          </a:p>
          <a:p>
            <a:pPr>
              <a:lnSpc>
                <a:spcPct val="150000"/>
              </a:lnSpc>
            </a:pPr>
            <a:r>
              <a:rPr lang="sv-SE" dirty="0"/>
              <a:t>kommunal huvudman </a:t>
            </a:r>
          </a:p>
          <a:p>
            <a:pPr>
              <a:lnSpc>
                <a:spcPct val="150000"/>
              </a:lnSpc>
            </a:pPr>
            <a:r>
              <a:rPr lang="sv-SE" dirty="0"/>
              <a:t>regionen som huvudman</a:t>
            </a:r>
          </a:p>
          <a:p>
            <a:pPr>
              <a:lnSpc>
                <a:spcPct val="150000"/>
              </a:lnSpc>
            </a:pPr>
            <a:r>
              <a:rPr lang="sv-SE" dirty="0"/>
              <a:t>staten som huvudman</a:t>
            </a:r>
          </a:p>
          <a:p>
            <a:pPr marL="0" lvl="0" indent="0">
              <a:buNone/>
            </a:pPr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7CAFD4-235C-EFBF-0400-FE132FF7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468000"/>
            <a:ext cx="8339513" cy="923772"/>
          </a:xfrm>
        </p:spPr>
        <p:txBody>
          <a:bodyPr/>
          <a:lstStyle/>
          <a:p>
            <a:pPr algn="ctr"/>
            <a:r>
              <a:rPr lang="sv-SE" altLang="sv-SE" kern="1200" dirty="0"/>
              <a:t>Skolans</a:t>
            </a:r>
            <a:r>
              <a:rPr lang="en-US" altLang="sv-SE" sz="3000" kern="1200" dirty="0"/>
              <a:t> </a:t>
            </a:r>
            <a:r>
              <a:rPr lang="en-US" altLang="sv-SE" sz="3000" kern="1200" dirty="0" err="1"/>
              <a:t>styrning</a:t>
            </a:r>
            <a:br>
              <a:rPr lang="en-US" altLang="sv-SE" sz="3000" kern="1200" dirty="0"/>
            </a:br>
            <a:r>
              <a:rPr lang="en-US" altLang="sv-SE" sz="2000" kern="1200" dirty="0" err="1"/>
              <a:t>kort</a:t>
            </a:r>
            <a:r>
              <a:rPr lang="en-US" altLang="sv-SE" sz="2000" kern="1200" dirty="0"/>
              <a:t> </a:t>
            </a:r>
            <a:r>
              <a:rPr lang="en-US" altLang="sv-SE" sz="2000" kern="1200" dirty="0" err="1"/>
              <a:t>historisk</a:t>
            </a:r>
            <a:r>
              <a:rPr lang="en-US" altLang="sv-SE" sz="2000" kern="1200" dirty="0"/>
              <a:t> </a:t>
            </a:r>
            <a:r>
              <a:rPr lang="en-US" altLang="sv-SE" sz="2000" kern="1200" dirty="0" err="1"/>
              <a:t>bakgrund</a:t>
            </a:r>
            <a:endParaRPr lang="sv-SE" sz="2000" dirty="0"/>
          </a:p>
        </p:txBody>
      </p:sp>
      <p:pic>
        <p:nvPicPr>
          <p:cNvPr id="4" name="Bildobjekt 3" descr="Illustration äver skolans styrning genom historien. Från parallellskolesystem till grundskolans införande 1962 till skollans kommunalisering på 1990-talet.">
            <a:extLst>
              <a:ext uri="{FF2B5EF4-FFF2-40B4-BE49-F238E27FC236}">
                <a16:creationId xmlns:a16="http://schemas.microsoft.com/office/drawing/2014/main" id="{6042D0FC-3A43-EE19-D05B-90C461169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2" y="1953812"/>
            <a:ext cx="8618955" cy="21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0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7CAFD4-235C-EFBF-0400-FE132FF7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468000"/>
            <a:ext cx="8339513" cy="923772"/>
          </a:xfrm>
        </p:spPr>
        <p:txBody>
          <a:bodyPr/>
          <a:lstStyle/>
          <a:p>
            <a:pPr algn="ctr"/>
            <a:r>
              <a:rPr lang="sv-SE" altLang="sv-SE" kern="1200" dirty="0"/>
              <a:t>Skolans</a:t>
            </a:r>
            <a:r>
              <a:rPr lang="en-US" altLang="sv-SE" kern="1200" dirty="0"/>
              <a:t> </a:t>
            </a:r>
            <a:r>
              <a:rPr lang="en-US" altLang="sv-SE" kern="1200" dirty="0" err="1"/>
              <a:t>styrning</a:t>
            </a:r>
            <a:r>
              <a:rPr lang="en-US" altLang="sv-SE" kern="1200" dirty="0"/>
              <a:t> </a:t>
            </a:r>
            <a:br>
              <a:rPr lang="en-US" altLang="sv-SE" sz="3000" kern="1200" dirty="0"/>
            </a:br>
            <a:r>
              <a:rPr lang="en-US" altLang="sv-SE" sz="2000" kern="1200" dirty="0" err="1"/>
              <a:t>fortsättning</a:t>
            </a:r>
            <a:r>
              <a:rPr lang="en-US" altLang="sv-SE" sz="2000" kern="1200" dirty="0"/>
              <a:t> </a:t>
            </a:r>
            <a:endParaRPr lang="sv-SE" sz="30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1D3C9CE-6929-3C6D-D0A0-3D09AAE9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053" y="1309302"/>
            <a:ext cx="3629593" cy="303569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2074EC9-991C-1EB1-B4E6-AADE3FCF7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5450" y="1376595"/>
            <a:ext cx="3077299" cy="263602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99174AB-6DFF-87FD-77F6-80337AB664E0}"/>
              </a:ext>
            </a:extLst>
          </p:cNvPr>
          <p:cNvSpPr txBox="1"/>
          <p:nvPr/>
        </p:nvSpPr>
        <p:spPr>
          <a:xfrm>
            <a:off x="190053" y="4344004"/>
            <a:ext cx="4064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900" dirty="0">
                <a:latin typeface="Arial" panose="020B0604020202020204" pitchFamily="34" charset="0"/>
              </a:rPr>
              <a:t>Källa: Gunnar Berg vid Mittuniversitetet</a:t>
            </a:r>
            <a:endParaRPr lang="sv-SE" sz="9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C7DA850-234D-596C-F547-747896041221}"/>
              </a:ext>
            </a:extLst>
          </p:cNvPr>
          <p:cNvSpPr txBox="1"/>
          <p:nvPr/>
        </p:nvSpPr>
        <p:spPr>
          <a:xfrm>
            <a:off x="5087385" y="4213199"/>
            <a:ext cx="4064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Källa: Ulf P Lundgren vid Uppsala universitet och framlidne Bo Lindensjö</a:t>
            </a:r>
          </a:p>
        </p:txBody>
      </p:sp>
    </p:spTree>
    <p:extLst>
      <p:ext uri="{BB962C8B-B14F-4D97-AF65-F5344CB8AC3E}">
        <p14:creationId xmlns:p14="http://schemas.microsoft.com/office/powerpoint/2010/main" val="93877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5516E9A-FBFF-DF49-839A-90EAF1C6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34"/>
            <a:ext cx="7431066" cy="596712"/>
          </a:xfrm>
        </p:spPr>
        <p:txBody>
          <a:bodyPr/>
          <a:lstStyle/>
          <a:p>
            <a:r>
              <a:rPr lang="sv-SE" dirty="0"/>
              <a:t>Skolväsendets regleringar </a:t>
            </a:r>
            <a:br>
              <a:rPr lang="sv-SE" dirty="0"/>
            </a:br>
            <a:r>
              <a:rPr lang="sv-SE" sz="2000" dirty="0"/>
              <a:t>i ett normhierarkist system</a:t>
            </a:r>
          </a:p>
        </p:txBody>
      </p:sp>
      <p:pic>
        <p:nvPicPr>
          <p:cNvPr id="5" name="Bildobjekt 4" descr="Illustration som visar skolväsendets regleringar i en hierarkisk ordning. Från EU-rätten, via grundlagar, lagar, förordningar ner till Skolverkets föreskrifter och allmänna råd.">
            <a:extLst>
              <a:ext uri="{FF2B5EF4-FFF2-40B4-BE49-F238E27FC236}">
                <a16:creationId xmlns:a16="http://schemas.microsoft.com/office/drawing/2014/main" id="{69115BCD-5612-355A-1882-92822CFD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74" y="1369068"/>
            <a:ext cx="7258987" cy="3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18ABC-CACF-28D5-82E6-E2EDEF41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51559"/>
            <a:ext cx="7909518" cy="579961"/>
          </a:xfrm>
        </p:spPr>
        <p:txBody>
          <a:bodyPr/>
          <a:lstStyle/>
          <a:p>
            <a:r>
              <a:rPr lang="sv-SE" dirty="0"/>
              <a:t>Huvudman måste förhålla sig till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3644C6-45BA-FEB8-49A0-F0C87867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4400"/>
            <a:ext cx="5441982" cy="319367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b="1" dirty="0"/>
              <a:t>A	</a:t>
            </a:r>
          </a:p>
          <a:p>
            <a:pPr>
              <a:lnSpc>
                <a:spcPct val="100000"/>
              </a:lnSpc>
            </a:pPr>
            <a:r>
              <a:rPr lang="sv-SE" dirty="0"/>
              <a:t>skollagen</a:t>
            </a:r>
          </a:p>
          <a:p>
            <a:pPr>
              <a:lnSpc>
                <a:spcPct val="100000"/>
              </a:lnSpc>
            </a:pPr>
            <a:r>
              <a:rPr lang="sv-SE" dirty="0"/>
              <a:t>förordningar inklusive läroplanerna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/>
              <a:t>B</a:t>
            </a:r>
            <a:r>
              <a:rPr lang="sv-SE" dirty="0"/>
              <a:t> 	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kommunallag/lagar som styr olika bolagsformer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örvaltningslag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a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rkivlag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offentlighets- och sekretesslag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ataskyddsförordningen,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(GDPR)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iskrimineringslagen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arbetsmiljölagen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öräldrabalken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hälso- och sjukvårdslagen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/>
              <a:t> </a:t>
            </a:r>
            <a:r>
              <a:rPr lang="sv-SE" b="1" dirty="0"/>
              <a:t>C</a:t>
            </a:r>
            <a:r>
              <a:rPr lang="sv-SE" dirty="0"/>
              <a:t>	</a:t>
            </a:r>
          </a:p>
          <a:p>
            <a:pPr>
              <a:lnSpc>
                <a:spcPct val="100000"/>
              </a:lnSpc>
            </a:pPr>
            <a:r>
              <a:rPr lang="sv-SE" dirty="0"/>
              <a:t>skadeståndslagen</a:t>
            </a:r>
          </a:p>
          <a:p>
            <a:pPr>
              <a:lnSpc>
                <a:spcPct val="100000"/>
              </a:lnSpc>
            </a:pPr>
            <a:r>
              <a:rPr lang="sv-SE" dirty="0"/>
              <a:t>socialtjänstlagen</a:t>
            </a:r>
          </a:p>
          <a:p>
            <a:pPr>
              <a:lnSpc>
                <a:spcPct val="100000"/>
              </a:lnSpc>
            </a:pPr>
            <a:r>
              <a:rPr lang="sv-SE" dirty="0"/>
              <a:t>brottsbalken med flera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Platshållare för diagram 4" descr="Illustration över de lagar som huvudmannen måste förhålla sig till.">
            <a:extLst>
              <a:ext uri="{FF2B5EF4-FFF2-40B4-BE49-F238E27FC236}">
                <a16:creationId xmlns:a16="http://schemas.microsoft.com/office/drawing/2014/main" id="{0CEC2722-F9A4-9FFA-57C2-072E9B0E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52029" y="1355127"/>
            <a:ext cx="2793917" cy="33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18ABC-CACF-28D5-82E6-E2EDEF41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51559"/>
            <a:ext cx="7909518" cy="579961"/>
          </a:xfrm>
        </p:spPr>
        <p:txBody>
          <a:bodyPr/>
          <a:lstStyle/>
          <a:p>
            <a:r>
              <a:rPr lang="sv-SE" dirty="0"/>
              <a:t>Ta del av regeländringar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3644C6-45BA-FEB8-49A0-F0C87867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62349"/>
            <a:ext cx="4171235" cy="3635692"/>
          </a:xfrm>
        </p:spPr>
        <p:txBody>
          <a:bodyPr numCol="1"/>
          <a:lstStyle/>
          <a:p>
            <a:pPr marL="0" indent="0">
              <a:lnSpc>
                <a:spcPct val="100000"/>
              </a:lnSpc>
              <a:buNone/>
            </a:pPr>
            <a:endParaRPr lang="sv-SE" sz="1600" dirty="0"/>
          </a:p>
          <a:p>
            <a:r>
              <a:rPr lang="sv-SE" dirty="0"/>
              <a:t>Skollagen och andra författningar som styr skolan ändras regelbundet. </a:t>
            </a:r>
          </a:p>
          <a:p>
            <a:r>
              <a:rPr lang="sv-SE" dirty="0"/>
              <a:t>Ta del av aktuella regeländringar kontinuerligt för att hålla er uppdaterade!</a:t>
            </a:r>
          </a:p>
          <a:p>
            <a:r>
              <a:rPr lang="sv-SE" dirty="0"/>
              <a:t>På Skolverkets webb finns </a:t>
            </a:r>
            <a:r>
              <a:rPr lang="sv-SE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aktuella regeländringar</a:t>
            </a:r>
            <a:r>
              <a:rPr lang="sv-SE" dirty="0"/>
              <a:t> samlade.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486A047-4577-2FDC-6660-3B67A5CC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46" y="731520"/>
            <a:ext cx="3546754" cy="277681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15DC477-E172-7038-A049-00DF5F600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263" y="2861003"/>
            <a:ext cx="3119277" cy="12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dubbla styrningen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12692"/>
            <a:ext cx="3715529" cy="3144898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Riksdag och regering</a:t>
            </a:r>
          </a:p>
          <a:p>
            <a:pPr>
              <a:lnSpc>
                <a:spcPct val="150000"/>
              </a:lnSpc>
            </a:pPr>
            <a:r>
              <a:rPr lang="sv-SE" dirty="0"/>
              <a:t>Uppdrag formulerade i skollag och skolförordningarna.</a:t>
            </a:r>
          </a:p>
          <a:p>
            <a:pPr>
              <a:lnSpc>
                <a:spcPct val="150000"/>
              </a:lnSpc>
            </a:pPr>
            <a:r>
              <a:rPr lang="sv-SE" dirty="0"/>
              <a:t>Uppdrag formulerade i läroplanerna.</a:t>
            </a:r>
          </a:p>
          <a:p>
            <a:pPr>
              <a:lnSpc>
                <a:spcPct val="150000"/>
              </a:lnSpc>
            </a:pPr>
            <a:r>
              <a:rPr lang="sv-SE" dirty="0"/>
              <a:t>Behörighetskrav för anställning.</a:t>
            </a:r>
          </a:p>
          <a:p>
            <a:pPr marL="342900" lvl="0" indent="-342900"/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8436D0E6-B287-4F76-A190-8D925566B23A}"/>
              </a:ext>
            </a:extLst>
          </p:cNvPr>
          <p:cNvSpPr txBox="1">
            <a:spLocks/>
          </p:cNvSpPr>
          <p:nvPr/>
        </p:nvSpPr>
        <p:spPr>
          <a:xfrm>
            <a:off x="4422759" y="1196676"/>
            <a:ext cx="4253241" cy="3051582"/>
          </a:xfrm>
          <a:prstGeom prst="rect">
            <a:avLst/>
          </a:prstGeom>
        </p:spPr>
        <p:txBody>
          <a:bodyPr vert="horz" lIns="0" tIns="45720" rIns="91440" bIns="45720" numCol="1" spcCol="432000" rtlCol="0">
            <a:noAutofit/>
          </a:bodyPr>
          <a:lstStyle>
            <a:lvl1pPr marL="144000" indent="-144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Huvudman</a:t>
            </a:r>
            <a:endParaRPr lang="sv-SE" dirty="0"/>
          </a:p>
          <a:p>
            <a:pPr>
              <a:lnSpc>
                <a:spcPct val="150000"/>
              </a:lnSpc>
            </a:pPr>
            <a:r>
              <a:rPr lang="sv-SE" dirty="0"/>
              <a:t>Ansvarar för att verksamheten i den egna organisationen följer lagar och förordningar.</a:t>
            </a:r>
          </a:p>
          <a:p>
            <a:pPr>
              <a:lnSpc>
                <a:spcPct val="150000"/>
              </a:lnSpc>
            </a:pPr>
            <a:r>
              <a:rPr lang="sv-SE" dirty="0"/>
              <a:t>Anställer rektor för skolan respektive förskolan.</a:t>
            </a:r>
          </a:p>
          <a:p>
            <a:pPr>
              <a:lnSpc>
                <a:spcPct val="150000"/>
              </a:lnSpc>
            </a:pPr>
            <a:r>
              <a:rPr lang="sv-SE" dirty="0"/>
              <a:t>Delegerar beslutanderätt.</a:t>
            </a:r>
          </a:p>
          <a:p>
            <a:pPr marL="342900" indent="-342900"/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9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kolverke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92859"/>
      </a:accent1>
      <a:accent2>
        <a:srgbClr val="99CED3"/>
      </a:accent2>
      <a:accent3>
        <a:srgbClr val="F59C00"/>
      </a:accent3>
      <a:accent4>
        <a:srgbClr val="EF7748"/>
      </a:accent4>
      <a:accent5>
        <a:srgbClr val="497E89"/>
      </a:accent5>
      <a:accent6>
        <a:srgbClr val="B1451C"/>
      </a:accent6>
      <a:hlink>
        <a:srgbClr val="6928C1"/>
      </a:hlink>
      <a:folHlink>
        <a:srgbClr val="692871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6491</TotalTime>
  <Words>903</Words>
  <Application>Microsoft Office PowerPoint</Application>
  <PresentationFormat>Bildspel på skärmen (16:9)</PresentationFormat>
  <Paragraphs>130</Paragraphs>
  <Slides>24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Symbol</vt:lpstr>
      <vt:lpstr>Systemtypsnitt</vt:lpstr>
      <vt:lpstr>Times New Roman</vt:lpstr>
      <vt:lpstr>Office-tema</vt:lpstr>
      <vt:lpstr>Introduktion till skolans styrning, ansvar och mandat</vt:lpstr>
      <vt:lpstr>Styrkedjan Hela vägen till barnen och eleverna</vt:lpstr>
      <vt:lpstr>Bedriva utbildning</vt:lpstr>
      <vt:lpstr>Skolans styrning kort historisk bakgrund</vt:lpstr>
      <vt:lpstr>Skolans styrning  fortsättning </vt:lpstr>
      <vt:lpstr>Skolväsendets regleringar  i ett normhierarkist system</vt:lpstr>
      <vt:lpstr>Huvudman måste förhålla sig till</vt:lpstr>
      <vt:lpstr>Ta del av regeländringar </vt:lpstr>
      <vt:lpstr>Den dubbla styrningen</vt:lpstr>
      <vt:lpstr>Resonera om den dubbla styrningen</vt:lpstr>
      <vt:lpstr>Huvudmannens ansvar</vt:lpstr>
      <vt:lpstr>Resonera om huvudmannens ansvar</vt:lpstr>
      <vt:lpstr>Skolchefens ansvar </vt:lpstr>
      <vt:lpstr>Resonera om skolchefsrollen</vt:lpstr>
      <vt:lpstr>Rektorns ansvar</vt:lpstr>
      <vt:lpstr>Resonera om rektorsrollen</vt:lpstr>
      <vt:lpstr>Vem fattar beslut om?</vt:lpstr>
      <vt:lpstr>Kommunens dubbla roll</vt:lpstr>
      <vt:lpstr>Exempel på vad hemkommunen ansvarar för</vt:lpstr>
      <vt:lpstr>Exempel på vad hemkommunen beslutar om</vt:lpstr>
      <vt:lpstr>Resonera om hemkommunens ansvar</vt:lpstr>
      <vt:lpstr>Spänningsfältet mellan nämnd/styrelse och förvaltning</vt:lpstr>
      <vt:lpstr>Fortsätt med nästa del: Introduktion till systematiskt kvalitetsarbete  Ta också del av det nationella kvalitetssystemet som kan användas som verktyg i ert systematiska kvalitetsarbete.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Johanna Chung</cp:lastModifiedBy>
  <cp:revision>184</cp:revision>
  <dcterms:created xsi:type="dcterms:W3CDTF">2018-12-05T09:27:53Z</dcterms:created>
  <dcterms:modified xsi:type="dcterms:W3CDTF">2023-10-04T17:36:54Z</dcterms:modified>
</cp:coreProperties>
</file>