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70" r:id="rId2"/>
    <p:sldId id="271" r:id="rId3"/>
    <p:sldId id="281" r:id="rId4"/>
    <p:sldId id="282" r:id="rId5"/>
    <p:sldId id="283" r:id="rId6"/>
    <p:sldId id="284" r:id="rId7"/>
    <p:sldId id="278" r:id="rId8"/>
    <p:sldId id="258" r:id="rId9"/>
    <p:sldId id="269" r:id="rId10"/>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8"/>
    <p:restoredTop sz="77034" autoAdjust="0"/>
  </p:normalViewPr>
  <p:slideViewPr>
    <p:cSldViewPr snapToGrid="0" snapToObjects="1" showGuides="1">
      <p:cViewPr varScale="1">
        <p:scale>
          <a:sx n="83" d="100"/>
          <a:sy n="83" d="100"/>
        </p:scale>
        <p:origin x="102" y="1128"/>
      </p:cViewPr>
      <p:guideLst>
        <p:guide orient="horz" pos="1620"/>
        <p:guide pos="2880"/>
      </p:guideLst>
    </p:cSldViewPr>
  </p:slideViewPr>
  <p:notesTextViewPr>
    <p:cViewPr>
      <p:scale>
        <a:sx n="1" d="1"/>
        <a:sy n="1" d="1"/>
      </p:scale>
      <p:origin x="0" y="-174"/>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2019-02-15</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2019-02-15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Fördjupning till Systematiskt kvalitetsarbete</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Här kan ni fördjupa er i frågor som rör systematiskt kvalitetsarbete. Fördjupningen förklarar mer i detalj hur det systematiska kvalitetsarbetet fungerar. </a:t>
            </a:r>
          </a:p>
          <a:p>
            <a:r>
              <a:rPr lang="sv-SE" sz="900" kern="1200" dirty="0">
                <a:solidFill>
                  <a:schemeClr val="tx1"/>
                </a:solidFill>
                <a:effectLst/>
                <a:latin typeface="+mn-lt"/>
                <a:ea typeface="+mn-ea"/>
                <a:cs typeface="+mn-cs"/>
              </a:rPr>
              <a:t> </a:t>
            </a:r>
          </a:p>
          <a:p>
            <a:r>
              <a:rPr lang="sv-SE" sz="900" b="1" kern="1200" dirty="0">
                <a:solidFill>
                  <a:schemeClr val="tx1"/>
                </a:solidFill>
                <a:effectLst/>
                <a:latin typeface="+mn-lt"/>
                <a:ea typeface="+mn-ea"/>
                <a:cs typeface="+mn-cs"/>
              </a:rPr>
              <a:t>Diskussionsfrågor</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I fördjupningen finner ni även diskussionsfrågor, som ger möjlighet till reflektion. </a:t>
            </a:r>
          </a:p>
          <a:p>
            <a:endParaRPr lang="sv-SE" dirty="0"/>
          </a:p>
        </p:txBody>
      </p:sp>
      <p:sp>
        <p:nvSpPr>
          <p:cNvPr id="4" name="Platshållare för bildnummer 3"/>
          <p:cNvSpPr>
            <a:spLocks noGrp="1"/>
          </p:cNvSpPr>
          <p:nvPr>
            <p:ph type="sldNum" sz="quarter" idx="5"/>
          </p:nvPr>
        </p:nvSpPr>
        <p:spPr/>
        <p:txBody>
          <a:bodyPr/>
          <a:lstStyle/>
          <a:p>
            <a:fld id="{D19210D8-C7BE-4048-A19C-361049763203}" type="slidenum">
              <a:rPr lang="sv-SE" smtClean="0"/>
              <a:t>1</a:t>
            </a:fld>
            <a:endParaRPr lang="sv-SE"/>
          </a:p>
        </p:txBody>
      </p:sp>
    </p:spTree>
    <p:extLst>
      <p:ext uri="{BB962C8B-B14F-4D97-AF65-F5344CB8AC3E}">
        <p14:creationId xmlns:p14="http://schemas.microsoft.com/office/powerpoint/2010/main" val="18594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Nulägesbeskrivningen</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För att kunna analysera nuläget och bedöma behov av insatser är det viktigt att huvudmannens uppföljning av nuläget sker utifrån styrdokumenten. Det första steget i huvudmannens uppföljning är att lyfta upp resultat inom väsentliga områden i verksamheten. Det är när resultatet och dess mönster är klarlagt inom ett område som förutsättningar finns att bedöma måluppfyllelsen.</a:t>
            </a:r>
          </a:p>
          <a:p>
            <a:r>
              <a:rPr lang="sv-SE" sz="900" kern="1200" dirty="0">
                <a:solidFill>
                  <a:schemeClr val="tx1"/>
                </a:solidFill>
                <a:effectLst/>
                <a:latin typeface="+mn-lt"/>
                <a:ea typeface="+mn-ea"/>
                <a:cs typeface="+mn-cs"/>
              </a:rPr>
              <a:t> </a:t>
            </a:r>
          </a:p>
          <a:p>
            <a:r>
              <a:rPr lang="sv-SE" sz="900" b="1" kern="1200" dirty="0">
                <a:solidFill>
                  <a:schemeClr val="tx1"/>
                </a:solidFill>
                <a:effectLst/>
                <a:latin typeface="+mn-lt"/>
                <a:ea typeface="+mn-ea"/>
                <a:cs typeface="+mn-cs"/>
              </a:rPr>
              <a:t>Frågor till stöd för arbetet med nulägesbeskrivningen:</a:t>
            </a:r>
          </a:p>
          <a:p>
            <a:endParaRPr lang="sv-SE"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Vilket resultat visar de egna undersökningarna av området, till exempel enkäter, intervjuer, samtal med personal, barn och elever? </a:t>
            </a: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Vilket resultat visar andra källor, bland annat Siris, Skolinspektionens tillsyn och granskning?</a:t>
            </a: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Vilka mönster kan urskiljas vad gäller till exempel målområden, ämnen, olika skolformer, olika enheter, klasser eller grupper?</a:t>
            </a: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Vilka mönster kan urskiljas i relation till tidigare år?</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a:t>
            </a:fld>
            <a:endParaRPr lang="sv-SE"/>
          </a:p>
        </p:txBody>
      </p:sp>
    </p:spTree>
    <p:extLst>
      <p:ext uri="{BB962C8B-B14F-4D97-AF65-F5344CB8AC3E}">
        <p14:creationId xmlns:p14="http://schemas.microsoft.com/office/powerpoint/2010/main" val="135884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Analys</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Analysens uppgift är att på ett trovärdigt sätt bedöma kvaliteten i förhållande till de nationella målen samt identifiera faktorer som har påverkat måluppfyllelsen och som kan vara utgångspunkt för förbättringsarbete. </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Genom analysen får ni kunskap och underlag för att kunna göra en välgrundad bedömning av var ni är och vad som påverkar era resultat. Ni får också kunskap och underlag för vad som behöver förändras när det gäller förutsättningarna, undervisningens genomförande och ökad måluppfyllelse. </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Analysen av ett utvalt förbättringsområde behöver fokusera både på undervisningens genomförande och de förutsättningar som finns. Vid analysarbetet inom ett identifierat förbättringsområde är det viktigt att ta vara på såväl erfarenheter och tankar från medarbetare i verksamheten som att hämta stöd för analysen i forskning, i Skolverkets utvärderingar, Skolinspektionens kvalitetsgranskningar samt i beprövad och dokumenterad erfarenhet.</a:t>
            </a:r>
          </a:p>
          <a:p>
            <a:r>
              <a:rPr lang="sv-SE" sz="900" kern="1200" dirty="0">
                <a:solidFill>
                  <a:schemeClr val="tx1"/>
                </a:solidFill>
                <a:effectLst/>
                <a:latin typeface="+mn-lt"/>
                <a:ea typeface="+mn-ea"/>
                <a:cs typeface="+mn-cs"/>
              </a:rPr>
              <a:t> </a:t>
            </a:r>
          </a:p>
          <a:p>
            <a:r>
              <a:rPr lang="sv-SE" sz="900" b="1" kern="1200" dirty="0">
                <a:solidFill>
                  <a:schemeClr val="tx1"/>
                </a:solidFill>
                <a:effectLst/>
                <a:latin typeface="+mn-lt"/>
                <a:ea typeface="+mn-ea"/>
                <a:cs typeface="+mn-cs"/>
              </a:rPr>
              <a:t>Stöd för arbetet med analysen:</a:t>
            </a: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Tänkbara och möjliga förklaringar av vad i verksamheten som påverkar och orsakar resultaten och måluppfyllelsen </a:t>
            </a: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Vad dessa antaganden bygger på, vad säger forskning och utvärderingar om liknande frågor </a:t>
            </a: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Framgår orsakerna tydligt av dokumentationen, eller behövs ytterligare uppföljning och utvärdering? </a:t>
            </a: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Var finns utvecklingsbehoven? Vilka insatser behövs? Vilka effekter förväntar ni er? </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3</a:t>
            </a:fld>
            <a:endParaRPr lang="sv-SE"/>
          </a:p>
        </p:txBody>
      </p:sp>
    </p:spTree>
    <p:extLst>
      <p:ext uri="{BB962C8B-B14F-4D97-AF65-F5344CB8AC3E}">
        <p14:creationId xmlns:p14="http://schemas.microsoft.com/office/powerpoint/2010/main" val="46900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200"/>
              </a:spcBef>
              <a:spcAft>
                <a:spcPts val="0"/>
              </a:spcAft>
            </a:pPr>
            <a:r>
              <a:rPr lang="sv-SE" sz="900" b="1" dirty="0">
                <a:effectLst/>
                <a:latin typeface="Arial" panose="020B0604020202020204" pitchFamily="34" charset="0"/>
                <a:ea typeface="Times New Roman" panose="02020603050405020304" pitchFamily="18" charset="0"/>
              </a:rPr>
              <a:t>Planera</a:t>
            </a:r>
          </a:p>
          <a:p>
            <a:pPr>
              <a:spcBef>
                <a:spcPts val="200"/>
              </a:spcBef>
              <a:spcAft>
                <a:spcPts val="0"/>
              </a:spcAft>
            </a:pPr>
            <a:r>
              <a:rPr lang="sv-SE" sz="900" b="0" dirty="0">
                <a:effectLst/>
                <a:latin typeface="Arial" panose="020B0604020202020204" pitchFamily="34" charset="0"/>
                <a:ea typeface="Times New Roman" panose="02020603050405020304" pitchFamily="18" charset="0"/>
              </a:rPr>
              <a:t>Huvudmannens övergripande planering tar sin utgångspunkt i den föregående fasens dokumenterade analys och bedömning av områden för förbättringsinsatser. </a:t>
            </a:r>
          </a:p>
          <a:p>
            <a:pPr>
              <a:spcBef>
                <a:spcPts val="200"/>
              </a:spcBef>
              <a:spcAft>
                <a:spcPts val="0"/>
              </a:spcAft>
            </a:pPr>
            <a:r>
              <a:rPr lang="sv-SE" sz="900" b="0" dirty="0">
                <a:effectLst/>
                <a:latin typeface="Arial" panose="020B0604020202020204" pitchFamily="34" charset="0"/>
                <a:ea typeface="Times New Roman" panose="02020603050405020304" pitchFamily="18" charset="0"/>
              </a:rPr>
              <a:t>Planeringen pekar ut hur arbetet ska genomföras, följas upp och utvärderas. </a:t>
            </a:r>
          </a:p>
          <a:p>
            <a:pPr>
              <a:spcBef>
                <a:spcPts val="200"/>
              </a:spcBef>
              <a:spcAft>
                <a:spcPts val="0"/>
              </a:spcAft>
            </a:pPr>
            <a:r>
              <a:rPr lang="sv-SE" sz="900" b="0" dirty="0">
                <a:effectLst/>
                <a:latin typeface="Arial" panose="020B0604020202020204" pitchFamily="34" charset="0"/>
                <a:ea typeface="Times New Roman" panose="02020603050405020304" pitchFamily="18" charset="0"/>
              </a:rPr>
              <a:t> </a:t>
            </a:r>
          </a:p>
          <a:p>
            <a:pPr>
              <a:spcBef>
                <a:spcPts val="200"/>
              </a:spcBef>
              <a:spcAft>
                <a:spcPts val="0"/>
              </a:spcAft>
            </a:pPr>
            <a:r>
              <a:rPr lang="sv-SE" sz="900" b="1" dirty="0">
                <a:effectLst/>
                <a:latin typeface="Arial" panose="020B0604020202020204" pitchFamily="34" charset="0"/>
                <a:ea typeface="Times New Roman" panose="02020603050405020304" pitchFamily="18" charset="0"/>
              </a:rPr>
              <a:t>Huvudmannens övergripande planering för prioriterade områden och aktiviteter ska tydliggöra:</a:t>
            </a:r>
          </a:p>
          <a:p>
            <a:pPr marL="171450" lvl="0" indent="-171450">
              <a:spcBef>
                <a:spcPts val="200"/>
              </a:spcBef>
              <a:spcAft>
                <a:spcPts val="0"/>
              </a:spcAft>
              <a:buFont typeface="Arial" panose="020B0604020202020204" pitchFamily="34" charset="0"/>
              <a:buChar char="•"/>
              <a:tabLst>
                <a:tab pos="457200" algn="l"/>
              </a:tabLst>
            </a:pPr>
            <a:r>
              <a:rPr lang="sv-SE" sz="900" b="0" dirty="0">
                <a:effectLst/>
                <a:latin typeface="Arial" panose="020B0604020202020204" pitchFamily="34" charset="0"/>
                <a:ea typeface="Times New Roman" panose="02020603050405020304" pitchFamily="18" charset="0"/>
                <a:cs typeface="Times New Roman" panose="02020603050405020304" pitchFamily="18" charset="0"/>
              </a:rPr>
              <a:t>förväntade effekter</a:t>
            </a:r>
          </a:p>
          <a:p>
            <a:pPr marL="171450" lvl="0" indent="-171450">
              <a:spcBef>
                <a:spcPts val="200"/>
              </a:spcBef>
              <a:spcAft>
                <a:spcPts val="0"/>
              </a:spcAft>
              <a:buFont typeface="Arial" panose="020B0604020202020204" pitchFamily="34" charset="0"/>
              <a:buChar char="•"/>
              <a:tabLst>
                <a:tab pos="457200" algn="l"/>
              </a:tabLst>
            </a:pPr>
            <a:r>
              <a:rPr lang="sv-SE" sz="900" b="0" dirty="0">
                <a:effectLst/>
                <a:latin typeface="Arial" panose="020B0604020202020204" pitchFamily="34" charset="0"/>
                <a:ea typeface="Times New Roman" panose="02020603050405020304" pitchFamily="18" charset="0"/>
                <a:cs typeface="Times New Roman" panose="02020603050405020304" pitchFamily="18" charset="0"/>
              </a:rPr>
              <a:t>ansvarsfördelning</a:t>
            </a:r>
          </a:p>
          <a:p>
            <a:pPr marL="171450" lvl="0" indent="-171450">
              <a:spcBef>
                <a:spcPts val="200"/>
              </a:spcBef>
              <a:spcAft>
                <a:spcPts val="0"/>
              </a:spcAft>
              <a:buFont typeface="Arial" panose="020B0604020202020204" pitchFamily="34" charset="0"/>
              <a:buChar char="•"/>
              <a:tabLst>
                <a:tab pos="457200" algn="l"/>
              </a:tabLst>
            </a:pPr>
            <a:r>
              <a:rPr lang="sv-SE" sz="900" b="0" dirty="0">
                <a:effectLst/>
                <a:latin typeface="Arial" panose="020B0604020202020204" pitchFamily="34" charset="0"/>
                <a:ea typeface="Times New Roman" panose="02020603050405020304" pitchFamily="18" charset="0"/>
                <a:cs typeface="Times New Roman" panose="02020603050405020304" pitchFamily="18" charset="0"/>
              </a:rPr>
              <a:t>tidsramar</a:t>
            </a:r>
          </a:p>
          <a:p>
            <a:pPr marL="171450" lvl="0" indent="-171450">
              <a:spcBef>
                <a:spcPts val="200"/>
              </a:spcBef>
              <a:spcAft>
                <a:spcPts val="0"/>
              </a:spcAft>
              <a:buFont typeface="Arial" panose="020B0604020202020204" pitchFamily="34" charset="0"/>
              <a:buChar char="•"/>
              <a:tabLst>
                <a:tab pos="457200" algn="l"/>
              </a:tabLst>
            </a:pPr>
            <a:r>
              <a:rPr lang="sv-SE" sz="900" b="0" dirty="0">
                <a:effectLst/>
                <a:latin typeface="Arial" panose="020B0604020202020204" pitchFamily="34" charset="0"/>
                <a:ea typeface="Times New Roman" panose="02020603050405020304" pitchFamily="18" charset="0"/>
                <a:cs typeface="Times New Roman" panose="02020603050405020304" pitchFamily="18" charset="0"/>
              </a:rPr>
              <a:t>resursbehov</a:t>
            </a:r>
          </a:p>
          <a:p>
            <a:pPr marL="171450" lvl="0" indent="-171450">
              <a:spcBef>
                <a:spcPts val="200"/>
              </a:spcBef>
              <a:spcAft>
                <a:spcPts val="0"/>
              </a:spcAft>
              <a:buFont typeface="Arial" panose="020B0604020202020204" pitchFamily="34" charset="0"/>
              <a:buChar char="•"/>
              <a:tabLst>
                <a:tab pos="457200" algn="l"/>
              </a:tabLst>
            </a:pPr>
            <a:r>
              <a:rPr lang="sv-SE" sz="900" b="0" dirty="0">
                <a:effectLst/>
                <a:latin typeface="Arial" panose="020B0604020202020204" pitchFamily="34" charset="0"/>
                <a:ea typeface="Times New Roman" panose="02020603050405020304" pitchFamily="18" charset="0"/>
                <a:cs typeface="Times New Roman" panose="02020603050405020304" pitchFamily="18" charset="0"/>
              </a:rPr>
              <a:t>former för återkoppling av genomförande </a:t>
            </a:r>
          </a:p>
          <a:p>
            <a:pPr marL="171450" lvl="0" indent="-171450">
              <a:spcBef>
                <a:spcPts val="200"/>
              </a:spcBef>
              <a:spcAft>
                <a:spcPts val="0"/>
              </a:spcAft>
              <a:buFont typeface="Arial" panose="020B0604020202020204" pitchFamily="34" charset="0"/>
              <a:buChar char="•"/>
              <a:tabLst>
                <a:tab pos="457200" algn="l"/>
              </a:tabLst>
            </a:pPr>
            <a:r>
              <a:rPr lang="sv-SE" sz="900" b="0" dirty="0">
                <a:effectLst/>
                <a:latin typeface="Arial" panose="020B0604020202020204" pitchFamily="34" charset="0"/>
                <a:ea typeface="Times New Roman" panose="02020603050405020304" pitchFamily="18" charset="0"/>
                <a:cs typeface="Times New Roman" panose="02020603050405020304" pitchFamily="18" charset="0"/>
              </a:rPr>
              <a:t>uppnådda effekter </a:t>
            </a:r>
          </a:p>
          <a:p>
            <a:pPr marL="171450" lvl="0" indent="-171450">
              <a:spcBef>
                <a:spcPts val="200"/>
              </a:spcBef>
              <a:spcAft>
                <a:spcPts val="0"/>
              </a:spcAft>
              <a:buFont typeface="Arial" panose="020B0604020202020204" pitchFamily="34" charset="0"/>
              <a:buChar char="•"/>
              <a:tabLst>
                <a:tab pos="457200" algn="l"/>
              </a:tabLst>
            </a:pPr>
            <a:r>
              <a:rPr lang="sv-SE" sz="900" b="0" dirty="0">
                <a:effectLst/>
                <a:latin typeface="Arial" panose="020B0604020202020204" pitchFamily="34" charset="0"/>
                <a:ea typeface="Times New Roman" panose="02020603050405020304" pitchFamily="18" charset="0"/>
                <a:cs typeface="Times New Roman" panose="02020603050405020304" pitchFamily="18" charset="0"/>
              </a:rPr>
              <a:t>dokumentationskrav</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4</a:t>
            </a:fld>
            <a:endParaRPr lang="sv-SE"/>
          </a:p>
        </p:txBody>
      </p:sp>
    </p:spTree>
    <p:extLst>
      <p:ext uri="{BB962C8B-B14F-4D97-AF65-F5344CB8AC3E}">
        <p14:creationId xmlns:p14="http://schemas.microsoft.com/office/powerpoint/2010/main" val="119388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Genomföra</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Med jämna mellanrum behöver ni se tillbaka och sammanfatta det som pågår för att försäkra er om att insatserna leder mot de mål som konkretiserats i planeringen. Planeringen kan behöva ses över och vid behov förändras.  Om ni kontinuerligt reflekterar och dokumenterar framgångar, svårigheter och eventuella justeringar i genomförandet, skapar ni ett underlag för utvärdering av insatserna. Reflektionen kan även bidra till ett kollegialt lärande. </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Ansvaret för hur huvudmannens övergripande planering utformas och genomförs ligger på förvaltningsledning och på den professionella nivån (rektor, lärare, förskollärare och annan personal).</a:t>
            </a:r>
            <a:r>
              <a:rPr lang="sv-SE" sz="900" b="1" kern="1200" dirty="0">
                <a:solidFill>
                  <a:schemeClr val="tx1"/>
                </a:solidFill>
                <a:effectLst/>
                <a:latin typeface="+mn-lt"/>
                <a:ea typeface="+mn-ea"/>
                <a:cs typeface="+mn-cs"/>
              </a:rPr>
              <a:t> </a:t>
            </a:r>
            <a:endParaRPr lang="sv-SE" sz="9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9600D094-F95C-3740-A37B-17005D23A530}" type="slidenum">
              <a:rPr lang="sv-SE" smtClean="0"/>
              <a:t>5</a:t>
            </a:fld>
            <a:endParaRPr lang="sv-SE"/>
          </a:p>
        </p:txBody>
      </p:sp>
    </p:spTree>
    <p:extLst>
      <p:ext uri="{BB962C8B-B14F-4D97-AF65-F5344CB8AC3E}">
        <p14:creationId xmlns:p14="http://schemas.microsoft.com/office/powerpoint/2010/main" val="418410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Utvärdering – ett nytt nuläge </a:t>
            </a: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Uppföljning och utvärdering är en central del i kvalitetsarbetet. När ni har genomfört insatserna och ni vill veta om de uppsatta målen respektive de förväntade effekterna har uppnåtts, bör resultaten värderas i förhållande till de nationella målen, de genomförda insatserna och de förväntade effekterna. </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Det systematiska kvalitetsarbetet är en ständigt pågående process som aldrig tar slut. Genom att analysera vilka insatser som gett förväntad effekt, och vilka som inte gjort det, blir det fortsatta utvecklingsarbetet bättre. </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Efter utvärderingen blir nästa steg i kvalitetsarbetet att återigen definiera: Var är vi? </a:t>
            </a:r>
          </a:p>
          <a:p>
            <a:endParaRPr lang="sv-SE"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Vilka mål och effekter har uppnåtts?</a:t>
            </a: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Vilka slutsatser kan vi dra av detta?</a:t>
            </a:r>
          </a:p>
          <a:p>
            <a:pPr marL="171450" lvl="0" indent="-171450">
              <a:buFont typeface="Arial" panose="020B0604020202020204" pitchFamily="34" charset="0"/>
              <a:buChar char="•"/>
            </a:pPr>
            <a:r>
              <a:rPr lang="sv-SE" sz="900" kern="1200" dirty="0">
                <a:solidFill>
                  <a:schemeClr val="tx1"/>
                </a:solidFill>
                <a:effectLst/>
                <a:latin typeface="+mn-lt"/>
                <a:ea typeface="+mn-ea"/>
                <a:cs typeface="+mn-cs"/>
              </a:rPr>
              <a:t>Vilket blir vårt nästa steg i det fortsatta arbetet?</a:t>
            </a:r>
          </a:p>
          <a:p>
            <a:endParaRPr lang="sv-SE" sz="9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956878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Exempel på frågor för en diskussion. </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371925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9</a:t>
            </a:fld>
            <a:endParaRPr lang="sv-SE"/>
          </a:p>
        </p:txBody>
      </p:sp>
    </p:spTree>
    <p:extLst>
      <p:ext uri="{BB962C8B-B14F-4D97-AF65-F5344CB8AC3E}">
        <p14:creationId xmlns:p14="http://schemas.microsoft.com/office/powerpoint/2010/main" val="2173523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mod="1">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3" name="Bild 2">
            <a:extLst>
              <a:ext uri="{FF2B5EF4-FFF2-40B4-BE49-F238E27FC236}">
                <a16:creationId xmlns:a16="http://schemas.microsoft.com/office/drawing/2014/main" id="{48138641-60FA-3148-A40D-84043C7045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42000" y="2087984"/>
            <a:ext cx="4860000" cy="569803"/>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 11">
            <a:extLst>
              <a:ext uri="{FF2B5EF4-FFF2-40B4-BE49-F238E27FC236}">
                <a16:creationId xmlns:a16="http://schemas.microsoft.com/office/drawing/2014/main" id="{77C491C7-ADE1-0F4C-A544-78BC42434B3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73364" y="4874933"/>
            <a:ext cx="792000" cy="172175"/>
          </a:xfrm>
          <a:prstGeom prst="rect">
            <a:avLst/>
          </a:prstGeom>
        </p:spPr>
      </p:pic>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 11">
            <a:extLst>
              <a:ext uri="{FF2B5EF4-FFF2-40B4-BE49-F238E27FC236}">
                <a16:creationId xmlns:a16="http://schemas.microsoft.com/office/drawing/2014/main" id="{750D49A2-AE79-A34E-90A2-CF4B17D36C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3"/>
            <a:ext cx="792000" cy="172175"/>
          </a:xfrm>
          <a:prstGeom prst="rect">
            <a:avLst/>
          </a:prstGeom>
        </p:spPr>
      </p:pic>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56318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
        <p:nvSpPr>
          <p:cNvPr id="10" name="textruta 9">
            <a:extLst>
              <a:ext uri="{FF2B5EF4-FFF2-40B4-BE49-F238E27FC236}">
                <a16:creationId xmlns:a16="http://schemas.microsoft.com/office/drawing/2014/main" id="{92A9792B-AD6C-CB49-9422-4722878A15AF}"/>
              </a:ext>
            </a:extLst>
          </p:cNvPr>
          <p:cNvSpPr txBox="1"/>
          <p:nvPr userDrawn="1"/>
        </p:nvSpPr>
        <p:spPr>
          <a:xfrm>
            <a:off x="7695370" y="4784400"/>
            <a:ext cx="1003852" cy="338554"/>
          </a:xfrm>
          <a:prstGeom prst="rect">
            <a:avLst/>
          </a:prstGeom>
          <a:noFill/>
        </p:spPr>
        <p:txBody>
          <a:bodyPr wrap="square" lIns="0" rIns="0" rtlCol="0">
            <a:noAutofit/>
          </a:bodyPr>
          <a:lstStyle/>
          <a:p>
            <a:pPr algn="r"/>
            <a:r>
              <a:rPr lang="sv-SE" sz="1600" b="1" i="0" dirty="0">
                <a:solidFill>
                  <a:schemeClr val="bg1"/>
                </a:solidFill>
                <a:latin typeface="Arial" panose="020B0604020202020204" pitchFamily="34" charset="0"/>
                <a:cs typeface="Arial" panose="020B0604020202020204" pitchFamily="34" charset="0"/>
              </a:rPr>
              <a:t>2018</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Bild 22">
            <a:extLst>
              <a:ext uri="{FF2B5EF4-FFF2-40B4-BE49-F238E27FC236}">
                <a16:creationId xmlns:a16="http://schemas.microsoft.com/office/drawing/2014/main" id="{DF76F9A7-34BE-384C-996A-6462BF5361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3"/>
            <a:ext cx="792000" cy="172175"/>
          </a:xfrm>
          <a:prstGeom prst="rect">
            <a:avLst/>
          </a:prstGeom>
        </p:spPr>
      </p:pic>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45970"/>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Bild 22">
            <a:extLst>
              <a:ext uri="{FF2B5EF4-FFF2-40B4-BE49-F238E27FC236}">
                <a16:creationId xmlns:a16="http://schemas.microsoft.com/office/drawing/2014/main" id="{DF76F9A7-34BE-384C-996A-6462BF5361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3"/>
            <a:ext cx="792000" cy="172175"/>
          </a:xfrm>
          <a:prstGeom prst="rect">
            <a:avLst/>
          </a:prstGeom>
        </p:spPr>
      </p:pic>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endParaRPr lang="sv-SE"/>
          </a:p>
        </p:txBody>
      </p:sp>
    </p:spTree>
    <p:extLst>
      <p:ext uri="{BB962C8B-B14F-4D97-AF65-F5344CB8AC3E}">
        <p14:creationId xmlns:p14="http://schemas.microsoft.com/office/powerpoint/2010/main" val="425803963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dirty="0"/>
              <a:t>Redigera format för bakgrundstext
Nivå två
Nivå tre
Nivå fyra
Nivå fem</a:t>
            </a:r>
            <a:endParaRPr lang="en-US" dirty="0"/>
          </a:p>
        </p:txBody>
      </p:sp>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Bild 9">
            <a:extLst>
              <a:ext uri="{FF2B5EF4-FFF2-40B4-BE49-F238E27FC236}">
                <a16:creationId xmlns:a16="http://schemas.microsoft.com/office/drawing/2014/main" id="{975777C9-1ED7-ED44-92C8-59F4C645D5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p:nvPr>
        </p:nvSpPr>
        <p:spPr>
          <a:xfrm>
            <a:off x="0" y="0"/>
            <a:ext cx="3238500" cy="4751388"/>
          </a:xfrm>
        </p:spPr>
        <p:txBody>
          <a:bodyPr/>
          <a:lstStyle/>
          <a:p>
            <a:endParaRPr lang="sv-SE"/>
          </a:p>
        </p:txBody>
      </p: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dirty="0"/>
              <a:t>Redigera format för bakgrundstext
Nivå två
Nivå tre
Nivå fyra
Nivå fem</a:t>
            </a:r>
            <a:endParaRPr lang="en-US" dirty="0"/>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5892053" y="0"/>
            <a:ext cx="3238500" cy="4751388"/>
          </a:xfrm>
        </p:spPr>
        <p:txBody>
          <a:bodyPr/>
          <a:lstStyle/>
          <a:p>
            <a:endParaRPr lang="sv-SE"/>
          </a:p>
        </p:txBody>
      </p:sp>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 14">
            <a:extLst>
              <a:ext uri="{FF2B5EF4-FFF2-40B4-BE49-F238E27FC236}">
                <a16:creationId xmlns:a16="http://schemas.microsoft.com/office/drawing/2014/main" id="{37B47E7C-88C6-DD4A-A525-9F9C849E94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dirty="0"/>
              <a:t>Redigera format för bakgrundstext
Nivå två
Nivå tre
Nivå fyra
Nivå fem</a:t>
            </a:r>
            <a:endParaRPr lang="en-US" dirty="0"/>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Bild 13">
            <a:extLst>
              <a:ext uri="{FF2B5EF4-FFF2-40B4-BE49-F238E27FC236}">
                <a16:creationId xmlns:a16="http://schemas.microsoft.com/office/drawing/2014/main" id="{6D948AE6-8146-9D46-A341-500FB4EECB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66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endParaRPr lang="sv-SE"/>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 14">
            <a:extLst>
              <a:ext uri="{FF2B5EF4-FFF2-40B4-BE49-F238E27FC236}">
                <a16:creationId xmlns:a16="http://schemas.microsoft.com/office/drawing/2014/main" id="{108DBF63-7A15-3145-A96C-B0279E9C0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dirty="0"/>
              <a:t>Redigera format för bakgrundstext
Nivå två
Nivå tre
Nivå fyra
Nivå fem</a:t>
            </a:r>
            <a:endParaRPr lang="en-US" dirty="0"/>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 14">
            <a:extLst>
              <a:ext uri="{FF2B5EF4-FFF2-40B4-BE49-F238E27FC236}">
                <a16:creationId xmlns:a16="http://schemas.microsoft.com/office/drawing/2014/main" id="{A6C8251A-F561-194B-9421-75CB748A1C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80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endParaRPr lang="sv-SE"/>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Bild 13">
            <a:extLst>
              <a:ext uri="{FF2B5EF4-FFF2-40B4-BE49-F238E27FC236}">
                <a16:creationId xmlns:a16="http://schemas.microsoft.com/office/drawing/2014/main" id="{743D36E3-E6FE-FF40-B859-A5F3CC57DF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61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0"/>
            <a:r>
              <a:rPr lang="sv-SE" dirty="0"/>
              <a:t>Nivå två</a:t>
            </a:r>
          </a:p>
          <a:p>
            <a:pPr lvl="1"/>
            <a:r>
              <a:rPr lang="sv-SE" dirty="0"/>
              <a:t>Nivå tre</a:t>
            </a:r>
          </a:p>
          <a:p>
            <a:pPr lvl="3"/>
            <a:r>
              <a:rPr lang="sv-SE" dirty="0"/>
              <a:t>Nivå fyra</a:t>
            </a:r>
          </a:p>
          <a:p>
            <a:pPr lvl="1"/>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2019-02-15</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76" r:id="rId6"/>
    <p:sldLayoutId id="2147483674" r:id="rId7"/>
    <p:sldLayoutId id="2147483675" r:id="rId8"/>
    <p:sldLayoutId id="2147483677" r:id="rId9"/>
    <p:sldLayoutId id="2147483678" r:id="rId10"/>
    <p:sldLayoutId id="2147483679" r:id="rId11"/>
    <p:sldLayoutId id="2147483680" r:id="rId12"/>
    <p:sldLayoutId id="2147483681" r:id="rId13"/>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rgbClr val="F59C00"/>
        </a:buClr>
        <a:buSzPct val="13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1000"/>
        </a:spcBef>
        <a:buClr>
          <a:srgbClr val="F59C00"/>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1000"/>
        </a:spcBef>
        <a:buClr>
          <a:srgbClr val="F59C00"/>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1000"/>
        </a:spcBef>
        <a:buClr>
          <a:srgbClr val="F59C00"/>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1000"/>
        </a:spcBef>
        <a:buClr>
          <a:srgbClr val="F59C00"/>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skolverket.se/skolutveckling/kompetensutveckling/kvalitetsverkstaden"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C330851-DBD0-734F-A339-64151CC6CC95}"/>
              </a:ext>
            </a:extLst>
          </p:cNvPr>
          <p:cNvSpPr>
            <a:spLocks noGrp="1"/>
          </p:cNvSpPr>
          <p:nvPr>
            <p:ph type="ctrTitle"/>
          </p:nvPr>
        </p:nvSpPr>
        <p:spPr>
          <a:xfrm>
            <a:off x="1504950" y="1764001"/>
            <a:ext cx="6134100" cy="1479943"/>
          </a:xfrm>
        </p:spPr>
        <p:txBody>
          <a:bodyPr/>
          <a:lstStyle/>
          <a:p>
            <a:r>
              <a:rPr lang="sv-SE" dirty="0"/>
              <a:t>Fördjupning till</a:t>
            </a:r>
            <a:br>
              <a:rPr lang="sv-SE" dirty="0"/>
            </a:br>
            <a:r>
              <a:rPr lang="sv-SE" dirty="0"/>
              <a:t>systematiskt kvalitetsarbete</a:t>
            </a:r>
          </a:p>
        </p:txBody>
      </p:sp>
    </p:spTree>
    <p:extLst>
      <p:ext uri="{BB962C8B-B14F-4D97-AF65-F5344CB8AC3E}">
        <p14:creationId xmlns:p14="http://schemas.microsoft.com/office/powerpoint/2010/main" val="392857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Nulägesbeskrivning</a:t>
            </a:r>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68000" y="1391772"/>
            <a:ext cx="6411771" cy="2838055"/>
          </a:xfrm>
        </p:spPr>
        <p:txBody>
          <a:bodyPr numCol="1"/>
          <a:lstStyle/>
          <a:p>
            <a:pPr lvl="0"/>
            <a:r>
              <a:rPr lang="sv-SE" sz="1800" dirty="0"/>
              <a:t>Vilken bild ger egna undersökningar av området? </a:t>
            </a:r>
          </a:p>
          <a:p>
            <a:pPr lvl="0"/>
            <a:r>
              <a:rPr lang="sv-SE" sz="1800" dirty="0"/>
              <a:t>Vilken bild ger andra källor av den egna verksamheten inom området? </a:t>
            </a:r>
          </a:p>
          <a:p>
            <a:pPr lvl="0"/>
            <a:r>
              <a:rPr lang="sv-SE" sz="1800" dirty="0"/>
              <a:t>Vilka mönster kan urskiljas?</a:t>
            </a:r>
          </a:p>
          <a:p>
            <a:pPr lvl="0"/>
            <a:r>
              <a:rPr lang="sv-SE" sz="1800" dirty="0"/>
              <a:t>Vilka trender kan urskiljas i relation till tidigare år?</a:t>
            </a:r>
          </a:p>
        </p:txBody>
      </p:sp>
      <p:pic>
        <p:nvPicPr>
          <p:cNvPr id="4" name="Bildobjekt 3">
            <a:extLst>
              <a:ext uri="{FF2B5EF4-FFF2-40B4-BE49-F238E27FC236}">
                <a16:creationId xmlns:a16="http://schemas.microsoft.com/office/drawing/2014/main" id="{EF054D66-AA00-461F-8AE5-E3074B38FB9A}"/>
              </a:ext>
            </a:extLst>
          </p:cNvPr>
          <p:cNvPicPr>
            <a:picLocks noChangeAspect="1"/>
          </p:cNvPicPr>
          <p:nvPr/>
        </p:nvPicPr>
        <p:blipFill>
          <a:blip r:embed="rId3"/>
          <a:stretch>
            <a:fillRect/>
          </a:stretch>
        </p:blipFill>
        <p:spPr>
          <a:xfrm>
            <a:off x="6584995" y="155317"/>
            <a:ext cx="2414279" cy="2416433"/>
          </a:xfrm>
          <a:prstGeom prst="rect">
            <a:avLst/>
          </a:prstGeom>
        </p:spPr>
      </p:pic>
    </p:spTree>
    <p:extLst>
      <p:ext uri="{BB962C8B-B14F-4D97-AF65-F5344CB8AC3E}">
        <p14:creationId xmlns:p14="http://schemas.microsoft.com/office/powerpoint/2010/main" val="77028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Analysera och bedöma</a:t>
            </a:r>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68000" y="1391772"/>
            <a:ext cx="6810914" cy="2838055"/>
          </a:xfrm>
        </p:spPr>
        <p:txBody>
          <a:bodyPr numCol="1"/>
          <a:lstStyle/>
          <a:p>
            <a:r>
              <a:rPr lang="sv-SE" sz="1800" dirty="0"/>
              <a:t>Uppmärksamma såväl styrkor som svagheter </a:t>
            </a:r>
            <a:br>
              <a:rPr lang="sv-SE" sz="1800" dirty="0"/>
            </a:br>
            <a:r>
              <a:rPr lang="sv-SE" sz="1800" dirty="0"/>
              <a:t>inom verksamheten. </a:t>
            </a:r>
          </a:p>
          <a:p>
            <a:r>
              <a:rPr lang="sv-SE" sz="1800" dirty="0"/>
              <a:t>Analysera bristernas orsaker.</a:t>
            </a:r>
          </a:p>
        </p:txBody>
      </p:sp>
      <p:pic>
        <p:nvPicPr>
          <p:cNvPr id="5" name="Bildobjekt 4">
            <a:extLst>
              <a:ext uri="{FF2B5EF4-FFF2-40B4-BE49-F238E27FC236}">
                <a16:creationId xmlns:a16="http://schemas.microsoft.com/office/drawing/2014/main" id="{7A8542D5-7A4E-44DE-A809-F2AC944C33E7}"/>
              </a:ext>
            </a:extLst>
          </p:cNvPr>
          <p:cNvPicPr>
            <a:picLocks noChangeAspect="1"/>
          </p:cNvPicPr>
          <p:nvPr/>
        </p:nvPicPr>
        <p:blipFill>
          <a:blip r:embed="rId3"/>
          <a:stretch>
            <a:fillRect/>
          </a:stretch>
        </p:blipFill>
        <p:spPr>
          <a:xfrm>
            <a:off x="6578845" y="148733"/>
            <a:ext cx="2420858" cy="2423017"/>
          </a:xfrm>
          <a:prstGeom prst="rect">
            <a:avLst/>
          </a:prstGeom>
        </p:spPr>
      </p:pic>
    </p:spTree>
    <p:extLst>
      <p:ext uri="{BB962C8B-B14F-4D97-AF65-F5344CB8AC3E}">
        <p14:creationId xmlns:p14="http://schemas.microsoft.com/office/powerpoint/2010/main" val="329507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Planera</a:t>
            </a:r>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68000" y="1391772"/>
            <a:ext cx="6810914" cy="2838055"/>
          </a:xfrm>
        </p:spPr>
        <p:txBody>
          <a:bodyPr numCol="1"/>
          <a:lstStyle/>
          <a:p>
            <a:pPr marL="0" indent="0">
              <a:buNone/>
            </a:pPr>
            <a:r>
              <a:rPr lang="sv-SE" sz="1800" b="1" dirty="0"/>
              <a:t>Tydliggör:</a:t>
            </a:r>
          </a:p>
          <a:p>
            <a:r>
              <a:rPr lang="sv-SE" sz="1800" dirty="0"/>
              <a:t>förväntade effekter</a:t>
            </a:r>
          </a:p>
          <a:p>
            <a:r>
              <a:rPr lang="sv-SE" sz="1800" dirty="0"/>
              <a:t>ansvarsfördelning</a:t>
            </a:r>
          </a:p>
          <a:p>
            <a:r>
              <a:rPr lang="sv-SE" sz="1800" dirty="0"/>
              <a:t>tidsramar</a:t>
            </a:r>
          </a:p>
          <a:p>
            <a:r>
              <a:rPr lang="sv-SE" sz="1800" dirty="0"/>
              <a:t>resursbehov</a:t>
            </a:r>
          </a:p>
          <a:p>
            <a:r>
              <a:rPr lang="sv-SE" sz="1800" dirty="0"/>
              <a:t>former för återkoppling av genomförande </a:t>
            </a:r>
            <a:br>
              <a:rPr lang="sv-SE" sz="1800" dirty="0"/>
            </a:br>
            <a:r>
              <a:rPr lang="sv-SE" sz="1800" dirty="0"/>
              <a:t>och uppnådda effekter</a:t>
            </a:r>
          </a:p>
          <a:p>
            <a:r>
              <a:rPr lang="sv-SE" sz="1800" dirty="0"/>
              <a:t>dokumentationskrav</a:t>
            </a:r>
          </a:p>
        </p:txBody>
      </p:sp>
      <p:pic>
        <p:nvPicPr>
          <p:cNvPr id="7" name="Bildobjekt 6">
            <a:extLst>
              <a:ext uri="{FF2B5EF4-FFF2-40B4-BE49-F238E27FC236}">
                <a16:creationId xmlns:a16="http://schemas.microsoft.com/office/drawing/2014/main" id="{55739A21-AABB-4EE4-B422-9A7BC8E0C4CD}"/>
              </a:ext>
            </a:extLst>
          </p:cNvPr>
          <p:cNvPicPr>
            <a:picLocks noChangeAspect="1"/>
          </p:cNvPicPr>
          <p:nvPr/>
        </p:nvPicPr>
        <p:blipFill>
          <a:blip r:embed="rId3"/>
          <a:stretch>
            <a:fillRect/>
          </a:stretch>
        </p:blipFill>
        <p:spPr>
          <a:xfrm>
            <a:off x="6585632" y="176452"/>
            <a:ext cx="2327717" cy="2329793"/>
          </a:xfrm>
          <a:prstGeom prst="rect">
            <a:avLst/>
          </a:prstGeom>
        </p:spPr>
      </p:pic>
    </p:spTree>
    <p:extLst>
      <p:ext uri="{BB962C8B-B14F-4D97-AF65-F5344CB8AC3E}">
        <p14:creationId xmlns:p14="http://schemas.microsoft.com/office/powerpoint/2010/main" val="125055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Genomföra</a:t>
            </a:r>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68000" y="1391772"/>
            <a:ext cx="6810914" cy="2838055"/>
          </a:xfrm>
        </p:spPr>
        <p:txBody>
          <a:bodyPr numCol="1"/>
          <a:lstStyle/>
          <a:p>
            <a:r>
              <a:rPr lang="sv-SE" sz="1800" dirty="0"/>
              <a:t>Prioriterade utvecklingsområden</a:t>
            </a:r>
          </a:p>
          <a:p>
            <a:r>
              <a:rPr lang="sv-SE" sz="1800" dirty="0"/>
              <a:t>Uppföljning</a:t>
            </a:r>
          </a:p>
          <a:p>
            <a:r>
              <a:rPr lang="sv-SE" sz="1800" dirty="0"/>
              <a:t>Dialog och delaktighet</a:t>
            </a:r>
          </a:p>
        </p:txBody>
      </p:sp>
      <p:pic>
        <p:nvPicPr>
          <p:cNvPr id="5" name="Bildobjekt 4">
            <a:extLst>
              <a:ext uri="{FF2B5EF4-FFF2-40B4-BE49-F238E27FC236}">
                <a16:creationId xmlns:a16="http://schemas.microsoft.com/office/drawing/2014/main" id="{74336591-E10B-4AB9-A966-0D87202C2744}"/>
              </a:ext>
            </a:extLst>
          </p:cNvPr>
          <p:cNvPicPr>
            <a:picLocks noChangeAspect="1"/>
          </p:cNvPicPr>
          <p:nvPr/>
        </p:nvPicPr>
        <p:blipFill>
          <a:blip r:embed="rId3"/>
          <a:stretch>
            <a:fillRect/>
          </a:stretch>
        </p:blipFill>
        <p:spPr>
          <a:xfrm>
            <a:off x="6585632" y="176452"/>
            <a:ext cx="2327717" cy="2329793"/>
          </a:xfrm>
          <a:prstGeom prst="rect">
            <a:avLst/>
          </a:prstGeom>
        </p:spPr>
      </p:pic>
    </p:spTree>
    <p:extLst>
      <p:ext uri="{BB962C8B-B14F-4D97-AF65-F5344CB8AC3E}">
        <p14:creationId xmlns:p14="http://schemas.microsoft.com/office/powerpoint/2010/main" val="235846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Utvärdering – ett nytt nuläge</a:t>
            </a:r>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68000" y="1391772"/>
            <a:ext cx="6810914" cy="2838055"/>
          </a:xfrm>
        </p:spPr>
        <p:txBody>
          <a:bodyPr numCol="1"/>
          <a:lstStyle/>
          <a:p>
            <a:r>
              <a:rPr lang="sv-SE" sz="1800" dirty="0"/>
              <a:t>Dialog och delaktighet</a:t>
            </a:r>
          </a:p>
          <a:p>
            <a:r>
              <a:rPr lang="sv-SE" sz="1800" dirty="0"/>
              <a:t>Fortsättning</a:t>
            </a:r>
          </a:p>
        </p:txBody>
      </p:sp>
      <p:pic>
        <p:nvPicPr>
          <p:cNvPr id="5" name="Bildobjekt 4">
            <a:extLst>
              <a:ext uri="{FF2B5EF4-FFF2-40B4-BE49-F238E27FC236}">
                <a16:creationId xmlns:a16="http://schemas.microsoft.com/office/drawing/2014/main" id="{859CE9F9-3EB1-46A2-9C01-55F46FCF64A0}"/>
              </a:ext>
            </a:extLst>
          </p:cNvPr>
          <p:cNvPicPr>
            <a:picLocks noChangeAspect="1"/>
          </p:cNvPicPr>
          <p:nvPr/>
        </p:nvPicPr>
        <p:blipFill>
          <a:blip r:embed="rId3"/>
          <a:stretch>
            <a:fillRect/>
          </a:stretch>
        </p:blipFill>
        <p:spPr>
          <a:xfrm>
            <a:off x="6583946" y="178232"/>
            <a:ext cx="2414280" cy="2416434"/>
          </a:xfrm>
          <a:prstGeom prst="rect">
            <a:avLst/>
          </a:prstGeom>
        </p:spPr>
      </p:pic>
    </p:spTree>
    <p:extLst>
      <p:ext uri="{BB962C8B-B14F-4D97-AF65-F5344CB8AC3E}">
        <p14:creationId xmlns:p14="http://schemas.microsoft.com/office/powerpoint/2010/main" val="371442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Diskussion till fördjupningen</a:t>
            </a:r>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17200" y="1065200"/>
            <a:ext cx="8258800" cy="3610300"/>
          </a:xfrm>
        </p:spPr>
        <p:txBody>
          <a:bodyPr numCol="1"/>
          <a:lstStyle/>
          <a:p>
            <a:pPr marL="342900" lvl="0" indent="-342900"/>
            <a:r>
              <a:rPr lang="sv-SE" dirty="0">
                <a:solidFill>
                  <a:schemeClr val="tx2">
                    <a:lumMod val="75000"/>
                  </a:schemeClr>
                </a:solidFill>
              </a:rPr>
              <a:t>Hur arbetar ni kontinuerligt och långsiktigt med ert kvalitetsarbete?</a:t>
            </a:r>
          </a:p>
          <a:p>
            <a:pPr marL="342900" lvl="0" indent="-342900"/>
            <a:r>
              <a:rPr lang="sv-SE" dirty="0">
                <a:solidFill>
                  <a:schemeClr val="tx2">
                    <a:lumMod val="75000"/>
                  </a:schemeClr>
                </a:solidFill>
              </a:rPr>
              <a:t>Hur dokumenterar ni ert systematiska kvalitetsarbete?</a:t>
            </a:r>
          </a:p>
          <a:p>
            <a:pPr marL="342900" lvl="0" indent="-342900"/>
            <a:r>
              <a:rPr lang="sv-SE" dirty="0">
                <a:solidFill>
                  <a:schemeClr val="tx2">
                    <a:lumMod val="75000"/>
                  </a:schemeClr>
                </a:solidFill>
              </a:rPr>
              <a:t>Hur har ni fördelat ansvar och mandat för det systematiska kvalitetsarbetet och hur kommuniceras det?</a:t>
            </a:r>
          </a:p>
          <a:p>
            <a:pPr marL="342900" lvl="0" indent="-342900"/>
            <a:r>
              <a:rPr lang="sv-SE" dirty="0">
                <a:solidFill>
                  <a:schemeClr val="tx2">
                    <a:lumMod val="75000"/>
                  </a:schemeClr>
                </a:solidFill>
              </a:rPr>
              <a:t>På vilket sätt följer ”huvudmannen” och ”enheten” upp utbildningen?</a:t>
            </a:r>
          </a:p>
          <a:p>
            <a:pPr marL="342900" lvl="0" indent="-342900"/>
            <a:r>
              <a:rPr lang="sv-SE" dirty="0">
                <a:solidFill>
                  <a:schemeClr val="tx2">
                    <a:lumMod val="75000"/>
                  </a:schemeClr>
                </a:solidFill>
              </a:rPr>
              <a:t>Vilka forum för diskussion kring systematiskt kvalitetsarbete, resultat och analys har ni?</a:t>
            </a:r>
          </a:p>
          <a:p>
            <a:pPr marL="342900" lvl="0" indent="-342900"/>
            <a:r>
              <a:rPr lang="sv-SE" dirty="0">
                <a:solidFill>
                  <a:schemeClr val="tx2">
                    <a:lumMod val="75000"/>
                  </a:schemeClr>
                </a:solidFill>
              </a:rPr>
              <a:t>Hur sker dialogen/kommunikationen i styrkedjan - vad kan förbättras?</a:t>
            </a:r>
          </a:p>
          <a:p>
            <a:pPr marL="342900" lvl="0" indent="-342900"/>
            <a:r>
              <a:rPr lang="sv-SE" dirty="0">
                <a:solidFill>
                  <a:schemeClr val="tx2">
                    <a:lumMod val="75000"/>
                  </a:schemeClr>
                </a:solidFill>
              </a:rPr>
              <a:t>På vilket sätt stödjer ledningsorganisationen det systematiska kvalitetsarbetet?</a:t>
            </a:r>
          </a:p>
          <a:p>
            <a:pPr marL="342900" lvl="0" indent="-342900"/>
            <a:r>
              <a:rPr lang="sv-SE" dirty="0">
                <a:solidFill>
                  <a:schemeClr val="tx2">
                    <a:lumMod val="75000"/>
                  </a:schemeClr>
                </a:solidFill>
              </a:rPr>
              <a:t>Hur påverkar det systematiska kvalitetsarbetet ledningsorganisationens arbete?</a:t>
            </a:r>
          </a:p>
        </p:txBody>
      </p:sp>
    </p:spTree>
    <p:extLst>
      <p:ext uri="{BB962C8B-B14F-4D97-AF65-F5344CB8AC3E}">
        <p14:creationId xmlns:p14="http://schemas.microsoft.com/office/powerpoint/2010/main" val="339713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3A539B-9ECF-5D4E-9592-C6C454035006}"/>
              </a:ext>
            </a:extLst>
          </p:cNvPr>
          <p:cNvSpPr>
            <a:spLocks noGrp="1"/>
          </p:cNvSpPr>
          <p:nvPr>
            <p:ph type="title"/>
          </p:nvPr>
        </p:nvSpPr>
        <p:spPr>
          <a:xfrm>
            <a:off x="2285999" y="1473384"/>
            <a:ext cx="4767944" cy="1855032"/>
          </a:xfrm>
        </p:spPr>
        <p:txBody>
          <a:bodyPr/>
          <a:lstStyle/>
          <a:p>
            <a:r>
              <a:rPr lang="sv-SE" sz="2400" dirty="0">
                <a:solidFill>
                  <a:schemeClr val="tx2">
                    <a:lumMod val="75000"/>
                  </a:schemeClr>
                </a:solidFill>
                <a:hlinkClick r:id="rId2"/>
              </a:rPr>
              <a:t>Läs om kvalitetsverkstaden</a:t>
            </a:r>
            <a:br>
              <a:rPr lang="sv-SE" sz="2400" dirty="0">
                <a:solidFill>
                  <a:schemeClr val="tx2">
                    <a:lumMod val="75000"/>
                  </a:schemeClr>
                </a:solidFill>
              </a:rPr>
            </a:br>
            <a:r>
              <a:rPr lang="sv-SE" sz="2400" dirty="0">
                <a:solidFill>
                  <a:schemeClr val="tx2">
                    <a:lumMod val="75000"/>
                  </a:schemeClr>
                </a:solidFill>
              </a:rPr>
              <a:t>processtöd för kvalitetsarbete</a:t>
            </a:r>
            <a:endParaRPr lang="sv-SE" sz="2400" dirty="0"/>
          </a:p>
        </p:txBody>
      </p:sp>
    </p:spTree>
    <p:extLst>
      <p:ext uri="{BB962C8B-B14F-4D97-AF65-F5344CB8AC3E}">
        <p14:creationId xmlns:p14="http://schemas.microsoft.com/office/powerpoint/2010/main" val="111707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52050"/>
      </p:ext>
    </p:extLst>
  </p:cSld>
  <p:clrMapOvr>
    <a:masterClrMapping/>
  </p:clrMapOvr>
</p:sld>
</file>

<file path=ppt/theme/theme1.xml><?xml version="1.0" encoding="utf-8"?>
<a:theme xmlns:a="http://schemas.openxmlformats.org/drawingml/2006/main" name="Office-tema">
  <a:themeElements>
    <a:clrScheme name="Skolverket">
      <a:dk1>
        <a:srgbClr val="000000"/>
      </a:dk1>
      <a:lt1>
        <a:srgbClr val="FFFFFF"/>
      </a:lt1>
      <a:dk2>
        <a:srgbClr val="000000"/>
      </a:dk2>
      <a:lt2>
        <a:srgbClr val="FFFFFF"/>
      </a:lt2>
      <a:accent1>
        <a:srgbClr val="692859"/>
      </a:accent1>
      <a:accent2>
        <a:srgbClr val="99CED3"/>
      </a:accent2>
      <a:accent3>
        <a:srgbClr val="F59C00"/>
      </a:accent3>
      <a:accent4>
        <a:srgbClr val="EF7748"/>
      </a:accent4>
      <a:accent5>
        <a:srgbClr val="497E89"/>
      </a:accent5>
      <a:accent6>
        <a:srgbClr val="B1451C"/>
      </a:accent6>
      <a:hlink>
        <a:srgbClr val="6928C1"/>
      </a:hlink>
      <a:folHlink>
        <a:srgbClr val="69287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TotalTime>
  <Words>398</Words>
  <Application>Microsoft Office PowerPoint</Application>
  <PresentationFormat>Bildspel på skärmen (16:9)</PresentationFormat>
  <Paragraphs>98</Paragraphs>
  <Slides>9</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Systemtypsnitt</vt:lpstr>
      <vt:lpstr>Office-tema</vt:lpstr>
      <vt:lpstr>Fördjupning till systematiskt kvalitetsarbete</vt:lpstr>
      <vt:lpstr>Nulägesbeskrivning</vt:lpstr>
      <vt:lpstr>Analysera och bedöma</vt:lpstr>
      <vt:lpstr>Planera</vt:lpstr>
      <vt:lpstr>Genomföra</vt:lpstr>
      <vt:lpstr>Utvärdering – ett nytt nuläge</vt:lpstr>
      <vt:lpstr>Diskussion till fördjupningen</vt:lpstr>
      <vt:lpstr>Läs om kvalitetsverkstaden processtöd för kvalitetsarbete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Anna Visuri</cp:lastModifiedBy>
  <cp:revision>100</cp:revision>
  <dcterms:created xsi:type="dcterms:W3CDTF">2018-12-05T09:27:53Z</dcterms:created>
  <dcterms:modified xsi:type="dcterms:W3CDTF">2019-02-15T08:39:24Z</dcterms:modified>
</cp:coreProperties>
</file>