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36" r:id="rId1"/>
  </p:sldMasterIdLst>
  <p:notesMasterIdLst>
    <p:notesMasterId r:id="rId16"/>
  </p:notesMasterIdLst>
  <p:handoutMasterIdLst>
    <p:handoutMasterId r:id="rId17"/>
  </p:handoutMasterIdLst>
  <p:sldIdLst>
    <p:sldId id="256" r:id="rId2"/>
    <p:sldId id="275" r:id="rId3"/>
    <p:sldId id="282" r:id="rId4"/>
    <p:sldId id="276" r:id="rId5"/>
    <p:sldId id="285" r:id="rId6"/>
    <p:sldId id="286" r:id="rId7"/>
    <p:sldId id="287" r:id="rId8"/>
    <p:sldId id="288" r:id="rId9"/>
    <p:sldId id="289" r:id="rId10"/>
    <p:sldId id="290" r:id="rId11"/>
    <p:sldId id="291" r:id="rId12"/>
    <p:sldId id="292" r:id="rId13"/>
    <p:sldId id="280" r:id="rId14"/>
    <p:sldId id="269" r:id="rId15"/>
  </p:sldIdLst>
  <p:sldSz cx="9144000" cy="5143500" type="screen16x9"/>
  <p:notesSz cx="6799263" cy="9929813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8D1BB"/>
    <a:srgbClr val="01424B"/>
    <a:srgbClr val="032D31"/>
    <a:srgbClr val="002328"/>
    <a:srgbClr val="042F34"/>
    <a:srgbClr val="6928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29" autoAdjust="0"/>
  </p:normalViewPr>
  <p:slideViewPr>
    <p:cSldViewPr snapToGrid="0" snapToObjects="1" showGuides="1">
      <p:cViewPr varScale="1">
        <p:scale>
          <a:sx n="130" d="100"/>
          <a:sy n="130" d="100"/>
        </p:scale>
        <p:origin x="126" y="12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98" d="100"/>
        <a:sy n="198" d="100"/>
      </p:scale>
      <p:origin x="0" y="0"/>
    </p:cViewPr>
  </p:sorterViewPr>
  <p:notesViewPr>
    <p:cSldViewPr snapToGrid="0" snapToObjects="1" showGuides="1">
      <p:cViewPr varScale="1">
        <p:scale>
          <a:sx n="157" d="100"/>
          <a:sy n="157" d="100"/>
        </p:scale>
        <p:origin x="5232" y="1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>
            <a:extLst>
              <a:ext uri="{FF2B5EF4-FFF2-40B4-BE49-F238E27FC236}">
                <a16:creationId xmlns:a16="http://schemas.microsoft.com/office/drawing/2014/main" id="{8BF6860C-D9E1-0E43-BD5B-A88943D9864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47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A2EEF2C6-D0E7-5147-A633-E4995EA5C33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1342" y="0"/>
            <a:ext cx="2946347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583644-23C7-5E41-8E7C-E1F860ABFD6B}" type="datetimeFigureOut">
              <a:rPr lang="sv-SE" smtClean="0"/>
              <a:t>2020-02-20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4824F16E-16AB-2E4D-90F4-9B89461ACA1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31600"/>
            <a:ext cx="2946347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AE6A9566-421D-F640-9EF9-5871BF7E295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1342" y="9431600"/>
            <a:ext cx="2946347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786FD3-8EB4-5246-AECA-2F73DEAF17A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413098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47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51342" y="0"/>
            <a:ext cx="2946347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36E370-FBCD-BD4F-B7EA-895AD44CA849}" type="datetimeFigureOut">
              <a:rPr lang="sv-SE" smtClean="0"/>
              <a:t>2020-02-20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4713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79927" y="4778722"/>
            <a:ext cx="5439410" cy="390986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sv-SE"/>
              <a:t>Redigera format för bakgrundstext
Nivå två
Nivå tre
Nivå fyra
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431600"/>
            <a:ext cx="2946347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51342" y="9431600"/>
            <a:ext cx="2946347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00D094-F95C-3740-A37B-17005D23A53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281477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2.svg"/><Relationship Id="rId4" Type="http://schemas.openxmlformats.org/officeDocument/2006/relationships/image" Target="../media/image1.png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D9F375B-40FC-44F2-B31A-D6E5B6890B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5915074C-03AC-40C1-B188-C21A57D189D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029B99DC-C804-48DC-9CFE-B0935699FE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44846-BD40-1B44-B89F-0931D24C3CCC}" type="datetime1">
              <a:rPr lang="sv-SE" smtClean="0"/>
              <a:t>2020-02-20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B748CBD6-89CC-48E9-9E24-DE0525B54E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0210177B-5690-489E-9A94-6EBBE65009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33A40-8403-C44B-9D92-7664A8C6D78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70147595"/>
      </p:ext>
    </p:extLst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047EAE4-0501-4CED-8C37-0A7DD9ACCE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66A48CC6-CE7D-4223-A595-DEB509770BF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1770C51-2BCD-43A6-B04F-B941B94E79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44846-BD40-1B44-B89F-0931D24C3CCC}" type="datetime1">
              <a:rPr lang="sv-SE" smtClean="0"/>
              <a:t>2020-02-20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5381C81C-4423-45E5-8ED6-B0C37A2FD9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F2A997DC-BB64-42B9-9D51-5A3924609C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33A40-8403-C44B-9D92-7664A8C6D78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52479355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F2E6A6B2-8387-481D-987C-27C7586A17E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D05D6CD6-ED52-4886-AC5F-590F35B9F2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FCF13FC-DB69-40A4-A23A-7BA6616CE3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44846-BD40-1B44-B89F-0931D24C3CCC}" type="datetime1">
              <a:rPr lang="sv-SE" smtClean="0"/>
              <a:t>2020-02-20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4E796DDE-4D0D-44CB-B7F7-E4EE16F3A7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42F368DD-9384-4773-A2AD-C2AF4089BE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33A40-8403-C44B-9D92-7664A8C6D78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77507907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Bild 22">
            <a:extLst>
              <a:ext uri="{FF2B5EF4-FFF2-40B4-BE49-F238E27FC236}">
                <a16:creationId xmlns:a16="http://schemas.microsoft.com/office/drawing/2014/main" id="{E5A504C0-428A-1044-84F4-9D22B7BB036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-1" y="6350"/>
            <a:ext cx="9144001" cy="51308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143000" y="1764000"/>
            <a:ext cx="6858000" cy="1479943"/>
          </a:xfrm>
        </p:spPr>
        <p:txBody>
          <a:bodyPr anchor="ctr" anchorCtr="0">
            <a:noAutofit/>
          </a:bodyPr>
          <a:lstStyle>
            <a:lvl1pPr algn="ctr">
              <a:lnSpc>
                <a:spcPts val="5760"/>
              </a:lnSpc>
              <a:defRPr sz="4800" b="1" i="0">
                <a:solidFill>
                  <a:srgbClr val="F8D1B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 dirty="0"/>
              <a:t>Här skriver du din</a:t>
            </a:r>
            <a:br>
              <a:rPr lang="sv-SE" dirty="0"/>
            </a:br>
            <a:r>
              <a:rPr lang="sv-SE" dirty="0"/>
              <a:t>tvåradiga rubrik</a:t>
            </a:r>
            <a:endParaRPr lang="en-US" dirty="0"/>
          </a:p>
        </p:txBody>
      </p:sp>
      <p:pic>
        <p:nvPicPr>
          <p:cNvPr id="5" name="Bild 4">
            <a:extLst>
              <a:ext uri="{FF2B5EF4-FFF2-40B4-BE49-F238E27FC236}">
                <a16:creationId xmlns:a16="http://schemas.microsoft.com/office/drawing/2014/main" id="{A01EC508-45D1-3648-9241-BE8AC70C5E78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679371" y="4570983"/>
            <a:ext cx="1793966" cy="3587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340851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880">
          <p15:clr>
            <a:srgbClr val="FBAE40"/>
          </p15:clr>
        </p15:guide>
        <p15:guide id="2" orient="horz" pos="1620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Innehåll i en bred sp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68000" y="468000"/>
            <a:ext cx="7909518" cy="923772"/>
          </a:xfrm>
        </p:spPr>
        <p:txBody>
          <a:bodyPr wrap="square" lIns="0" anchor="t" anchorCtr="0">
            <a:noAutofit/>
          </a:bodyPr>
          <a:lstStyle/>
          <a:p>
            <a:r>
              <a:rPr lang="sv-SE" dirty="0"/>
              <a:t>Sida med text i en bred spalt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000" y="1692000"/>
            <a:ext cx="7909518" cy="2838055"/>
          </a:xfrm>
        </p:spPr>
        <p:txBody>
          <a:bodyPr lIns="0" numCol="1" spcCol="432000">
            <a:noAutofit/>
          </a:bodyPr>
          <a:lstStyle>
            <a:lvl1pPr>
              <a:lnSpc>
                <a:spcPts val="2200"/>
              </a:lnSpc>
              <a:defRPr sz="1800"/>
            </a:lvl1pPr>
            <a:lvl2pPr>
              <a:lnSpc>
                <a:spcPts val="2200"/>
              </a:lnSpc>
              <a:defRPr sz="1800"/>
            </a:lvl2pPr>
            <a:lvl3pPr>
              <a:lnSpc>
                <a:spcPts val="2200"/>
              </a:lnSpc>
              <a:defRPr sz="1800"/>
            </a:lvl3pPr>
            <a:lvl4pPr>
              <a:lnSpc>
                <a:spcPts val="2200"/>
              </a:lnSpc>
              <a:defRPr sz="1800"/>
            </a:lvl4pPr>
            <a:lvl5pPr>
              <a:lnSpc>
                <a:spcPts val="2200"/>
              </a:lnSpc>
              <a:defRPr sz="1800" baseline="0"/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cxnSp>
        <p:nvCxnSpPr>
          <p:cNvPr id="13" name="Rak 12">
            <a:extLst>
              <a:ext uri="{FF2B5EF4-FFF2-40B4-BE49-F238E27FC236}">
                <a16:creationId xmlns:a16="http://schemas.microsoft.com/office/drawing/2014/main" id="{94B301F5-5A61-4D46-AF70-0F529A180DED}"/>
              </a:ext>
            </a:extLst>
          </p:cNvPr>
          <p:cNvCxnSpPr/>
          <p:nvPr userDrawn="1"/>
        </p:nvCxnSpPr>
        <p:spPr>
          <a:xfrm>
            <a:off x="-6724" y="4752000"/>
            <a:ext cx="9147600" cy="0"/>
          </a:xfrm>
          <a:prstGeom prst="line">
            <a:avLst/>
          </a:prstGeom>
          <a:ln w="635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ruta 7">
            <a:extLst>
              <a:ext uri="{FF2B5EF4-FFF2-40B4-BE49-F238E27FC236}">
                <a16:creationId xmlns:a16="http://schemas.microsoft.com/office/drawing/2014/main" id="{E06BCB5B-1F60-2246-8D1B-EA216D2B5DC3}"/>
              </a:ext>
            </a:extLst>
          </p:cNvPr>
          <p:cNvSpPr txBox="1"/>
          <p:nvPr userDrawn="1"/>
        </p:nvSpPr>
        <p:spPr>
          <a:xfrm>
            <a:off x="4816240" y="4902366"/>
            <a:ext cx="454393" cy="131406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sv-SE" sz="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Sida </a:t>
            </a:r>
            <a:fld id="{AD0127C6-9469-C446-BCA0-17521D814E32}" type="slidenum">
              <a:rPr lang="sv-SE" sz="80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‹#›</a:t>
            </a:fld>
            <a:endParaRPr lang="sv-SE" sz="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9" name="Rak 8">
            <a:extLst>
              <a:ext uri="{FF2B5EF4-FFF2-40B4-BE49-F238E27FC236}">
                <a16:creationId xmlns:a16="http://schemas.microsoft.com/office/drawing/2014/main" id="{DBD93759-1590-4F47-B024-FEA42245A662}"/>
              </a:ext>
            </a:extLst>
          </p:cNvPr>
          <p:cNvCxnSpPr>
            <a:cxnSpLocks/>
          </p:cNvCxnSpPr>
          <p:nvPr userDrawn="1"/>
        </p:nvCxnSpPr>
        <p:spPr>
          <a:xfrm flipV="1">
            <a:off x="4735709" y="4893222"/>
            <a:ext cx="0" cy="13140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Bild 9">
            <a:extLst>
              <a:ext uri="{FF2B5EF4-FFF2-40B4-BE49-F238E27FC236}">
                <a16:creationId xmlns:a16="http://schemas.microsoft.com/office/drawing/2014/main" id="{C2249419-635C-354A-946A-9EA16E1C7D2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873364" y="4873949"/>
            <a:ext cx="792000" cy="1721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014562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Lycka till!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BF66BA5A-D573-4D43-B894-E3EB4F4F6779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599081" y="2087217"/>
            <a:ext cx="3945835" cy="675861"/>
          </a:xfrm>
        </p:spPr>
        <p:txBody>
          <a:bodyPr tIns="36000" anchor="ctr" anchorCtr="0">
            <a:noAutofit/>
          </a:bodyPr>
          <a:lstStyle>
            <a:lvl1pPr algn="ctr">
              <a:lnSpc>
                <a:spcPts val="5760"/>
              </a:lnSpc>
              <a:defRPr sz="4800" b="1" i="0">
                <a:solidFill>
                  <a:srgbClr val="F8D1B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 dirty="0"/>
              <a:t>Lycka till!</a:t>
            </a:r>
            <a:endParaRPr lang="en-US" dirty="0"/>
          </a:p>
        </p:txBody>
      </p:sp>
      <p:cxnSp>
        <p:nvCxnSpPr>
          <p:cNvPr id="11" name="Rak 10">
            <a:extLst>
              <a:ext uri="{FF2B5EF4-FFF2-40B4-BE49-F238E27FC236}">
                <a16:creationId xmlns:a16="http://schemas.microsoft.com/office/drawing/2014/main" id="{CCD9F12B-CBE0-8945-B16D-93FB20135CF7}"/>
              </a:ext>
            </a:extLst>
          </p:cNvPr>
          <p:cNvCxnSpPr/>
          <p:nvPr userDrawn="1"/>
        </p:nvCxnSpPr>
        <p:spPr>
          <a:xfrm>
            <a:off x="-6724" y="4752000"/>
            <a:ext cx="9147600" cy="0"/>
          </a:xfrm>
          <a:prstGeom prst="line">
            <a:avLst/>
          </a:prstGeom>
          <a:ln w="635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ruta 15">
            <a:extLst>
              <a:ext uri="{FF2B5EF4-FFF2-40B4-BE49-F238E27FC236}">
                <a16:creationId xmlns:a16="http://schemas.microsoft.com/office/drawing/2014/main" id="{3481E55C-D835-3D4E-AAD1-7B506E92D0F7}"/>
              </a:ext>
            </a:extLst>
          </p:cNvPr>
          <p:cNvSpPr txBox="1"/>
          <p:nvPr userDrawn="1"/>
        </p:nvSpPr>
        <p:spPr>
          <a:xfrm>
            <a:off x="4816240" y="4902366"/>
            <a:ext cx="454393" cy="131406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sv-SE" sz="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Sida </a:t>
            </a:r>
            <a:fld id="{AD0127C6-9469-C446-BCA0-17521D814E32}" type="slidenum">
              <a:rPr lang="sv-SE" sz="80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‹#›</a:t>
            </a:fld>
            <a:endParaRPr lang="sv-SE" sz="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7" name="Rak 16">
            <a:extLst>
              <a:ext uri="{FF2B5EF4-FFF2-40B4-BE49-F238E27FC236}">
                <a16:creationId xmlns:a16="http://schemas.microsoft.com/office/drawing/2014/main" id="{036B7965-1129-E044-BFFD-92A29B4F018C}"/>
              </a:ext>
            </a:extLst>
          </p:cNvPr>
          <p:cNvCxnSpPr>
            <a:cxnSpLocks/>
          </p:cNvCxnSpPr>
          <p:nvPr userDrawn="1"/>
        </p:nvCxnSpPr>
        <p:spPr>
          <a:xfrm flipV="1">
            <a:off x="4735709" y="4893222"/>
            <a:ext cx="0" cy="13140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Bild 17">
            <a:extLst>
              <a:ext uri="{FF2B5EF4-FFF2-40B4-BE49-F238E27FC236}">
                <a16:creationId xmlns:a16="http://schemas.microsoft.com/office/drawing/2014/main" id="{07B4DACE-14EC-CE43-92C4-B9F3BCDA526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873364" y="4873949"/>
            <a:ext cx="792000" cy="172174"/>
          </a:xfrm>
          <a:prstGeom prst="rect">
            <a:avLst/>
          </a:prstGeom>
        </p:spPr>
      </p:pic>
      <p:pic>
        <p:nvPicPr>
          <p:cNvPr id="10" name="Bild 9">
            <a:extLst>
              <a:ext uri="{FF2B5EF4-FFF2-40B4-BE49-F238E27FC236}">
                <a16:creationId xmlns:a16="http://schemas.microsoft.com/office/drawing/2014/main" id="{DF12C1BB-BD9E-7A48-AADE-DA96CC52B09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rcRect b="7507"/>
          <a:stretch/>
        </p:blipFill>
        <p:spPr>
          <a:xfrm>
            <a:off x="-1" y="6351"/>
            <a:ext cx="9144001" cy="4745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59453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880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Endast logoty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>
            <a:extLst>
              <a:ext uri="{FF2B5EF4-FFF2-40B4-BE49-F238E27FC236}">
                <a16:creationId xmlns:a16="http://schemas.microsoft.com/office/drawing/2014/main" id="{7D791082-3D1D-2F4B-A02B-091FA1C51473}"/>
              </a:ext>
            </a:extLst>
          </p:cNvPr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0142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4" name="Bild 3">
            <a:extLst>
              <a:ext uri="{FF2B5EF4-FFF2-40B4-BE49-F238E27FC236}">
                <a16:creationId xmlns:a16="http://schemas.microsoft.com/office/drawing/2014/main" id="{5B18B57D-5701-364F-98ED-9299F9735D0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321998" y="2160000"/>
            <a:ext cx="4500000" cy="9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777966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88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09F17DF-E57E-4274-8794-48087D8769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1BF03D4-A3E1-4D71-9601-399F7002BE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6CFF4156-ECF5-475B-8962-187E5C39EC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44846-BD40-1B44-B89F-0931D24C3CCC}" type="datetime1">
              <a:rPr lang="sv-SE" smtClean="0"/>
              <a:t>2020-02-20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9B8DA2B4-C8E7-410F-8C50-2351C800AB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4CF84946-C23A-4C5B-A02E-AA8FD00408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33A40-8403-C44B-9D92-7664A8C6D78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21288553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ED87F8A-2133-4FED-BC15-9302D67B75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28A5DDF7-214F-46C9-BC3E-AFE8272772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3953036E-12FC-418F-BC38-4A62DBF79A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44846-BD40-1B44-B89F-0931D24C3CCC}" type="datetime1">
              <a:rPr lang="sv-SE" smtClean="0"/>
              <a:t>2020-02-20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583ACE24-405B-4E83-89FC-E54C430E75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9213EFF9-8723-4E59-840C-EB43440295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33A40-8403-C44B-9D92-7664A8C6D78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86948916"/>
      </p:ext>
    </p:extLst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07F6F89-BA09-43BD-9A66-B7DD6C476B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0697A558-E24F-488A-A0E3-BA59D0BEECD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23E8796A-EABA-4C46-9249-CC9827ADC6E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52004940-5FE3-4F4C-AC69-0DC3EC024D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44846-BD40-1B44-B89F-0931D24C3CCC}" type="datetime1">
              <a:rPr lang="sv-SE" smtClean="0"/>
              <a:t>2020-02-20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BF26A35F-F206-4E63-B004-DD40CEC37F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4A93DEF0-CCCA-441A-ADDD-F01ABC1E34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33A40-8403-C44B-9D92-7664A8C6D78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99472863"/>
      </p:ext>
    </p:extLst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FFED35A-F6B2-4DA6-B5C7-E2D731AE4F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D4EB60C1-4CEA-40A2-8401-459ED83E92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484E24F0-B2D8-4126-B5E0-998B814043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ED7D44A1-5EA5-44CA-8284-84BC715C077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38AD91BA-70D3-45A3-A0A1-FA3941587D9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C1E81039-3222-4025-8AED-1C17C6ED81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44846-BD40-1B44-B89F-0931D24C3CCC}" type="datetime1">
              <a:rPr lang="sv-SE" smtClean="0"/>
              <a:t>2020-02-20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EA29C810-9D53-45B2-9B22-CA308409B1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BC3D7330-E2D2-446D-AA4F-1D10D3F12B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33A40-8403-C44B-9D92-7664A8C6D78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7236765"/>
      </p:ext>
    </p:extLst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D79F48E-0698-4D84-A6BA-2C4661B28D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65C7A58D-52EF-4358-A94A-7FE4242871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44846-BD40-1B44-B89F-0931D24C3CCC}" type="datetime1">
              <a:rPr lang="sv-SE" smtClean="0"/>
              <a:t>2020-02-20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37567EDE-F47E-45D6-B82C-D109A48001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19684866-59FC-41E3-8516-FF7037008A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33A40-8403-C44B-9D92-7664A8C6D78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81079710"/>
      </p:ext>
    </p:extLst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9F574C9A-47D4-4432-95E3-6134744130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44846-BD40-1B44-B89F-0931D24C3CCC}" type="datetime1">
              <a:rPr lang="sv-SE" smtClean="0"/>
              <a:t>2020-02-20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FEC23309-8BB7-4051-B71E-C3877352E7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FCEC125D-CE1A-4705-89B0-EBC765B917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33A40-8403-C44B-9D92-7664A8C6D78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37175532"/>
      </p:ext>
    </p:extLst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1AD2D33-710B-4FD2-B05B-D1FA978EC7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BB72B3E0-E9CC-460C-AD08-5EF5A772AE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E46E91DE-B5CF-4150-86FC-97BA8A280D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DFD19EEE-3957-4BC0-87DC-B58C593B44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44846-BD40-1B44-B89F-0931D24C3CCC}" type="datetime1">
              <a:rPr lang="sv-SE" smtClean="0"/>
              <a:t>2020-02-20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FDE8EE99-491B-4196-9221-4628217C34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15FAB1F9-15D6-4DBB-B9B3-BE11C28FC4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33A40-8403-C44B-9D92-7664A8C6D78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04298688"/>
      </p:ext>
    </p:extLst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DDD2DF1-83EF-4BFA-A13C-C8EF3A0999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B89E1439-1636-4AD8-BB5B-B097A51E890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1222F723-C6B0-4FF3-8FF4-D902909C1D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1A14F804-47A8-4A7C-9CDB-94E89CC603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44846-BD40-1B44-B89F-0931D24C3CCC}" type="datetime1">
              <a:rPr lang="sv-SE" smtClean="0"/>
              <a:t>2020-02-20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059B3BE0-F58C-4250-A667-4B1C511FDC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D73784A1-A439-4C0A-A689-884A613D91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33A40-8403-C44B-9D92-7664A8C6D78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64842485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BFB5A6C7-7129-4C5D-9043-572717FDA3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3726274D-AA2C-43E9-AEE5-F2BC7AB009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B59A16DD-BEC8-4984-98FC-211AC322ABB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144846-BD40-1B44-B89F-0931D24C3CCC}" type="datetime1">
              <a:rPr lang="sv-SE" smtClean="0"/>
              <a:t>2020-02-20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579FF012-AD7B-425B-8999-5A58A90FA0D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6B45EF26-E1B5-4114-8630-44530E2003E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333A40-8403-C44B-9D92-7664A8C6D78E}" type="slidenum">
              <a:rPr lang="sv-SE" smtClean="0"/>
              <a:t>‹#›</a:t>
            </a:fld>
            <a:endParaRPr lang="sv-SE"/>
          </a:p>
        </p:txBody>
      </p:sp>
      <p:sp>
        <p:nvSpPr>
          <p:cNvPr id="7" name="Rektangel 6">
            <a:extLst>
              <a:ext uri="{FF2B5EF4-FFF2-40B4-BE49-F238E27FC236}">
                <a16:creationId xmlns:a16="http://schemas.microsoft.com/office/drawing/2014/main" id="{860A97FA-BFD0-4460-B69D-C0A6DB394BEB}"/>
              </a:ext>
            </a:extLst>
          </p:cNvPr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032D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8769450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37" r:id="rId1"/>
    <p:sldLayoutId id="2147483738" r:id="rId2"/>
    <p:sldLayoutId id="2147483739" r:id="rId3"/>
    <p:sldLayoutId id="2147483740" r:id="rId4"/>
    <p:sldLayoutId id="2147483741" r:id="rId5"/>
    <p:sldLayoutId id="2147483742" r:id="rId6"/>
    <p:sldLayoutId id="2147483743" r:id="rId7"/>
    <p:sldLayoutId id="2147483744" r:id="rId8"/>
    <p:sldLayoutId id="2147483745" r:id="rId9"/>
    <p:sldLayoutId id="2147483746" r:id="rId10"/>
    <p:sldLayoutId id="2147483747" r:id="rId11"/>
    <p:sldLayoutId id="2147483748" r:id="rId12"/>
    <p:sldLayoutId id="2147483754" r:id="rId13"/>
    <p:sldLayoutId id="2147483759" r:id="rId14"/>
    <p:sldLayoutId id="2147483761" r:id="rId15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2">
            <a:extLst>
              <a:ext uri="{FF2B5EF4-FFF2-40B4-BE49-F238E27FC236}">
                <a16:creationId xmlns:a16="http://schemas.microsoft.com/office/drawing/2014/main" id="{1C330851-DBD0-734F-A339-64151CC6CC95}"/>
              </a:ext>
            </a:extLst>
          </p:cNvPr>
          <p:cNvSpPr>
            <a:spLocks noGrp="1"/>
          </p:cNvSpPr>
          <p:nvPr>
            <p:ph type="ctrTitle"/>
          </p:nvPr>
        </p:nvSpPr>
        <p:spPr bwMode="white">
          <a:xfrm>
            <a:off x="0" y="1764000"/>
            <a:ext cx="9144000" cy="1479943"/>
          </a:xfrm>
        </p:spPr>
        <p:txBody>
          <a:bodyPr/>
          <a:lstStyle/>
          <a:p>
            <a:r>
              <a:rPr lang="sv-SE" sz="4000" dirty="0"/>
              <a:t>Workshop</a:t>
            </a:r>
            <a:r>
              <a:rPr lang="sv-SE" dirty="0"/>
              <a:t> </a:t>
            </a:r>
            <a:r>
              <a:rPr lang="sv-SE" sz="4000"/>
              <a:t>1 </a:t>
            </a:r>
            <a:r>
              <a:rPr lang="sv-SE"/>
              <a:t> </a:t>
            </a:r>
            <a:br>
              <a:rPr lang="sv-SE" dirty="0"/>
            </a:br>
            <a:r>
              <a:rPr lang="sv-SE" dirty="0"/>
              <a:t>Inventering av lärares avlastningsbehov</a:t>
            </a:r>
          </a:p>
        </p:txBody>
      </p:sp>
    </p:spTree>
    <p:extLst>
      <p:ext uri="{BB962C8B-B14F-4D97-AF65-F5344CB8AC3E}">
        <p14:creationId xmlns:p14="http://schemas.microsoft.com/office/powerpoint/2010/main" val="36577029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>
            <a:extLst>
              <a:ext uri="{FF2B5EF4-FFF2-40B4-BE49-F238E27FC236}">
                <a16:creationId xmlns:a16="http://schemas.microsoft.com/office/drawing/2014/main" id="{2240FE14-9788-4F14-BACB-62D42B57C112}"/>
              </a:ext>
            </a:extLst>
          </p:cNvPr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sv-SE" dirty="0"/>
              <a:t>Nuläge – inventering av arbetsuppgifter</a:t>
            </a:r>
            <a:br>
              <a:rPr lang="sv-SE" dirty="0"/>
            </a:br>
            <a:br>
              <a:rPr lang="sv-SE" sz="1050" dirty="0"/>
            </a:br>
            <a:r>
              <a:rPr lang="sv-SE" sz="2400" dirty="0"/>
              <a:t>Reflektera och diskutera</a:t>
            </a:r>
          </a:p>
        </p:txBody>
      </p:sp>
      <p:sp>
        <p:nvSpPr>
          <p:cNvPr id="5" name="Platshållare för innehåll 4">
            <a:extLst>
              <a:ext uri="{FF2B5EF4-FFF2-40B4-BE49-F238E27FC236}">
                <a16:creationId xmlns:a16="http://schemas.microsoft.com/office/drawing/2014/main" id="{6C3F879B-6846-461B-B873-13485AFFC1C8}"/>
              </a:ext>
            </a:extLst>
          </p:cNvPr>
          <p:cNvSpPr>
            <a:spLocks noGrp="1"/>
          </p:cNvSpPr>
          <p:nvPr>
            <p:ph idx="1"/>
          </p:nvPr>
        </p:nvSpPr>
        <p:spPr bwMode="white"/>
        <p:txBody>
          <a:bodyPr/>
          <a:lstStyle/>
          <a:p>
            <a:r>
              <a:rPr lang="sv-SE" dirty="0">
                <a:latin typeface="+mj-lt"/>
              </a:rPr>
              <a:t>Reflektera enskilt kring arbetsuppgifterna inom de olika avlastningsområdena.</a:t>
            </a:r>
          </a:p>
          <a:p>
            <a:r>
              <a:rPr lang="sv-SE" dirty="0">
                <a:latin typeface="+mj-lt"/>
              </a:rPr>
              <a:t>Diskutera gemensamt arbetsuppgifterna inom de olika avlastningsområdena.</a:t>
            </a:r>
          </a:p>
        </p:txBody>
      </p:sp>
    </p:spTree>
    <p:extLst>
      <p:ext uri="{BB962C8B-B14F-4D97-AF65-F5344CB8AC3E}">
        <p14:creationId xmlns:p14="http://schemas.microsoft.com/office/powerpoint/2010/main" val="14462671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>
            <a:extLst>
              <a:ext uri="{FF2B5EF4-FFF2-40B4-BE49-F238E27FC236}">
                <a16:creationId xmlns:a16="http://schemas.microsoft.com/office/drawing/2014/main" id="{2240FE14-9788-4F14-BACB-62D42B57C112}"/>
              </a:ext>
            </a:extLst>
          </p:cNvPr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sv-SE" dirty="0"/>
              <a:t>Nuläge – inventering av arbetsuppgifter</a:t>
            </a:r>
            <a:br>
              <a:rPr lang="sv-SE" dirty="0"/>
            </a:br>
            <a:br>
              <a:rPr lang="sv-SE" sz="1050" dirty="0"/>
            </a:br>
            <a:r>
              <a:rPr lang="sv-SE" sz="2400" dirty="0"/>
              <a:t>Uppskatta och värdera</a:t>
            </a:r>
          </a:p>
        </p:txBody>
      </p:sp>
      <p:sp>
        <p:nvSpPr>
          <p:cNvPr id="5" name="Platshållare för innehåll 4">
            <a:extLst>
              <a:ext uri="{FF2B5EF4-FFF2-40B4-BE49-F238E27FC236}">
                <a16:creationId xmlns:a16="http://schemas.microsoft.com/office/drawing/2014/main" id="{6C3F879B-6846-461B-B873-13485AFFC1C8}"/>
              </a:ext>
            </a:extLst>
          </p:cNvPr>
          <p:cNvSpPr>
            <a:spLocks noGrp="1"/>
          </p:cNvSpPr>
          <p:nvPr>
            <p:ph idx="1"/>
          </p:nvPr>
        </p:nvSpPr>
        <p:spPr bwMode="white"/>
        <p:txBody>
          <a:bodyPr/>
          <a:lstStyle/>
          <a:p>
            <a:r>
              <a:rPr lang="sv-SE" dirty="0">
                <a:latin typeface="+mj-lt"/>
              </a:rPr>
              <a:t>Uppskatta tidsåtgång för arbetsuppgifterna inom de olika avlastningsområdena.</a:t>
            </a:r>
          </a:p>
          <a:p>
            <a:r>
              <a:rPr lang="sv-SE" dirty="0">
                <a:latin typeface="+mj-lt"/>
              </a:rPr>
              <a:t>Värdera energiåtgång för arbetsuppgifterna inom de olika avlastningsområdena.</a:t>
            </a:r>
          </a:p>
        </p:txBody>
      </p:sp>
    </p:spTree>
    <p:extLst>
      <p:ext uri="{BB962C8B-B14F-4D97-AF65-F5344CB8AC3E}">
        <p14:creationId xmlns:p14="http://schemas.microsoft.com/office/powerpoint/2010/main" val="12817279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>
            <a:extLst>
              <a:ext uri="{FF2B5EF4-FFF2-40B4-BE49-F238E27FC236}">
                <a16:creationId xmlns:a16="http://schemas.microsoft.com/office/drawing/2014/main" id="{2240FE14-9788-4F14-BACB-62D42B57C112}"/>
              </a:ext>
            </a:extLst>
          </p:cNvPr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sv-SE" dirty="0"/>
              <a:t>Nuläge – inventering av arbetsuppgifter</a:t>
            </a:r>
            <a:br>
              <a:rPr lang="sv-SE" dirty="0"/>
            </a:br>
            <a:br>
              <a:rPr lang="sv-SE" sz="1050" dirty="0"/>
            </a:br>
            <a:r>
              <a:rPr lang="sv-SE" sz="2400" dirty="0"/>
              <a:t>Dokumentera</a:t>
            </a:r>
          </a:p>
        </p:txBody>
      </p:sp>
      <p:sp>
        <p:nvSpPr>
          <p:cNvPr id="5" name="Platshållare för innehåll 4">
            <a:extLst>
              <a:ext uri="{FF2B5EF4-FFF2-40B4-BE49-F238E27FC236}">
                <a16:creationId xmlns:a16="http://schemas.microsoft.com/office/drawing/2014/main" id="{6C3F879B-6846-461B-B873-13485AFFC1C8}"/>
              </a:ext>
            </a:extLst>
          </p:cNvPr>
          <p:cNvSpPr>
            <a:spLocks noGrp="1"/>
          </p:cNvSpPr>
          <p:nvPr>
            <p:ph idx="1"/>
          </p:nvPr>
        </p:nvSpPr>
        <p:spPr bwMode="white"/>
        <p:txBody>
          <a:bodyPr/>
          <a:lstStyle/>
          <a:p>
            <a:r>
              <a:rPr lang="sv-SE" dirty="0">
                <a:latin typeface="+mj-lt"/>
              </a:rPr>
              <a:t>Dokumentera uppskattad tidsåtgång respektive värderad energiåtgång inom olika avlastningsområdena i Excel- eller </a:t>
            </a:r>
            <a:r>
              <a:rPr lang="sv-SE" dirty="0" err="1">
                <a:latin typeface="+mj-lt"/>
              </a:rPr>
              <a:t>Wordfil</a:t>
            </a:r>
            <a:r>
              <a:rPr lang="sv-SE" dirty="0">
                <a:latin typeface="+mj-lt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9576799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2">
            <a:extLst>
              <a:ext uri="{FF2B5EF4-FFF2-40B4-BE49-F238E27FC236}">
                <a16:creationId xmlns:a16="http://schemas.microsoft.com/office/drawing/2014/main" id="{40A2E7CA-82AC-4DD6-B2A9-6DEB5F935BCA}"/>
              </a:ext>
            </a:extLst>
          </p:cNvPr>
          <p:cNvSpPr>
            <a:spLocks noGrp="1"/>
          </p:cNvSpPr>
          <p:nvPr>
            <p:ph type="ctrTitle"/>
          </p:nvPr>
        </p:nvSpPr>
        <p:spPr bwMode="white"/>
        <p:txBody>
          <a:bodyPr/>
          <a:lstStyle/>
          <a:p>
            <a:r>
              <a:rPr lang="sv-SE" dirty="0"/>
              <a:t>Lycka till!</a:t>
            </a:r>
          </a:p>
        </p:txBody>
      </p:sp>
    </p:spTree>
    <p:extLst>
      <p:ext uri="{BB962C8B-B14F-4D97-AF65-F5344CB8AC3E}">
        <p14:creationId xmlns:p14="http://schemas.microsoft.com/office/powerpoint/2010/main" val="34243639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394520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>
            <a:extLst>
              <a:ext uri="{FF2B5EF4-FFF2-40B4-BE49-F238E27FC236}">
                <a16:creationId xmlns:a16="http://schemas.microsoft.com/office/drawing/2014/main" id="{2240FE14-9788-4F14-BACB-62D42B57C112}"/>
              </a:ext>
            </a:extLst>
          </p:cNvPr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sv-SE" dirty="0"/>
              <a:t>Nuläge – inventering av arbetsuppgifter</a:t>
            </a:r>
          </a:p>
        </p:txBody>
      </p:sp>
      <p:sp>
        <p:nvSpPr>
          <p:cNvPr id="5" name="Platshållare för innehåll 4">
            <a:extLst>
              <a:ext uri="{FF2B5EF4-FFF2-40B4-BE49-F238E27FC236}">
                <a16:creationId xmlns:a16="http://schemas.microsoft.com/office/drawing/2014/main" id="{6C3F879B-6846-461B-B873-13485AFFC1C8}"/>
              </a:ext>
            </a:extLst>
          </p:cNvPr>
          <p:cNvSpPr>
            <a:spLocks noGrp="1"/>
          </p:cNvSpPr>
          <p:nvPr>
            <p:ph idx="1"/>
          </p:nvPr>
        </p:nvSpPr>
        <p:spPr bwMode="white">
          <a:xfrm>
            <a:off x="468000" y="1391772"/>
            <a:ext cx="7909518" cy="3138283"/>
          </a:xfrm>
        </p:spPr>
        <p:txBody>
          <a:bodyPr/>
          <a:lstStyle/>
          <a:p>
            <a:pPr marL="0" indent="0">
              <a:buNone/>
            </a:pPr>
            <a:r>
              <a:rPr lang="sv-SE" dirty="0">
                <a:latin typeface="+mj-lt"/>
              </a:rPr>
              <a:t>Syftet med denna workshop är att:</a:t>
            </a:r>
          </a:p>
          <a:p>
            <a:pPr marL="0" indent="0">
              <a:buNone/>
            </a:pPr>
            <a:endParaRPr lang="sv-SE" dirty="0">
              <a:latin typeface="+mj-lt"/>
            </a:endParaRPr>
          </a:p>
          <a:p>
            <a:r>
              <a:rPr lang="sv-SE" dirty="0">
                <a:latin typeface="+mj-lt"/>
              </a:rPr>
              <a:t>uppskatta, värdera och dokumentera tidsåtgång samt energiåtgång för arbetsuppgifterna inom de olika avlastningsområdena.</a:t>
            </a:r>
          </a:p>
          <a:p>
            <a:endParaRPr lang="sv-SE" dirty="0">
              <a:latin typeface="+mj-lt"/>
            </a:endParaRPr>
          </a:p>
          <a:p>
            <a:endParaRPr lang="sv-SE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3033817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>
            <a:extLst>
              <a:ext uri="{FF2B5EF4-FFF2-40B4-BE49-F238E27FC236}">
                <a16:creationId xmlns:a16="http://schemas.microsoft.com/office/drawing/2014/main" id="{2240FE14-9788-4F14-BACB-62D42B57C112}"/>
              </a:ext>
            </a:extLst>
          </p:cNvPr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sv-SE" dirty="0"/>
              <a:t>Möjliga avlastningsområden</a:t>
            </a:r>
          </a:p>
        </p:txBody>
      </p:sp>
      <p:sp>
        <p:nvSpPr>
          <p:cNvPr id="5" name="Platshållare för innehåll 4">
            <a:extLst>
              <a:ext uri="{FF2B5EF4-FFF2-40B4-BE49-F238E27FC236}">
                <a16:creationId xmlns:a16="http://schemas.microsoft.com/office/drawing/2014/main" id="{6C3F879B-6846-461B-B873-13485AFFC1C8}"/>
              </a:ext>
            </a:extLst>
          </p:cNvPr>
          <p:cNvSpPr>
            <a:spLocks noGrp="1"/>
          </p:cNvSpPr>
          <p:nvPr>
            <p:ph idx="1"/>
          </p:nvPr>
        </p:nvSpPr>
        <p:spPr bwMode="white"/>
        <p:txBody>
          <a:bodyPr/>
          <a:lstStyle/>
          <a:p>
            <a:r>
              <a:rPr lang="sv-SE" dirty="0">
                <a:latin typeface="+mj-lt"/>
              </a:rPr>
              <a:t>Trygghet och </a:t>
            </a:r>
            <a:r>
              <a:rPr lang="sv-SE" dirty="0" err="1">
                <a:latin typeface="+mj-lt"/>
              </a:rPr>
              <a:t>studiero</a:t>
            </a:r>
            <a:endParaRPr lang="sv-SE" dirty="0">
              <a:latin typeface="+mj-lt"/>
            </a:endParaRPr>
          </a:p>
          <a:p>
            <a:r>
              <a:rPr lang="sv-SE" dirty="0">
                <a:latin typeface="+mj-lt"/>
              </a:rPr>
              <a:t>Praktiskt arbete i anslutning till undervisning</a:t>
            </a:r>
          </a:p>
          <a:p>
            <a:r>
              <a:rPr lang="sv-SE" dirty="0">
                <a:latin typeface="+mj-lt"/>
              </a:rPr>
              <a:t>Hantera förbrukningsmaterial och läromedel</a:t>
            </a:r>
          </a:p>
          <a:p>
            <a:r>
              <a:rPr lang="sv-SE" dirty="0">
                <a:latin typeface="+mj-lt"/>
              </a:rPr>
              <a:t>IT-relaterade frågor</a:t>
            </a:r>
          </a:p>
          <a:p>
            <a:r>
              <a:rPr lang="sv-SE" dirty="0">
                <a:latin typeface="+mj-lt"/>
              </a:rPr>
              <a:t>Mentorskap</a:t>
            </a:r>
          </a:p>
          <a:p>
            <a:r>
              <a:rPr lang="sv-SE" dirty="0">
                <a:latin typeface="+mj-lt"/>
              </a:rPr>
              <a:t>Extra anpassningar och särskilt stöd</a:t>
            </a:r>
          </a:p>
        </p:txBody>
      </p:sp>
    </p:spTree>
    <p:extLst>
      <p:ext uri="{BB962C8B-B14F-4D97-AF65-F5344CB8AC3E}">
        <p14:creationId xmlns:p14="http://schemas.microsoft.com/office/powerpoint/2010/main" val="39997437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6CF987B-E56B-4619-9AE2-216A18D7F6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7850" y="341000"/>
            <a:ext cx="7909518" cy="923772"/>
          </a:xfrm>
        </p:spPr>
        <p:txBody>
          <a:bodyPr/>
          <a:lstStyle/>
          <a:p>
            <a:r>
              <a:rPr lang="sv-SE" dirty="0"/>
              <a:t>Trygghet och studiero</a:t>
            </a:r>
            <a:br>
              <a:rPr lang="sv-SE" dirty="0"/>
            </a:br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056C58ED-1C9E-4F20-B4BC-A598C91CB2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000" y="1152722"/>
            <a:ext cx="7909518" cy="3522778"/>
          </a:xfrm>
        </p:spPr>
        <p:txBody>
          <a:bodyPr/>
          <a:lstStyle/>
          <a:p>
            <a:pPr lvl="0"/>
            <a:r>
              <a:rPr lang="sv-SE" dirty="0">
                <a:latin typeface="+mj-lt"/>
              </a:rPr>
              <a:t>Skapa ro, trivsel och trygghet utanför klassrummen</a:t>
            </a:r>
          </a:p>
          <a:p>
            <a:pPr lvl="0"/>
            <a:r>
              <a:rPr lang="sv-SE" dirty="0">
                <a:latin typeface="+mj-lt"/>
              </a:rPr>
              <a:t>Skapa ro, trivsel och trygghet i klassrummen</a:t>
            </a:r>
          </a:p>
          <a:p>
            <a:pPr lvl="0"/>
            <a:r>
              <a:rPr lang="sv-SE" dirty="0">
                <a:latin typeface="+mj-lt"/>
              </a:rPr>
              <a:t>Guida eleverna till rätt plats</a:t>
            </a:r>
          </a:p>
          <a:p>
            <a:pPr lvl="0"/>
            <a:r>
              <a:rPr lang="sv-SE" dirty="0">
                <a:latin typeface="+mj-lt"/>
              </a:rPr>
              <a:t>Stötta eleverna i övningar och enskilt arbete/grupparbete under lektionstid</a:t>
            </a:r>
          </a:p>
          <a:p>
            <a:pPr lvl="0"/>
            <a:r>
              <a:rPr lang="sv-SE" dirty="0">
                <a:latin typeface="+mj-lt"/>
              </a:rPr>
              <a:t>Konflikthantering </a:t>
            </a:r>
          </a:p>
          <a:p>
            <a:pPr lvl="0"/>
            <a:r>
              <a:rPr lang="sv-SE" dirty="0">
                <a:latin typeface="+mj-lt"/>
              </a:rPr>
              <a:t>Relationsbyggande</a:t>
            </a:r>
          </a:p>
          <a:p>
            <a:pPr lvl="0"/>
            <a:r>
              <a:rPr lang="sv-SE" dirty="0">
                <a:latin typeface="+mj-lt"/>
              </a:rPr>
              <a:t>Omsorg under skoldagen</a:t>
            </a:r>
          </a:p>
          <a:p>
            <a:pPr lvl="0"/>
            <a:r>
              <a:rPr lang="sv-SE" dirty="0">
                <a:latin typeface="+mj-lt"/>
              </a:rPr>
              <a:t>Rastvärdar</a:t>
            </a:r>
          </a:p>
          <a:p>
            <a:pPr lvl="0"/>
            <a:r>
              <a:rPr lang="sv-SE" dirty="0">
                <a:latin typeface="+mj-lt"/>
              </a:rPr>
              <a:t>Pedagogiska måltider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515947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>
            <a:extLst>
              <a:ext uri="{FF2B5EF4-FFF2-40B4-BE49-F238E27FC236}">
                <a16:creationId xmlns:a16="http://schemas.microsoft.com/office/drawing/2014/main" id="{2240FE14-9788-4F14-BACB-62D42B57C112}"/>
              </a:ext>
            </a:extLst>
          </p:cNvPr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sv-SE" dirty="0"/>
              <a:t>Praktiskt arbete i anslutning till undervisning</a:t>
            </a:r>
            <a:br>
              <a:rPr lang="sv-SE" dirty="0"/>
            </a:br>
            <a:endParaRPr lang="sv-SE" dirty="0"/>
          </a:p>
        </p:txBody>
      </p:sp>
      <p:sp>
        <p:nvSpPr>
          <p:cNvPr id="5" name="Platshållare för innehåll 4">
            <a:extLst>
              <a:ext uri="{FF2B5EF4-FFF2-40B4-BE49-F238E27FC236}">
                <a16:creationId xmlns:a16="http://schemas.microsoft.com/office/drawing/2014/main" id="{6C3F879B-6846-461B-B873-13485AFFC1C8}"/>
              </a:ext>
            </a:extLst>
          </p:cNvPr>
          <p:cNvSpPr>
            <a:spLocks noGrp="1"/>
          </p:cNvSpPr>
          <p:nvPr>
            <p:ph idx="1"/>
          </p:nvPr>
        </p:nvSpPr>
        <p:spPr bwMode="white"/>
        <p:txBody>
          <a:bodyPr/>
          <a:lstStyle/>
          <a:p>
            <a:r>
              <a:rPr lang="sv-SE" dirty="0">
                <a:latin typeface="+mj-lt"/>
              </a:rPr>
              <a:t>Ställa i ordning lektionssalar samt fram- och borttagning av undervisningsmaterial</a:t>
            </a:r>
          </a:p>
          <a:p>
            <a:r>
              <a:rPr lang="sv-SE" dirty="0">
                <a:latin typeface="+mj-lt"/>
              </a:rPr>
              <a:t>Kopiera och förbereda undervisningsmaterial</a:t>
            </a:r>
          </a:p>
          <a:p>
            <a:r>
              <a:rPr lang="sv-SE" dirty="0">
                <a:latin typeface="+mj-lt"/>
              </a:rPr>
              <a:t>Enklare rättningsarbete och dokumentation av resultat</a:t>
            </a:r>
          </a:p>
          <a:p>
            <a:pPr marL="0" indent="0">
              <a:buNone/>
            </a:pPr>
            <a:endParaRPr lang="sv-SE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817872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>
            <a:extLst>
              <a:ext uri="{FF2B5EF4-FFF2-40B4-BE49-F238E27FC236}">
                <a16:creationId xmlns:a16="http://schemas.microsoft.com/office/drawing/2014/main" id="{2240FE14-9788-4F14-BACB-62D42B57C112}"/>
              </a:ext>
            </a:extLst>
          </p:cNvPr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sv-SE" dirty="0"/>
              <a:t>Hantera förbrukningsmaterial och läromedel</a:t>
            </a:r>
            <a:br>
              <a:rPr lang="sv-SE" dirty="0"/>
            </a:br>
            <a:endParaRPr lang="sv-SE" dirty="0"/>
          </a:p>
        </p:txBody>
      </p:sp>
      <p:sp>
        <p:nvSpPr>
          <p:cNvPr id="5" name="Platshållare för innehåll 4">
            <a:extLst>
              <a:ext uri="{FF2B5EF4-FFF2-40B4-BE49-F238E27FC236}">
                <a16:creationId xmlns:a16="http://schemas.microsoft.com/office/drawing/2014/main" id="{6C3F879B-6846-461B-B873-13485AFFC1C8}"/>
              </a:ext>
            </a:extLst>
          </p:cNvPr>
          <p:cNvSpPr>
            <a:spLocks noGrp="1"/>
          </p:cNvSpPr>
          <p:nvPr>
            <p:ph idx="1"/>
          </p:nvPr>
        </p:nvSpPr>
        <p:spPr bwMode="white"/>
        <p:txBody>
          <a:bodyPr/>
          <a:lstStyle/>
          <a:p>
            <a:r>
              <a:rPr lang="sv-SE" dirty="0">
                <a:latin typeface="+mj-lt"/>
              </a:rPr>
              <a:t>Administrera beställningar av förbrukningsmaterial och läromedel </a:t>
            </a:r>
          </a:p>
          <a:p>
            <a:r>
              <a:rPr lang="sv-SE" dirty="0">
                <a:latin typeface="+mj-lt"/>
              </a:rPr>
              <a:t>Kontrollera, packa upp och fördela förbrukningsmaterial och läromedel</a:t>
            </a:r>
          </a:p>
          <a:p>
            <a:pPr marL="0" indent="0">
              <a:buNone/>
            </a:pPr>
            <a:endParaRPr lang="sv-SE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2135602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>
            <a:extLst>
              <a:ext uri="{FF2B5EF4-FFF2-40B4-BE49-F238E27FC236}">
                <a16:creationId xmlns:a16="http://schemas.microsoft.com/office/drawing/2014/main" id="{2240FE14-9788-4F14-BACB-62D42B57C112}"/>
              </a:ext>
            </a:extLst>
          </p:cNvPr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sv-SE" dirty="0"/>
              <a:t>IT-relaterade frågor</a:t>
            </a:r>
            <a:br>
              <a:rPr lang="sv-SE" dirty="0"/>
            </a:br>
            <a:endParaRPr lang="sv-SE" dirty="0"/>
          </a:p>
        </p:txBody>
      </p:sp>
      <p:sp>
        <p:nvSpPr>
          <p:cNvPr id="5" name="Platshållare för innehåll 4">
            <a:extLst>
              <a:ext uri="{FF2B5EF4-FFF2-40B4-BE49-F238E27FC236}">
                <a16:creationId xmlns:a16="http://schemas.microsoft.com/office/drawing/2014/main" id="{6C3F879B-6846-461B-B873-13485AFFC1C8}"/>
              </a:ext>
            </a:extLst>
          </p:cNvPr>
          <p:cNvSpPr>
            <a:spLocks noGrp="1"/>
          </p:cNvSpPr>
          <p:nvPr>
            <p:ph idx="1"/>
          </p:nvPr>
        </p:nvSpPr>
        <p:spPr bwMode="white"/>
        <p:txBody>
          <a:bodyPr/>
          <a:lstStyle/>
          <a:p>
            <a:r>
              <a:rPr lang="sv-SE" dirty="0">
                <a:latin typeface="+mj-lt"/>
              </a:rPr>
              <a:t>IT- förberedelser såsom inloggning och byte av lösenord</a:t>
            </a:r>
          </a:p>
          <a:p>
            <a:r>
              <a:rPr lang="sv-SE" dirty="0">
                <a:latin typeface="+mj-lt"/>
              </a:rPr>
              <a:t>Uppdatering av programvara</a:t>
            </a:r>
          </a:p>
          <a:p>
            <a:r>
              <a:rPr lang="sv-SE" dirty="0">
                <a:latin typeface="+mj-lt"/>
              </a:rPr>
              <a:t>Kontakt med IT-support, teknisk dataadministration och support </a:t>
            </a:r>
          </a:p>
          <a:p>
            <a:pPr marL="0" indent="0">
              <a:buNone/>
            </a:pPr>
            <a:endParaRPr lang="sv-SE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9750698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>
            <a:extLst>
              <a:ext uri="{FF2B5EF4-FFF2-40B4-BE49-F238E27FC236}">
                <a16:creationId xmlns:a16="http://schemas.microsoft.com/office/drawing/2014/main" id="{2240FE14-9788-4F14-BACB-62D42B57C112}"/>
              </a:ext>
            </a:extLst>
          </p:cNvPr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sv-SE" dirty="0"/>
              <a:t>Mentorskap</a:t>
            </a:r>
            <a:br>
              <a:rPr lang="sv-SE" dirty="0"/>
            </a:br>
            <a:endParaRPr lang="sv-SE" dirty="0"/>
          </a:p>
        </p:txBody>
      </p:sp>
      <p:sp>
        <p:nvSpPr>
          <p:cNvPr id="5" name="Platshållare för innehåll 4">
            <a:extLst>
              <a:ext uri="{FF2B5EF4-FFF2-40B4-BE49-F238E27FC236}">
                <a16:creationId xmlns:a16="http://schemas.microsoft.com/office/drawing/2014/main" id="{6C3F879B-6846-461B-B873-13485AFFC1C8}"/>
              </a:ext>
            </a:extLst>
          </p:cNvPr>
          <p:cNvSpPr>
            <a:spLocks noGrp="1"/>
          </p:cNvSpPr>
          <p:nvPr>
            <p:ph idx="1"/>
          </p:nvPr>
        </p:nvSpPr>
        <p:spPr bwMode="white"/>
        <p:txBody>
          <a:bodyPr/>
          <a:lstStyle/>
          <a:p>
            <a:r>
              <a:rPr lang="sv-SE" dirty="0">
                <a:latin typeface="+mj-lt"/>
              </a:rPr>
              <a:t>Kontakt med vårdnadshavare och elever; mejl, samtal med vårdnadshavare och elever</a:t>
            </a:r>
          </a:p>
          <a:p>
            <a:r>
              <a:rPr lang="sv-SE" dirty="0">
                <a:latin typeface="+mj-lt"/>
              </a:rPr>
              <a:t>Intern samverkan med elevhälsan och personal</a:t>
            </a:r>
          </a:p>
          <a:p>
            <a:r>
              <a:rPr lang="sv-SE" dirty="0">
                <a:latin typeface="+mj-lt"/>
              </a:rPr>
              <a:t>Extern medverkan med olika aktörer, exempelvis socialtjänsten, Barn- och ungdomspsykiatrin (BUP), med flera </a:t>
            </a:r>
          </a:p>
          <a:p>
            <a:r>
              <a:rPr lang="sv-SE" dirty="0">
                <a:latin typeface="+mj-lt"/>
              </a:rPr>
              <a:t>Frånvarorapportering</a:t>
            </a:r>
          </a:p>
          <a:p>
            <a:r>
              <a:rPr lang="sv-SE" dirty="0">
                <a:latin typeface="+mj-lt"/>
              </a:rPr>
              <a:t>Utskick av information till vårdnadshavare, föräldrar och elever</a:t>
            </a:r>
          </a:p>
          <a:p>
            <a:r>
              <a:rPr lang="sv-SE" dirty="0">
                <a:latin typeface="+mj-lt"/>
              </a:rPr>
              <a:t>Hembesök hos elever med problematisk frånvaro</a:t>
            </a:r>
          </a:p>
        </p:txBody>
      </p:sp>
    </p:spTree>
    <p:extLst>
      <p:ext uri="{BB962C8B-B14F-4D97-AF65-F5344CB8AC3E}">
        <p14:creationId xmlns:p14="http://schemas.microsoft.com/office/powerpoint/2010/main" val="15254204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>
            <a:extLst>
              <a:ext uri="{FF2B5EF4-FFF2-40B4-BE49-F238E27FC236}">
                <a16:creationId xmlns:a16="http://schemas.microsoft.com/office/drawing/2014/main" id="{2240FE14-9788-4F14-BACB-62D42B57C112}"/>
              </a:ext>
            </a:extLst>
          </p:cNvPr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sv-SE" dirty="0"/>
              <a:t>Extra anpassningar och särskilt stöd</a:t>
            </a:r>
            <a:br>
              <a:rPr lang="sv-SE" dirty="0"/>
            </a:br>
            <a:endParaRPr lang="sv-SE" dirty="0"/>
          </a:p>
        </p:txBody>
      </p:sp>
      <p:sp>
        <p:nvSpPr>
          <p:cNvPr id="5" name="Platshållare för innehåll 4">
            <a:extLst>
              <a:ext uri="{FF2B5EF4-FFF2-40B4-BE49-F238E27FC236}">
                <a16:creationId xmlns:a16="http://schemas.microsoft.com/office/drawing/2014/main" id="{6C3F879B-6846-461B-B873-13485AFFC1C8}"/>
              </a:ext>
            </a:extLst>
          </p:cNvPr>
          <p:cNvSpPr>
            <a:spLocks noGrp="1"/>
          </p:cNvSpPr>
          <p:nvPr>
            <p:ph idx="1"/>
          </p:nvPr>
        </p:nvSpPr>
        <p:spPr bwMode="white"/>
        <p:txBody>
          <a:bodyPr/>
          <a:lstStyle/>
          <a:p>
            <a:r>
              <a:rPr lang="sv-SE" dirty="0">
                <a:latin typeface="+mj-lt"/>
              </a:rPr>
              <a:t>Se till att nödvändiga verktyg och assisterande teknik finns tillgängliga och fungerar</a:t>
            </a:r>
          </a:p>
          <a:p>
            <a:r>
              <a:rPr lang="sv-SE" dirty="0">
                <a:latin typeface="+mj-lt"/>
              </a:rPr>
              <a:t>Stödja och vägleda elever i användningen av nödvändiga verktyg och assisterande teknik samt uppföljning av att dessa används</a:t>
            </a:r>
          </a:p>
          <a:p>
            <a:r>
              <a:rPr lang="sv-SE">
                <a:latin typeface="+mj-lt"/>
              </a:rPr>
              <a:t>Ställa i ordning </a:t>
            </a:r>
            <a:r>
              <a:rPr lang="sv-SE" dirty="0">
                <a:latin typeface="+mj-lt"/>
              </a:rPr>
              <a:t>lektionssalar utifrån elevers specifika behov</a:t>
            </a:r>
          </a:p>
          <a:p>
            <a:r>
              <a:rPr lang="sv-SE" dirty="0">
                <a:latin typeface="+mj-lt"/>
              </a:rPr>
              <a:t>Stötta elever i övningar, enskilt arbete samt grupparbete under lektionstid</a:t>
            </a:r>
          </a:p>
        </p:txBody>
      </p:sp>
    </p:spTree>
    <p:extLst>
      <p:ext uri="{BB962C8B-B14F-4D97-AF65-F5344CB8AC3E}">
        <p14:creationId xmlns:p14="http://schemas.microsoft.com/office/powerpoint/2010/main" val="418694820"/>
      </p:ext>
    </p:extLst>
  </p:cSld>
  <p:clrMapOvr>
    <a:masterClrMapping/>
  </p:clrMapOvr>
</p:sld>
</file>

<file path=ppt/theme/theme1.xml><?xml version="1.0" encoding="utf-8"?>
<a:theme xmlns:a="http://schemas.openxmlformats.org/drawingml/2006/main" name="Skolverket Word">
  <a:themeElements>
    <a:clrScheme name="Skolverket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071B9"/>
      </a:accent1>
      <a:accent2>
        <a:srgbClr val="73AF55"/>
      </a:accent2>
      <a:accent3>
        <a:srgbClr val="1E9D8B"/>
      </a:accent3>
      <a:accent4>
        <a:srgbClr val="91785B"/>
      </a:accent4>
      <a:accent5>
        <a:srgbClr val="D47B22"/>
      </a:accent5>
      <a:accent6>
        <a:srgbClr val="C40040"/>
      </a:accent6>
      <a:hlink>
        <a:srgbClr val="0563C1"/>
      </a:hlink>
      <a:folHlink>
        <a:srgbClr val="954F72"/>
      </a:folHlink>
    </a:clrScheme>
    <a:fontScheme name="Skolverket">
      <a:majorFont>
        <a:latin typeface="Arial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rkTest.potx" id="{9B946B9D-F81B-4EC9-9E82-F486B9917A48}" vid="{42660693-8857-4358-B045-FB9041A6F460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DarkTest_workshop 1</Template>
  <TotalTime>0</TotalTime>
  <Words>359</Words>
  <Application>Microsoft Office PowerPoint</Application>
  <PresentationFormat>Bildspel på skärmen (16:9)</PresentationFormat>
  <Paragraphs>54</Paragraphs>
  <Slides>14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14</vt:i4>
      </vt:variant>
    </vt:vector>
  </HeadingPairs>
  <TitlesOfParts>
    <vt:vector size="18" baseType="lpstr">
      <vt:lpstr>Arial</vt:lpstr>
      <vt:lpstr>Calibri</vt:lpstr>
      <vt:lpstr>Garamond</vt:lpstr>
      <vt:lpstr>Skolverket Word</vt:lpstr>
      <vt:lpstr>Workshop 1   Inventering av lärares avlastningsbehov</vt:lpstr>
      <vt:lpstr>Nuläge – inventering av arbetsuppgifter</vt:lpstr>
      <vt:lpstr>Möjliga avlastningsområden</vt:lpstr>
      <vt:lpstr>Trygghet och studiero </vt:lpstr>
      <vt:lpstr>Praktiskt arbete i anslutning till undervisning </vt:lpstr>
      <vt:lpstr>Hantera förbrukningsmaterial och läromedel </vt:lpstr>
      <vt:lpstr>IT-relaterade frågor </vt:lpstr>
      <vt:lpstr>Mentorskap </vt:lpstr>
      <vt:lpstr>Extra anpassningar och särskilt stöd </vt:lpstr>
      <vt:lpstr>Nuläge – inventering av arbetsuppgifter  Reflektera och diskutera</vt:lpstr>
      <vt:lpstr>Nuläge – inventering av arbetsuppgifter  Uppskatta och värdera</vt:lpstr>
      <vt:lpstr>Nuläge – inventering av arbetsuppgifter  Dokumentera</vt:lpstr>
      <vt:lpstr>Lycka till!</vt:lpstr>
      <vt:lpstr>PowerPoint-presentation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Workshop 1 Inventering av lärares avlastningsbehov, nuläge</dc:title>
  <dc:creator>Skolverket</dc:creator>
  <cp:lastModifiedBy>Nanna Isaksson</cp:lastModifiedBy>
  <cp:revision>2</cp:revision>
  <dcterms:created xsi:type="dcterms:W3CDTF">2020-02-07T09:09:12Z</dcterms:created>
  <dcterms:modified xsi:type="dcterms:W3CDTF">2020-02-20T09:52:03Z</dcterms:modified>
  <cp:category/>
</cp:coreProperties>
</file>