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93" r:id="rId4"/>
    <p:sldId id="294" r:id="rId5"/>
    <p:sldId id="280" r:id="rId6"/>
    <p:sldId id="269" r:id="rId7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BB"/>
    <a:srgbClr val="01424B"/>
    <a:srgbClr val="032D31"/>
    <a:srgbClr val="002328"/>
    <a:srgbClr val="042F34"/>
    <a:srgbClr val="692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9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108" y="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notesViewPr>
    <p:cSldViewPr snapToGrid="0" snapToObjects="1" showGuides="1">
      <p:cViewPr varScale="1">
        <p:scale>
          <a:sx n="157" d="100"/>
          <a:sy n="157" d="100"/>
        </p:scale>
        <p:origin x="523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BF6860C-D9E1-0E43-BD5B-A88943D986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EEF2C6-D0E7-5147-A633-E4995EA5C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83644-23C7-5E41-8E7C-E1F860ABFD6B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24F16E-16AB-2E4D-90F4-9B89461ACA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6A9566-421D-F640-9EF9-5871BF7E29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6FD3-8EB4-5246-AECA-2F73DEAF17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30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6E370-FBCD-BD4F-B7EA-895AD44CA849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0D094-F95C-3740-A37B-17005D23A5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14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9F375B-40FC-44F2-B31A-D6E5B6890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915074C-03AC-40C1-B188-C21A57D18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9B99DC-C804-48DC-9CFE-B0935699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48CBD6-89CC-48E9-9E24-DE0525B5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10177B-5690-489E-9A94-6EBBE650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14759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47EAE4-0501-4CED-8C37-0A7DD9AC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6A48CC6-CE7D-4223-A595-DEB509770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770C51-2BCD-43A6-B04F-B941B94E7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81C81C-4423-45E5-8ED6-B0C37A2F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A997DC-BB64-42B9-9D51-5A392460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4793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2E6A6B2-8387-481D-987C-27C7586A1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5D6CD6-ED52-4886-AC5F-590F35B9F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CF13FC-DB69-40A4-A23A-7BA6616C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796DDE-4D0D-44CB-B7F7-E4EE16F3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F368DD-9384-4773-A2AD-C2AF4089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5079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>
            <a:extLst>
              <a:ext uri="{FF2B5EF4-FFF2-40B4-BE49-F238E27FC236}">
                <a16:creationId xmlns:a16="http://schemas.microsoft.com/office/drawing/2014/main" id="{E5A504C0-428A-1044-84F4-9D22B7BB03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350"/>
            <a:ext cx="9144001" cy="513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764000"/>
            <a:ext cx="6858000" cy="1479943"/>
          </a:xfrm>
        </p:spPr>
        <p:txBody>
          <a:bodyPr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F8D1B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din</a:t>
            </a:r>
            <a:br>
              <a:rPr lang="sv-SE" dirty="0"/>
            </a:br>
            <a:r>
              <a:rPr lang="sv-SE" dirty="0"/>
              <a:t>tvåradiga rubrik</a:t>
            </a:r>
            <a:endParaRPr lang="en-US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A01EC508-45D1-3648-9241-BE8AC70C5E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9371" y="4570983"/>
            <a:ext cx="1793966" cy="35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408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 i en bred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7909518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i en bred spalt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7909518" cy="2838055"/>
          </a:xfrm>
        </p:spPr>
        <p:txBody>
          <a:bodyPr lIns="0" numCol="1" spcCol="432000"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 baseline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94B301F5-5A61-4D46-AF70-0F529A180DED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E06BCB5B-1F60-2246-8D1B-EA216D2B5DC3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DBD93759-1590-4F47-B024-FEA42245A662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 9">
            <a:extLst>
              <a:ext uri="{FF2B5EF4-FFF2-40B4-BE49-F238E27FC236}">
                <a16:creationId xmlns:a16="http://schemas.microsoft.com/office/drawing/2014/main" id="{C2249419-635C-354A-946A-9EA16E1C7D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3949"/>
            <a:ext cx="792000" cy="1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145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ycka till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F66BA5A-D573-4D43-B894-E3EB4F4F67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9081" y="2087217"/>
            <a:ext cx="3945835" cy="675861"/>
          </a:xfrm>
        </p:spPr>
        <p:txBody>
          <a:bodyPr tIns="36000"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F8D1B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Lycka till!</a:t>
            </a:r>
            <a:endParaRPr lang="en-US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CCD9F12B-CBE0-8945-B16D-93FB20135CF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3481E55C-D835-3D4E-AAD1-7B506E92D0F7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036B7965-1129-E044-BFFD-92A29B4F018C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 17">
            <a:extLst>
              <a:ext uri="{FF2B5EF4-FFF2-40B4-BE49-F238E27FC236}">
                <a16:creationId xmlns:a16="http://schemas.microsoft.com/office/drawing/2014/main" id="{07B4DACE-14EC-CE43-92C4-B9F3BCDA52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3949"/>
            <a:ext cx="792000" cy="172174"/>
          </a:xfrm>
          <a:prstGeom prst="rect">
            <a:avLst/>
          </a:prstGeom>
        </p:spPr>
      </p:pic>
      <p:pic>
        <p:nvPicPr>
          <p:cNvPr id="10" name="Bild 9">
            <a:extLst>
              <a:ext uri="{FF2B5EF4-FFF2-40B4-BE49-F238E27FC236}">
                <a16:creationId xmlns:a16="http://schemas.microsoft.com/office/drawing/2014/main" id="{DF12C1BB-BD9E-7A48-AADE-DA96CC52B0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7507"/>
          <a:stretch/>
        </p:blipFill>
        <p:spPr>
          <a:xfrm>
            <a:off x="-1" y="6351"/>
            <a:ext cx="9144001" cy="474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45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D791082-3D1D-2F4B-A02B-091FA1C51473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14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5B18B57D-5701-364F-98ED-9299F973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998" y="2160000"/>
            <a:ext cx="45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79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9F17DF-E57E-4274-8794-48087D87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BF03D4-A3E1-4D71-9601-399F7002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FF4156-ECF5-475B-8962-187E5C39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8DA2B4-C8E7-410F-8C50-2351C800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F84946-C23A-4C5B-A02E-AA8FD004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128855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D87F8A-2133-4FED-BC15-9302D67B7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A5DDF7-214F-46C9-BC3E-AFE827277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53036E-12FC-418F-BC38-4A62DBF7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3ACE24-405B-4E83-89FC-E54C430E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13EFF9-8723-4E59-840C-EB434402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94891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7F6F89-BA09-43BD-9A66-B7DD6C47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97A558-E24F-488A-A0E3-BA59D0BEE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E8796A-EABA-4C46-9249-CC9827AD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004940-5FE3-4F4C-AC69-0DC3EC024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26A35F-F206-4E63-B004-DD40CEC3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93DEF0-CCCA-441A-ADDD-F01ABC1E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47286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FED35A-F6B2-4DA6-B5C7-E2D731AE4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EB60C1-4CEA-40A2-8401-459ED83E9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4E24F0-B2D8-4126-B5E0-998B81404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D7D44A1-5EA5-44CA-8284-84BC715C0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D91BA-70D3-45A3-A0A1-FA3941587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1E81039-3222-4025-8AED-1C17C6ED8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A29C810-9D53-45B2-9B22-CA308409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C3D7330-E2D2-446D-AA4F-1D10D3F1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3676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79F48E-0698-4D84-A6BA-2C4661B28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C7A58D-52EF-4358-A94A-7FE42428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567EDE-F47E-45D6-B82C-D109A480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9684866-59FC-41E3-8516-FF703700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07971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F574C9A-47D4-4432-95E3-61347441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EC23309-8BB7-4051-B71E-C3877352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CEC125D-CE1A-4705-89B0-EBC765B9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717553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AD2D33-710B-4FD2-B05B-D1FA978EC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72B3E0-E9CC-460C-AD08-5EF5A772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6E91DE-B5CF-4150-86FC-97BA8A280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D19EEE-3957-4BC0-87DC-B58C593B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E8EE99-491B-4196-9221-4628217C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FAB1F9-15D6-4DBB-B9B3-BE11C28F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2986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D2DF1-83EF-4BFA-A13C-C8EF3A0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89E1439-1636-4AD8-BB5B-B097A51E8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22F723-C6B0-4FF3-8FF4-D902909C1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14F804-47A8-4A7C-9CDB-94E89CC6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9B3BE0-F58C-4250-A667-4B1C511F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3784A1-A439-4C0A-A689-884A613D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84248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FB5A6C7-7129-4C5D-9043-572717FDA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26274D-AA2C-43E9-AEE5-F2BC7AB00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9A16DD-BEC8-4984-98FC-211AC322A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9FF012-AD7B-425B-8999-5A58A90FA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45EF26-E1B5-4114-8630-44530E200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60A97FA-BFD0-4460-B69D-C0A6DB394BE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32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694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54" r:id="rId13"/>
    <p:sldLayoutId id="2147483759" r:id="rId14"/>
    <p:sldLayoutId id="2147483761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1C330851-DBD0-734F-A339-64151CC6CC95}"/>
              </a:ext>
            </a:extLst>
          </p:cNvPr>
          <p:cNvSpPr>
            <a:spLocks noGrp="1"/>
          </p:cNvSpPr>
          <p:nvPr>
            <p:ph type="ctrTitle"/>
          </p:nvPr>
        </p:nvSpPr>
        <p:spPr bwMode="white">
          <a:xfrm>
            <a:off x="0" y="1764000"/>
            <a:ext cx="9144000" cy="1479943"/>
          </a:xfrm>
        </p:spPr>
        <p:txBody>
          <a:bodyPr/>
          <a:lstStyle/>
          <a:p>
            <a:r>
              <a:rPr lang="sv-SE" sz="4000" dirty="0"/>
              <a:t>Workshop</a:t>
            </a:r>
            <a:r>
              <a:rPr lang="sv-SE" dirty="0"/>
              <a:t> </a:t>
            </a:r>
            <a:r>
              <a:rPr lang="sv-SE" sz="4000" dirty="0"/>
              <a:t>3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Inventering av lärares avlastningsbehov</a:t>
            </a:r>
          </a:p>
        </p:txBody>
      </p:sp>
    </p:spTree>
    <p:extLst>
      <p:ext uri="{BB962C8B-B14F-4D97-AF65-F5344CB8AC3E}">
        <p14:creationId xmlns:p14="http://schemas.microsoft.com/office/powerpoint/2010/main" val="365770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Börläge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pPr marL="0" indent="0">
              <a:buNone/>
            </a:pPr>
            <a:r>
              <a:rPr lang="sv-SE" dirty="0">
                <a:latin typeface="+mj-lt"/>
              </a:rPr>
              <a:t>Syftet med denna workshop är att:</a:t>
            </a:r>
          </a:p>
          <a:p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I ledningsgruppen analysera det sammanställda resultatet från workshop 1 och 2 samt prioritera vilka arbetsuppgifter som bör utföras av andra än lärare.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338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468000" y="468000"/>
            <a:ext cx="7909518" cy="923772"/>
          </a:xfrm>
        </p:spPr>
        <p:txBody>
          <a:bodyPr/>
          <a:lstStyle/>
          <a:p>
            <a:r>
              <a:rPr lang="sv-SE" dirty="0"/>
              <a:t>Börläge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Diskutera och analysera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Diskutera syftet med att avlasta lärare.</a:t>
            </a:r>
          </a:p>
          <a:p>
            <a:r>
              <a:rPr lang="sv-SE" dirty="0">
                <a:latin typeface="+mj-lt"/>
              </a:rPr>
              <a:t>Diskutera och analysera resultatet från workshop 1 och 2. </a:t>
            </a:r>
          </a:p>
          <a:p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920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Börläge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Prioritera och diskutera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Prioritera vilka arbetsuppgifter som bör utföras av andra än lärare.</a:t>
            </a:r>
          </a:p>
          <a:p>
            <a:r>
              <a:rPr lang="sv-SE" dirty="0">
                <a:latin typeface="+mj-lt"/>
              </a:rPr>
              <a:t>Diskutera vilka konsekvenserna blir för skolan om lärare avlastas de arbetsuppgifter som prioriterats; vad blir vinsterna?</a:t>
            </a:r>
          </a:p>
          <a:p>
            <a:r>
              <a:rPr lang="sv-SE" dirty="0">
                <a:latin typeface="+mj-lt"/>
              </a:rPr>
              <a:t>Markera i Excel- eller Wordmallen vilka arbetsuppgifter ni vill avlasta lärare. 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398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0A2E7CA-82AC-4DD6-B2A9-6DEB5F935BCA}"/>
              </a:ext>
            </a:extLst>
          </p:cNvPr>
          <p:cNvSpPr>
            <a:spLocks noGrp="1"/>
          </p:cNvSpPr>
          <p:nvPr>
            <p:ph type="ctrTitle"/>
          </p:nvPr>
        </p:nvSpPr>
        <p:spPr bwMode="white"/>
        <p:txBody>
          <a:bodyPr/>
          <a:lstStyle/>
          <a:p>
            <a:r>
              <a:rPr lang="sv-SE" dirty="0"/>
              <a:t>Lycka till!</a:t>
            </a:r>
          </a:p>
        </p:txBody>
      </p:sp>
    </p:spTree>
    <p:extLst>
      <p:ext uri="{BB962C8B-B14F-4D97-AF65-F5344CB8AC3E}">
        <p14:creationId xmlns:p14="http://schemas.microsoft.com/office/powerpoint/2010/main" val="342436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452050"/>
      </p:ext>
    </p:extLst>
  </p:cSld>
  <p:clrMapOvr>
    <a:masterClrMapping/>
  </p:clrMapOvr>
</p:sld>
</file>

<file path=ppt/theme/theme1.xml><?xml version="1.0" encoding="utf-8"?>
<a:theme xmlns:a="http://schemas.openxmlformats.org/drawingml/2006/main" name="Skolverket Word">
  <a:themeElements>
    <a:clrScheme name="Skolverk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1B9"/>
      </a:accent1>
      <a:accent2>
        <a:srgbClr val="73AF55"/>
      </a:accent2>
      <a:accent3>
        <a:srgbClr val="1E9D8B"/>
      </a:accent3>
      <a:accent4>
        <a:srgbClr val="91785B"/>
      </a:accent4>
      <a:accent5>
        <a:srgbClr val="D47B22"/>
      </a:accent5>
      <a:accent6>
        <a:srgbClr val="C40040"/>
      </a:accent6>
      <a:hlink>
        <a:srgbClr val="0563C1"/>
      </a:hlink>
      <a:folHlink>
        <a:srgbClr val="954F72"/>
      </a:folHlink>
    </a:clrScheme>
    <a:fontScheme name="Skolverket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rkTest.potx" id="{9B946B9D-F81B-4EC9-9E82-F486B9917A48}" vid="{42660693-8857-4358-B045-FB9041A6F46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DarkTest_workshop 1</Template>
  <TotalTime>0</TotalTime>
  <Words>111</Words>
  <Application>Microsoft Office PowerPoint</Application>
  <PresentationFormat>Bildspel på skärmen (16:9)</PresentationFormat>
  <Paragraphs>19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Skolverket Word</vt:lpstr>
      <vt:lpstr>Workshop 3  Inventering av lärares avlastningsbehov</vt:lpstr>
      <vt:lpstr>Börläge</vt:lpstr>
      <vt:lpstr>Börläge  Diskutera och analysera</vt:lpstr>
      <vt:lpstr>Börläge  Prioritera och diskutera</vt:lpstr>
      <vt:lpstr>Lycka till!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3, Inventering av lärares avlastningsbehov, börläge</dc:title>
  <dc:creator>Skolverket</dc:creator>
  <cp:lastModifiedBy>Nanna Isaksson</cp:lastModifiedBy>
  <cp:revision>2</cp:revision>
  <dcterms:created xsi:type="dcterms:W3CDTF">2020-02-07T09:09:12Z</dcterms:created>
  <dcterms:modified xsi:type="dcterms:W3CDTF">2020-02-20T09:48:22Z</dcterms:modified>
  <cp:category/>
</cp:coreProperties>
</file>