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5" r:id="rId3"/>
    <p:sldId id="295" r:id="rId4"/>
    <p:sldId id="293" r:id="rId5"/>
    <p:sldId id="294" r:id="rId6"/>
    <p:sldId id="296" r:id="rId7"/>
    <p:sldId id="297" r:id="rId8"/>
    <p:sldId id="298" r:id="rId9"/>
    <p:sldId id="299" r:id="rId10"/>
    <p:sldId id="300" r:id="rId11"/>
    <p:sldId id="280" r:id="rId12"/>
    <p:sldId id="269" r:id="rId13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1BB"/>
    <a:srgbClr val="01424B"/>
    <a:srgbClr val="032D31"/>
    <a:srgbClr val="002328"/>
    <a:srgbClr val="042F34"/>
    <a:srgbClr val="692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29" autoAdjust="0"/>
  </p:normalViewPr>
  <p:slideViewPr>
    <p:cSldViewPr snapToGrid="0" snapToObjects="1" showGuides="1">
      <p:cViewPr varScale="1">
        <p:scale>
          <a:sx n="130" d="100"/>
          <a:sy n="130" d="100"/>
        </p:scale>
        <p:origin x="12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8" d="100"/>
        <a:sy n="198" d="100"/>
      </p:scale>
      <p:origin x="0" y="0"/>
    </p:cViewPr>
  </p:sorterViewPr>
  <p:notesViewPr>
    <p:cSldViewPr snapToGrid="0" snapToObjects="1" showGuides="1">
      <p:cViewPr varScale="1">
        <p:scale>
          <a:sx n="157" d="100"/>
          <a:sy n="157" d="100"/>
        </p:scale>
        <p:origin x="523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8BF6860C-D9E1-0E43-BD5B-A88943D986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2EEF2C6-D0E7-5147-A633-E4995EA5C3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83644-23C7-5E41-8E7C-E1F860ABFD6B}" type="datetimeFigureOut">
              <a:rPr lang="sv-SE" smtClean="0"/>
              <a:t>2020-02-20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824F16E-16AB-2E4D-90F4-9B89461ACA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E6A9566-421D-F640-9EF9-5871BF7E29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86FD3-8EB4-5246-AECA-2F73DEAF17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1309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6E370-FBCD-BD4F-B7EA-895AD44CA849}" type="datetimeFigureOut">
              <a:rPr lang="sv-SE" smtClean="0"/>
              <a:t>2020-02-20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0D094-F95C-3740-A37B-17005D23A5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8147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9F375B-40FC-44F2-B31A-D6E5B6890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915074C-03AC-40C1-B188-C21A57D18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9B99DC-C804-48DC-9CFE-B0935699F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48CBD6-89CC-48E9-9E24-DE0525B54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210177B-5690-489E-9A94-6EBBE650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014759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47EAE4-0501-4CED-8C37-0A7DD9ACC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6A48CC6-CE7D-4223-A595-DEB509770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1770C51-2BCD-43A6-B04F-B941B94E7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381C81C-4423-45E5-8ED6-B0C37A2FD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2A997DC-BB64-42B9-9D51-5A392460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247935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2E6A6B2-8387-481D-987C-27C7586A17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05D6CD6-ED52-4886-AC5F-590F35B9F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CF13FC-DB69-40A4-A23A-7BA6616CE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796DDE-4D0D-44CB-B7F7-E4EE16F3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F368DD-9384-4773-A2AD-C2AF4089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750790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d 22">
            <a:extLst>
              <a:ext uri="{FF2B5EF4-FFF2-40B4-BE49-F238E27FC236}">
                <a16:creationId xmlns:a16="http://schemas.microsoft.com/office/drawing/2014/main" id="{E5A504C0-428A-1044-84F4-9D22B7BB03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6350"/>
            <a:ext cx="9144001" cy="513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764000"/>
            <a:ext cx="6858000" cy="1479943"/>
          </a:xfrm>
        </p:spPr>
        <p:txBody>
          <a:bodyPr anchor="ctr" anchorCtr="0">
            <a:noAutofit/>
          </a:bodyPr>
          <a:lstStyle>
            <a:lvl1pPr algn="ctr">
              <a:lnSpc>
                <a:spcPts val="5760"/>
              </a:lnSpc>
              <a:defRPr sz="4800" b="1" i="0">
                <a:solidFill>
                  <a:srgbClr val="F8D1B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Här skriver du din</a:t>
            </a:r>
            <a:br>
              <a:rPr lang="sv-SE" dirty="0"/>
            </a:br>
            <a:r>
              <a:rPr lang="sv-SE" dirty="0"/>
              <a:t>tvåradiga rubrik</a:t>
            </a:r>
            <a:endParaRPr lang="en-US" dirty="0"/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A01EC508-45D1-3648-9241-BE8AC70C5E7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79371" y="4570983"/>
            <a:ext cx="1793966" cy="35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408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ehåll i en bred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468000"/>
            <a:ext cx="7909518" cy="923772"/>
          </a:xfrm>
        </p:spPr>
        <p:txBody>
          <a:bodyPr wrap="square" lIns="0" anchor="t" anchorCtr="0">
            <a:noAutofit/>
          </a:bodyPr>
          <a:lstStyle/>
          <a:p>
            <a:r>
              <a:rPr lang="sv-SE" dirty="0"/>
              <a:t>Sida med text i en bred spalt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92000"/>
            <a:ext cx="7909518" cy="2838055"/>
          </a:xfrm>
        </p:spPr>
        <p:txBody>
          <a:bodyPr lIns="0" numCol="1" spcCol="432000">
            <a:noAutofit/>
          </a:bodyPr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 baseline="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3" name="Rak 12">
            <a:extLst>
              <a:ext uri="{FF2B5EF4-FFF2-40B4-BE49-F238E27FC236}">
                <a16:creationId xmlns:a16="http://schemas.microsoft.com/office/drawing/2014/main" id="{94B301F5-5A61-4D46-AF70-0F529A180DED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>
            <a:extLst>
              <a:ext uri="{FF2B5EF4-FFF2-40B4-BE49-F238E27FC236}">
                <a16:creationId xmlns:a16="http://schemas.microsoft.com/office/drawing/2014/main" id="{E06BCB5B-1F60-2246-8D1B-EA216D2B5DC3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DBD93759-1590-4F47-B024-FEA42245A662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 9">
            <a:extLst>
              <a:ext uri="{FF2B5EF4-FFF2-40B4-BE49-F238E27FC236}">
                <a16:creationId xmlns:a16="http://schemas.microsoft.com/office/drawing/2014/main" id="{C2249419-635C-354A-946A-9EA16E1C7D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64" y="4873949"/>
            <a:ext cx="792000" cy="1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145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ycka till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F66BA5A-D573-4D43-B894-E3EB4F4F677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99081" y="2087217"/>
            <a:ext cx="3945835" cy="675861"/>
          </a:xfrm>
        </p:spPr>
        <p:txBody>
          <a:bodyPr tIns="36000" anchor="ctr" anchorCtr="0">
            <a:noAutofit/>
          </a:bodyPr>
          <a:lstStyle>
            <a:lvl1pPr algn="ctr">
              <a:lnSpc>
                <a:spcPts val="5760"/>
              </a:lnSpc>
              <a:defRPr sz="4800" b="1" i="0">
                <a:solidFill>
                  <a:srgbClr val="F8D1B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Lycka till!</a:t>
            </a:r>
            <a:endParaRPr lang="en-US" dirty="0"/>
          </a:p>
        </p:txBody>
      </p:sp>
      <p:cxnSp>
        <p:nvCxnSpPr>
          <p:cNvPr id="11" name="Rak 10">
            <a:extLst>
              <a:ext uri="{FF2B5EF4-FFF2-40B4-BE49-F238E27FC236}">
                <a16:creationId xmlns:a16="http://schemas.microsoft.com/office/drawing/2014/main" id="{CCD9F12B-CBE0-8945-B16D-93FB20135CF7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ruta 15">
            <a:extLst>
              <a:ext uri="{FF2B5EF4-FFF2-40B4-BE49-F238E27FC236}">
                <a16:creationId xmlns:a16="http://schemas.microsoft.com/office/drawing/2014/main" id="{3481E55C-D835-3D4E-AAD1-7B506E92D0F7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Rak 16">
            <a:extLst>
              <a:ext uri="{FF2B5EF4-FFF2-40B4-BE49-F238E27FC236}">
                <a16:creationId xmlns:a16="http://schemas.microsoft.com/office/drawing/2014/main" id="{036B7965-1129-E044-BFFD-92A29B4F018C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Bild 17">
            <a:extLst>
              <a:ext uri="{FF2B5EF4-FFF2-40B4-BE49-F238E27FC236}">
                <a16:creationId xmlns:a16="http://schemas.microsoft.com/office/drawing/2014/main" id="{07B4DACE-14EC-CE43-92C4-B9F3BCDA52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64" y="4873949"/>
            <a:ext cx="792000" cy="172174"/>
          </a:xfrm>
          <a:prstGeom prst="rect">
            <a:avLst/>
          </a:prstGeom>
        </p:spPr>
      </p:pic>
      <p:pic>
        <p:nvPicPr>
          <p:cNvPr id="10" name="Bild 9">
            <a:extLst>
              <a:ext uri="{FF2B5EF4-FFF2-40B4-BE49-F238E27FC236}">
                <a16:creationId xmlns:a16="http://schemas.microsoft.com/office/drawing/2014/main" id="{DF12C1BB-BD9E-7A48-AADE-DA96CC52B0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b="7507"/>
          <a:stretch/>
        </p:blipFill>
        <p:spPr>
          <a:xfrm>
            <a:off x="-1" y="6351"/>
            <a:ext cx="9144001" cy="474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945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ast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D791082-3D1D-2F4B-A02B-091FA1C51473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14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5B18B57D-5701-364F-98ED-9299F9735D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21998" y="2160000"/>
            <a:ext cx="45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779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9F17DF-E57E-4274-8794-48087D876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BF03D4-A3E1-4D71-9601-399F7002B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FF4156-ECF5-475B-8962-187E5C39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8DA2B4-C8E7-410F-8C50-2351C800A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F84946-C23A-4C5B-A02E-AA8FD0040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128855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D87F8A-2133-4FED-BC15-9302D67B7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A5DDF7-214F-46C9-BC3E-AFE827277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953036E-12FC-418F-BC38-4A62DBF79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3ACE24-405B-4E83-89FC-E54C430E7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213EFF9-8723-4E59-840C-EB4344029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94891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7F6F89-BA09-43BD-9A66-B7DD6C476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97A558-E24F-488A-A0E3-BA59D0BEEC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E8796A-EABA-4C46-9249-CC9827ADC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2004940-5FE3-4F4C-AC69-0DC3EC024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F26A35F-F206-4E63-B004-DD40CEC37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A93DEF0-CCCA-441A-ADDD-F01ABC1E3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947286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FED35A-F6B2-4DA6-B5C7-E2D731AE4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4EB60C1-4CEA-40A2-8401-459ED83E9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84E24F0-B2D8-4126-B5E0-998B81404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D7D44A1-5EA5-44CA-8284-84BC715C07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8AD91BA-70D3-45A3-A0A1-FA3941587D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1E81039-3222-4025-8AED-1C17C6ED8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A29C810-9D53-45B2-9B22-CA308409B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C3D7330-E2D2-446D-AA4F-1D10D3F12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23676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79F48E-0698-4D84-A6BA-2C4661B28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5C7A58D-52EF-4358-A94A-7FE424287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7567EDE-F47E-45D6-B82C-D109A4800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9684866-59FC-41E3-8516-FF7037008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107971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F574C9A-47D4-4432-95E3-613474413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EC23309-8BB7-4051-B71E-C3877352E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CEC125D-CE1A-4705-89B0-EBC765B91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717553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AD2D33-710B-4FD2-B05B-D1FA978EC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72B3E0-E9CC-460C-AD08-5EF5A772A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46E91DE-B5CF-4150-86FC-97BA8A280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FD19EEE-3957-4BC0-87DC-B58C593B4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DE8EE99-491B-4196-9221-4628217C3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5FAB1F9-15D6-4DBB-B9B3-BE11C28F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429868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DD2DF1-83EF-4BFA-A13C-C8EF3A09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89E1439-1636-4AD8-BB5B-B097A51E8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222F723-C6B0-4FF3-8FF4-D902909C1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A14F804-47A8-4A7C-9CDB-94E89CC60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59B3BE0-F58C-4250-A667-4B1C511FD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73784A1-A439-4C0A-A689-884A613D9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84248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FB5A6C7-7129-4C5D-9043-572717FDA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26274D-AA2C-43E9-AEE5-F2BC7AB00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59A16DD-BEC8-4984-98FC-211AC322AB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79FF012-AD7B-425B-8999-5A58A90FA0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B45EF26-E1B5-4114-8630-44530E200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60A97FA-BFD0-4460-B69D-C0A6DB394BEB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32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76945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54" r:id="rId13"/>
    <p:sldLayoutId id="2147483759" r:id="rId14"/>
    <p:sldLayoutId id="2147483761" r:id="rId1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1C330851-DBD0-734F-A339-64151CC6CC95}"/>
              </a:ext>
            </a:extLst>
          </p:cNvPr>
          <p:cNvSpPr>
            <a:spLocks noGrp="1"/>
          </p:cNvSpPr>
          <p:nvPr>
            <p:ph type="ctrTitle"/>
          </p:nvPr>
        </p:nvSpPr>
        <p:spPr bwMode="white">
          <a:xfrm>
            <a:off x="0" y="1764000"/>
            <a:ext cx="9144000" cy="1479943"/>
          </a:xfrm>
        </p:spPr>
        <p:txBody>
          <a:bodyPr/>
          <a:lstStyle/>
          <a:p>
            <a:r>
              <a:rPr lang="sv-SE" sz="4000" dirty="0"/>
              <a:t>Workshop</a:t>
            </a:r>
            <a:r>
              <a:rPr lang="sv-SE" dirty="0"/>
              <a:t> 4 </a:t>
            </a:r>
            <a:br>
              <a:rPr lang="sv-SE" dirty="0"/>
            </a:br>
            <a:r>
              <a:rPr lang="sv-SE" dirty="0"/>
              <a:t>Inventering av lärares avlastningsbehov</a:t>
            </a:r>
          </a:p>
        </p:txBody>
      </p:sp>
    </p:spTree>
    <p:extLst>
      <p:ext uri="{BB962C8B-B14F-4D97-AF65-F5344CB8AC3E}">
        <p14:creationId xmlns:p14="http://schemas.microsoft.com/office/powerpoint/2010/main" val="3657702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Konkretisera</a:t>
            </a:r>
            <a:br>
              <a:rPr lang="sv-SE" dirty="0"/>
            </a:br>
            <a:br>
              <a:rPr lang="sv-SE" sz="1050" dirty="0"/>
            </a:br>
            <a:r>
              <a:rPr lang="sv-SE" sz="2400" dirty="0"/>
              <a:t>Diskutera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Diskutera hur de kompletterande kompetenserna på bästa sätt införlivas i organisationen.</a:t>
            </a:r>
          </a:p>
          <a:p>
            <a:r>
              <a:rPr lang="sv-SE" dirty="0">
                <a:latin typeface="+mj-lt"/>
              </a:rPr>
              <a:t>Diskutera om och hur uppföljning ska kunna ske, exempelvis hur effekterna av att avlasta lärarna ska mätas.</a:t>
            </a:r>
          </a:p>
        </p:txBody>
      </p:sp>
    </p:spTree>
    <p:extLst>
      <p:ext uri="{BB962C8B-B14F-4D97-AF65-F5344CB8AC3E}">
        <p14:creationId xmlns:p14="http://schemas.microsoft.com/office/powerpoint/2010/main" val="4170876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40A2E7CA-82AC-4DD6-B2A9-6DEB5F935BCA}"/>
              </a:ext>
            </a:extLst>
          </p:cNvPr>
          <p:cNvSpPr>
            <a:spLocks noGrp="1"/>
          </p:cNvSpPr>
          <p:nvPr>
            <p:ph type="ctrTitle"/>
          </p:nvPr>
        </p:nvSpPr>
        <p:spPr bwMode="white"/>
        <p:txBody>
          <a:bodyPr/>
          <a:lstStyle/>
          <a:p>
            <a:r>
              <a:rPr lang="sv-SE" dirty="0"/>
              <a:t>Lycka till!</a:t>
            </a:r>
          </a:p>
        </p:txBody>
      </p:sp>
    </p:spTree>
    <p:extLst>
      <p:ext uri="{BB962C8B-B14F-4D97-AF65-F5344CB8AC3E}">
        <p14:creationId xmlns:p14="http://schemas.microsoft.com/office/powerpoint/2010/main" val="3424363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9452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Konkretisera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pPr marL="0" indent="0">
              <a:buNone/>
            </a:pPr>
            <a:r>
              <a:rPr lang="sv-SE" dirty="0">
                <a:latin typeface="+mj-lt"/>
              </a:rPr>
              <a:t>Syftet med denna workshop är att:</a:t>
            </a:r>
          </a:p>
          <a:p>
            <a:endParaRPr lang="sv-SE" dirty="0">
              <a:latin typeface="+mj-lt"/>
            </a:endParaRPr>
          </a:p>
          <a:p>
            <a:r>
              <a:rPr lang="sv-SE" dirty="0">
                <a:latin typeface="+mj-lt"/>
              </a:rPr>
              <a:t>Konkretisera roller, befattningar och kravprofiler för de kompletterande kompetenser som ska avlasta lärarna samt förväntade effekter. </a:t>
            </a:r>
          </a:p>
          <a:p>
            <a:endParaRPr lang="sv-S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338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Konkretisera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Presentation av de arbetsuppgifter som ledningen har valt att prioritera för att möta lärarnas avlastningsbehov.</a:t>
            </a:r>
          </a:p>
        </p:txBody>
      </p:sp>
    </p:spTree>
    <p:extLst>
      <p:ext uri="{BB962C8B-B14F-4D97-AF65-F5344CB8AC3E}">
        <p14:creationId xmlns:p14="http://schemas.microsoft.com/office/powerpoint/2010/main" val="176448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Trygghet och </a:t>
            </a:r>
            <a:r>
              <a:rPr lang="sv-SE" dirty="0" err="1"/>
              <a:t>studiero</a:t>
            </a:r>
            <a:br>
              <a:rPr lang="sv-SE" dirty="0"/>
            </a:br>
            <a:br>
              <a:rPr lang="sv-SE" sz="1050" dirty="0"/>
            </a:br>
            <a:r>
              <a:rPr lang="sv-SE" sz="2400" dirty="0"/>
              <a:t>Konkretisera och dokumentera</a:t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Roller, befattningar och kravprofiler för de kompletterande kompetenser som ska avlasta lärarna inom området trygghet och </a:t>
            </a:r>
            <a:r>
              <a:rPr lang="sv-SE" dirty="0" err="1">
                <a:latin typeface="+mj-lt"/>
              </a:rPr>
              <a:t>studiero</a:t>
            </a:r>
            <a:r>
              <a:rPr lang="sv-SE" dirty="0">
                <a:latin typeface="+mj-lt"/>
              </a:rPr>
              <a:t>.</a:t>
            </a:r>
          </a:p>
          <a:p>
            <a:r>
              <a:rPr lang="sv-SE" dirty="0">
                <a:latin typeface="+mj-lt"/>
              </a:rPr>
              <a:t>Förväntade effekter av att avlasta lärarna på skolan inom området trygghet och </a:t>
            </a:r>
            <a:r>
              <a:rPr lang="sv-SE" dirty="0" err="1">
                <a:latin typeface="+mj-lt"/>
              </a:rPr>
              <a:t>studiero</a:t>
            </a:r>
            <a:r>
              <a:rPr lang="sv-SE" dirty="0">
                <a:latin typeface="+mj-lt"/>
              </a:rPr>
              <a:t>.</a:t>
            </a:r>
          </a:p>
          <a:p>
            <a:r>
              <a:rPr lang="sv-SE" dirty="0">
                <a:latin typeface="+mj-lt"/>
              </a:rPr>
              <a:t>Dokumentera i Excel- eller Wordmallen roller, befattningar och kravprofiler för de kompletterande kompetenser som ska avlasta lärarna inom området trygghet och </a:t>
            </a:r>
            <a:r>
              <a:rPr lang="sv-SE" dirty="0" err="1">
                <a:latin typeface="+mj-lt"/>
              </a:rPr>
              <a:t>studiero</a:t>
            </a:r>
            <a:r>
              <a:rPr lang="sv-SE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9202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467999" y="468000"/>
            <a:ext cx="8304211" cy="923772"/>
          </a:xfrm>
        </p:spPr>
        <p:txBody>
          <a:bodyPr/>
          <a:lstStyle/>
          <a:p>
            <a:r>
              <a:rPr lang="sv-SE" dirty="0"/>
              <a:t>Praktiskt arbete i anslutning till undervisning</a:t>
            </a:r>
            <a:br>
              <a:rPr lang="sv-SE" dirty="0"/>
            </a:br>
            <a:br>
              <a:rPr lang="sv-SE" sz="1050" dirty="0"/>
            </a:br>
            <a:r>
              <a:rPr lang="sv-SE" sz="2400" dirty="0"/>
              <a:t>Konkretisera och dokumentera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Roller, befattningar och kravprofiler för de kompletterande kompetenser som ska avlasta lärarna inom området praktiskt arbete i anslutning till undervisning.</a:t>
            </a:r>
          </a:p>
          <a:p>
            <a:r>
              <a:rPr lang="sv-SE" dirty="0">
                <a:latin typeface="+mj-lt"/>
              </a:rPr>
              <a:t>Förväntade effekter av att avlasta lärarna på skolan inom området praktiskt arbete i anslutning till undervisning.</a:t>
            </a:r>
          </a:p>
          <a:p>
            <a:r>
              <a:rPr lang="sv-SE" dirty="0">
                <a:latin typeface="+mj-lt"/>
              </a:rPr>
              <a:t>Dokumentera i Excel- eller Wordmallen roller, befattningar och kravprofiler för de kompletterande kompetenser som ska avlasta lärarna inom området praktiskt arbete i anslutning till undervisning.</a:t>
            </a:r>
          </a:p>
        </p:txBody>
      </p:sp>
    </p:spTree>
    <p:extLst>
      <p:ext uri="{BB962C8B-B14F-4D97-AF65-F5344CB8AC3E}">
        <p14:creationId xmlns:p14="http://schemas.microsoft.com/office/powerpoint/2010/main" val="2223983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468000" y="468000"/>
            <a:ext cx="8284114" cy="923772"/>
          </a:xfrm>
        </p:spPr>
        <p:txBody>
          <a:bodyPr/>
          <a:lstStyle/>
          <a:p>
            <a:r>
              <a:rPr lang="sv-SE" dirty="0"/>
              <a:t>Hantera förbrukningsmaterial och läromedel</a:t>
            </a:r>
            <a:br>
              <a:rPr lang="sv-SE" dirty="0"/>
            </a:br>
            <a:br>
              <a:rPr lang="sv-SE" sz="1050" dirty="0"/>
            </a:br>
            <a:r>
              <a:rPr lang="sv-SE" sz="2400" dirty="0"/>
              <a:t>Konkretisera och dokumentera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Roller, befattningar och kravprofiler för de kompletterande kompetenser som ska avlasta lärarna inom området hantera förbrukningsmaterial och läromedel.</a:t>
            </a:r>
          </a:p>
          <a:p>
            <a:r>
              <a:rPr lang="sv-SE" dirty="0">
                <a:latin typeface="+mj-lt"/>
              </a:rPr>
              <a:t>Förväntade effekter av att avlasta lärarna på skolan inom området hantera förbrukningsmaterial och läromedel.</a:t>
            </a:r>
          </a:p>
          <a:p>
            <a:r>
              <a:rPr lang="sv-SE" dirty="0">
                <a:latin typeface="+mj-lt"/>
              </a:rPr>
              <a:t>Dokumentera i Excel- eller Wordmallen roller, befattningar och kravprofiler för de kompletterande kompetenser som ska avlasta lärarna inom området hantera förbrukningsmaterial och läromedel.</a:t>
            </a:r>
          </a:p>
          <a:p>
            <a:endParaRPr lang="sv-S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6923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IT-relaterade frågor</a:t>
            </a:r>
            <a:br>
              <a:rPr lang="sv-SE" dirty="0"/>
            </a:br>
            <a:br>
              <a:rPr lang="sv-SE" sz="1050" dirty="0"/>
            </a:br>
            <a:r>
              <a:rPr lang="sv-SE" sz="2400" dirty="0"/>
              <a:t>Konkretisera och dokumentera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Roller, befattningar och kravprofiler för de kompletterande kompetenser som ska avlasta lärarna inom området IT-relaterade frågor.</a:t>
            </a:r>
          </a:p>
          <a:p>
            <a:r>
              <a:rPr lang="sv-SE" dirty="0">
                <a:latin typeface="+mj-lt"/>
              </a:rPr>
              <a:t>Förväntade effekter av att avlasta lärarna på skolan inom området IT-relaterade frågor.</a:t>
            </a:r>
          </a:p>
          <a:p>
            <a:r>
              <a:rPr lang="sv-SE" dirty="0">
                <a:latin typeface="+mj-lt"/>
              </a:rPr>
              <a:t>Dokumentera i Excel- eller Wordmallen roller, befattningar och kravprofiler för de kompletterande kompetenser som ska avlasta lärarna inom området IT-relaterade frågor.</a:t>
            </a:r>
          </a:p>
          <a:p>
            <a:endParaRPr lang="sv-S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144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Mentorskap</a:t>
            </a:r>
            <a:br>
              <a:rPr lang="sv-SE" dirty="0"/>
            </a:br>
            <a:br>
              <a:rPr lang="sv-SE" sz="1050" dirty="0"/>
            </a:br>
            <a:r>
              <a:rPr lang="sv-SE" sz="2400" dirty="0"/>
              <a:t>Konkretisera och dokumentera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Roller, befattningar och kravprofiler för de kompletterande kompetenser som ska avlasta lärarna inom området mentorskap.</a:t>
            </a:r>
          </a:p>
          <a:p>
            <a:r>
              <a:rPr lang="sv-SE" dirty="0">
                <a:latin typeface="+mj-lt"/>
              </a:rPr>
              <a:t>Förväntade effekter av att avlasta lärarna på skolan inom området mentorskap.</a:t>
            </a:r>
          </a:p>
          <a:p>
            <a:r>
              <a:rPr lang="sv-SE" dirty="0">
                <a:latin typeface="+mj-lt"/>
              </a:rPr>
              <a:t>Dokumentera i Excel- eller Wordmallen roller, befattningar och kravprofiler för de kompletterande kompetenser som ska avlasta lärarna inom området mentorskap.</a:t>
            </a:r>
          </a:p>
          <a:p>
            <a:endParaRPr lang="sv-S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6086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Extra anpassningar och särskilt stöd</a:t>
            </a:r>
            <a:br>
              <a:rPr lang="sv-SE" dirty="0"/>
            </a:br>
            <a:br>
              <a:rPr lang="sv-SE" sz="1050" dirty="0"/>
            </a:br>
            <a:r>
              <a:rPr lang="sv-SE" sz="2400" dirty="0"/>
              <a:t>Konkretisera och dokumentera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Roller, befattningar och kravprofiler för de kompletterande kompetenser som ska avlasta lärarna inom området mentorskap.</a:t>
            </a:r>
          </a:p>
          <a:p>
            <a:r>
              <a:rPr lang="sv-SE" dirty="0">
                <a:latin typeface="+mj-lt"/>
              </a:rPr>
              <a:t>Förväntade effekter av att avlasta lärarna på skolan inom området mentorskap.</a:t>
            </a:r>
          </a:p>
          <a:p>
            <a:r>
              <a:rPr lang="sv-SE" dirty="0">
                <a:latin typeface="+mj-lt"/>
              </a:rPr>
              <a:t>Dokumentera i Excel- eller Wordmallen roller, befattningar och kravprofiler för de kompletterande kompetenser som ska avlasta lärarna inom området mentorskap.</a:t>
            </a:r>
          </a:p>
          <a:p>
            <a:endParaRPr lang="sv-S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1855509"/>
      </p:ext>
    </p:extLst>
  </p:cSld>
  <p:clrMapOvr>
    <a:masterClrMapping/>
  </p:clrMapOvr>
</p:sld>
</file>

<file path=ppt/theme/theme1.xml><?xml version="1.0" encoding="utf-8"?>
<a:theme xmlns:a="http://schemas.openxmlformats.org/drawingml/2006/main" name="Skolverket Word">
  <a:themeElements>
    <a:clrScheme name="Skolverk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1B9"/>
      </a:accent1>
      <a:accent2>
        <a:srgbClr val="73AF55"/>
      </a:accent2>
      <a:accent3>
        <a:srgbClr val="1E9D8B"/>
      </a:accent3>
      <a:accent4>
        <a:srgbClr val="91785B"/>
      </a:accent4>
      <a:accent5>
        <a:srgbClr val="D47B22"/>
      </a:accent5>
      <a:accent6>
        <a:srgbClr val="C40040"/>
      </a:accent6>
      <a:hlink>
        <a:srgbClr val="0563C1"/>
      </a:hlink>
      <a:folHlink>
        <a:srgbClr val="954F72"/>
      </a:folHlink>
    </a:clrScheme>
    <a:fontScheme name="Skolverket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rkTest.potx" id="{9B946B9D-F81B-4EC9-9E82-F486B9917A48}" vid="{42660693-8857-4358-B045-FB9041A6F46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DarkTest_workshop 1</Template>
  <TotalTime>0</TotalTime>
  <Words>479</Words>
  <Application>Microsoft Office PowerPoint</Application>
  <PresentationFormat>Bildspel på skärmen (16:9)</PresentationFormat>
  <Paragraphs>35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Garamond</vt:lpstr>
      <vt:lpstr>Skolverket Word</vt:lpstr>
      <vt:lpstr>Workshop 4  Inventering av lärares avlastningsbehov</vt:lpstr>
      <vt:lpstr>Konkretisera</vt:lpstr>
      <vt:lpstr>Konkretisera</vt:lpstr>
      <vt:lpstr>Trygghet och studiero  Konkretisera och dokumentera </vt:lpstr>
      <vt:lpstr>Praktiskt arbete i anslutning till undervisning  Konkretisera och dokumentera</vt:lpstr>
      <vt:lpstr>Hantera förbrukningsmaterial och läromedel  Konkretisera och dokumentera</vt:lpstr>
      <vt:lpstr>IT-relaterade frågor  Konkretisera och dokumentera</vt:lpstr>
      <vt:lpstr>Mentorskap  Konkretisera och dokumentera</vt:lpstr>
      <vt:lpstr>Extra anpassningar och särskilt stöd  Konkretisera och dokumentera</vt:lpstr>
      <vt:lpstr>Konkretisera  Diskutera</vt:lpstr>
      <vt:lpstr>Lycka till!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4 Inventering av lärares avlastningsbehov, Konkretisera</dc:title>
  <dc:creator>Skolverket</dc:creator>
  <cp:lastModifiedBy>Nanna Isaksson</cp:lastModifiedBy>
  <cp:revision>2</cp:revision>
  <dcterms:created xsi:type="dcterms:W3CDTF">2020-02-07T09:09:12Z</dcterms:created>
  <dcterms:modified xsi:type="dcterms:W3CDTF">2020-02-20T09:50:25Z</dcterms:modified>
  <cp:category/>
</cp:coreProperties>
</file>