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60" r:id="rId3"/>
    <p:sldId id="270" r:id="rId4"/>
    <p:sldId id="294" r:id="rId5"/>
    <p:sldId id="295" r:id="rId6"/>
    <p:sldId id="292" r:id="rId7"/>
    <p:sldId id="273" r:id="rId8"/>
    <p:sldId id="285" r:id="rId9"/>
    <p:sldId id="286" r:id="rId10"/>
    <p:sldId id="276" r:id="rId11"/>
    <p:sldId id="287" r:id="rId12"/>
    <p:sldId id="277" r:id="rId13"/>
    <p:sldId id="288" r:id="rId14"/>
    <p:sldId id="289" r:id="rId15"/>
    <p:sldId id="290" r:id="rId16"/>
    <p:sldId id="291" r:id="rId17"/>
    <p:sldId id="283" r:id="rId18"/>
    <p:sldId id="269" r:id="rId19"/>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Berg" initials="SB" lastIdx="29" clrIdx="0">
    <p:extLst>
      <p:ext uri="{19B8F6BF-5375-455C-9EA6-DF929625EA0E}">
        <p15:presenceInfo xmlns:p15="http://schemas.microsoft.com/office/powerpoint/2012/main" userId="S::Susan.Berg@skolverket.se::c7192b17-2cb7-4a9f-9312-07c196e9e2c3" providerId="AD"/>
      </p:ext>
    </p:extLst>
  </p:cmAuthor>
  <p:cmAuthor id="2" name="Yvonne Hoffmann" initials="YH" lastIdx="12" clrIdx="1">
    <p:extLst>
      <p:ext uri="{19B8F6BF-5375-455C-9EA6-DF929625EA0E}">
        <p15:presenceInfo xmlns:p15="http://schemas.microsoft.com/office/powerpoint/2012/main" userId="S::Yvonne.Hoffmann@skolverket.se::f8d0b9d4-155f-493f-a2f2-6be70a4be903" providerId="AD"/>
      </p:ext>
    </p:extLst>
  </p:cmAuthor>
  <p:cmAuthor id="3" name="Camilla Holmberg" initials="CH" lastIdx="13" clrIdx="2">
    <p:extLst>
      <p:ext uri="{19B8F6BF-5375-455C-9EA6-DF929625EA0E}">
        <p15:presenceInfo xmlns:p15="http://schemas.microsoft.com/office/powerpoint/2012/main" userId="S::Camilla.Holmberg@skolverket.se::21826073-2223-4fd0-8701-1a51f38b8b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7C7"/>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65992" autoAdjust="0"/>
  </p:normalViewPr>
  <p:slideViewPr>
    <p:cSldViewPr snapToGrid="0" snapToObjects="1" showGuides="1">
      <p:cViewPr varScale="1">
        <p:scale>
          <a:sx n="57" d="100"/>
          <a:sy n="57" d="100"/>
        </p:scale>
        <p:origin x="308" y="32"/>
      </p:cViewPr>
      <p:guideLst>
        <p:guide orient="horz" pos="1620"/>
        <p:guide pos="2880"/>
      </p:guideLst>
    </p:cSldViewPr>
  </p:slideViewPr>
  <p:outlineViewPr>
    <p:cViewPr>
      <p:scale>
        <a:sx n="33" d="100"/>
        <a:sy n="33" d="100"/>
      </p:scale>
      <p:origin x="0" y="-7968"/>
    </p:cViewPr>
  </p:outlineViewPr>
  <p:notesTextViewPr>
    <p:cViewPr>
      <p:scale>
        <a:sx n="1" d="1"/>
        <a:sy n="1" d="1"/>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Gymnasieskola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Blad1!$B$1</c:f>
              <c:strCache>
                <c:ptCount val="1"/>
                <c:pt idx="0">
                  <c:v>Andel elever i gymnasieskolan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74-4AF2-A6FA-4BD60134BC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74-4AF2-A6FA-4BD60134BC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74-4AF2-A6FA-4BD60134BC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74-4AF2-A6FA-4BD60134BC80}"/>
              </c:ext>
            </c:extLst>
          </c:dPt>
          <c:dLbls>
            <c:dLbl>
              <c:idx val="0"/>
              <c:tx>
                <c:rich>
                  <a:bodyPr/>
                  <a:lstStyle/>
                  <a:p>
                    <a:fld id="{67D9DB45-2E7D-4D5D-9336-5672A30C5664}"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74-4AF2-A6FA-4BD60134BC80}"/>
                </c:ext>
              </c:extLst>
            </c:dLbl>
            <c:dLbl>
              <c:idx val="1"/>
              <c:tx>
                <c:rich>
                  <a:bodyPr/>
                  <a:lstStyle/>
                  <a:p>
                    <a:fld id="{73895DA1-960E-4536-94FF-0A6C7A251818}"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74-4AF2-A6FA-4BD60134BC80}"/>
                </c:ext>
              </c:extLst>
            </c:dLbl>
            <c:dLbl>
              <c:idx val="2"/>
              <c:tx>
                <c:rich>
                  <a:bodyPr/>
                  <a:lstStyle/>
                  <a:p>
                    <a:fld id="{7CD82482-58C2-4265-B9FB-91CFC2FCA721}"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474-4AF2-A6FA-4BD60134BC80}"/>
                </c:ext>
              </c:extLst>
            </c:dLbl>
            <c:dLbl>
              <c:idx val="3"/>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474-4AF2-A6FA-4BD60134BC80}"/>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v-SE"/>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Blad1!$A$2:$A$5</c:f>
              <c:strCache>
                <c:ptCount val="3"/>
                <c:pt idx="0">
                  <c:v>Svensk bakgrund</c:v>
                </c:pt>
                <c:pt idx="1">
                  <c:v>Utländsk bakgrund, födda i Sverige</c:v>
                </c:pt>
                <c:pt idx="2">
                  <c:v>Utländsk bakgrund, födda utomlands</c:v>
                </c:pt>
              </c:strCache>
            </c:strRef>
          </c:cat>
          <c:val>
            <c:numRef>
              <c:f>Blad1!$B$2:$B$5</c:f>
              <c:numCache>
                <c:formatCode>General</c:formatCode>
                <c:ptCount val="4"/>
                <c:pt idx="0">
                  <c:v>71</c:v>
                </c:pt>
                <c:pt idx="1">
                  <c:v>10</c:v>
                </c:pt>
                <c:pt idx="2">
                  <c:v>19</c:v>
                </c:pt>
              </c:numCache>
            </c:numRef>
          </c:val>
          <c:extLst>
            <c:ext xmlns:c16="http://schemas.microsoft.com/office/drawing/2014/chart" uri="{C3380CC4-5D6E-409C-BE32-E72D297353CC}">
              <c16:uniqueId val="{00000008-F474-4AF2-A6FA-4BD60134BC80}"/>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Grundskola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Blad1!$B$1</c:f>
              <c:strCache>
                <c:ptCount val="1"/>
                <c:pt idx="0">
                  <c:v>Andel elever i grundskolan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E1-437A-A94A-C8BE956D33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E1-437A-A94A-C8BE956D33C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E1-437A-A94A-C8BE956D33C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E1-437A-A94A-C8BE956D33C5}"/>
              </c:ext>
            </c:extLst>
          </c:dPt>
          <c:dLbls>
            <c:dLbl>
              <c:idx val="0"/>
              <c:tx>
                <c:rich>
                  <a:bodyPr/>
                  <a:lstStyle/>
                  <a:p>
                    <a:fld id="{FCD1B9B4-56DA-44F7-BF7F-E92D38DC47AB}"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E1-437A-A94A-C8BE956D33C5}"/>
                </c:ext>
              </c:extLst>
            </c:dLbl>
            <c:dLbl>
              <c:idx val="1"/>
              <c:tx>
                <c:rich>
                  <a:bodyPr/>
                  <a:lstStyle/>
                  <a:p>
                    <a:fld id="{1F46B733-4597-4057-B5BA-4030D3515A49}"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E1-437A-A94A-C8BE956D33C5}"/>
                </c:ext>
              </c:extLst>
            </c:dLbl>
            <c:dLbl>
              <c:idx val="2"/>
              <c:tx>
                <c:rich>
                  <a:bodyPr/>
                  <a:lstStyle/>
                  <a:p>
                    <a:fld id="{DC249BA5-625F-4B17-86BD-FFF8E3987B87}"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6E1-437A-A94A-C8BE956D33C5}"/>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v-SE"/>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Blad1!$A$2:$A$5</c:f>
              <c:strCache>
                <c:ptCount val="3"/>
                <c:pt idx="0">
                  <c:v>Svensk bakgrund</c:v>
                </c:pt>
                <c:pt idx="1">
                  <c:v>Utländsk bakgrund, födda i Sverige</c:v>
                </c:pt>
                <c:pt idx="2">
                  <c:v>Utländsk bakgrund, födda utomlands</c:v>
                </c:pt>
              </c:strCache>
            </c:strRef>
          </c:cat>
          <c:val>
            <c:numRef>
              <c:f>Blad1!$B$2:$B$5</c:f>
              <c:numCache>
                <c:formatCode>#,##0</c:formatCode>
                <c:ptCount val="4"/>
                <c:pt idx="0">
                  <c:v>809707</c:v>
                </c:pt>
                <c:pt idx="1">
                  <c:v>148365</c:v>
                </c:pt>
                <c:pt idx="2">
                  <c:v>142074</c:v>
                </c:pt>
              </c:numCache>
            </c:numRef>
          </c:val>
          <c:extLst>
            <c:ext xmlns:c16="http://schemas.microsoft.com/office/drawing/2014/chart" uri="{C3380CC4-5D6E-409C-BE32-E72D297353CC}">
              <c16:uniqueId val="{00000008-76E1-437A-A94A-C8BE956D33C5}"/>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b"/>
      <c:legendEntry>
        <c:idx val="3"/>
        <c:delete val="1"/>
      </c:legendEntry>
      <c:layout>
        <c:manualLayout>
          <c:xMode val="edge"/>
          <c:yMode val="edge"/>
          <c:x val="0.21477484829280574"/>
          <c:y val="0.72289918103221507"/>
          <c:w val="0.68346000920226757"/>
          <c:h val="0.2191943601704575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Svensk bakgrund</c:v>
                </c:pt>
              </c:strCache>
            </c:strRef>
          </c:tx>
          <c:spPr>
            <a:solidFill>
              <a:schemeClr val="accent6"/>
            </a:solidFill>
            <a:ln>
              <a:noFill/>
            </a:ln>
            <a:effectLst/>
          </c:spPr>
          <c:invertIfNegative val="0"/>
          <c:cat>
            <c:strRef>
              <c:f>Blad1!$A$2:$A$3</c:f>
              <c:strCache>
                <c:ptCount val="2"/>
                <c:pt idx="0">
                  <c:v>Andel behöriga natur- och teknikprogrammet</c:v>
                </c:pt>
                <c:pt idx="1">
                  <c:v>Andel behöriga yrkesprogram</c:v>
                </c:pt>
              </c:strCache>
            </c:strRef>
          </c:cat>
          <c:val>
            <c:numRef>
              <c:f>Blad1!$B$2:$B$3</c:f>
              <c:numCache>
                <c:formatCode>General</c:formatCode>
                <c:ptCount val="2"/>
                <c:pt idx="0">
                  <c:v>85.4</c:v>
                </c:pt>
                <c:pt idx="1">
                  <c:v>89.5</c:v>
                </c:pt>
              </c:numCache>
            </c:numRef>
          </c:val>
          <c:extLst>
            <c:ext xmlns:c16="http://schemas.microsoft.com/office/drawing/2014/chart" uri="{C3380CC4-5D6E-409C-BE32-E72D297353CC}">
              <c16:uniqueId val="{00000000-B102-41D3-A37C-21C851F6F01D}"/>
            </c:ext>
          </c:extLst>
        </c:ser>
        <c:ser>
          <c:idx val="1"/>
          <c:order val="1"/>
          <c:tx>
            <c:strRef>
              <c:f>Blad1!$C$1</c:f>
              <c:strCache>
                <c:ptCount val="1"/>
                <c:pt idx="0">
                  <c:v>Utländsk bakgrund, födda i Sverige</c:v>
                </c:pt>
              </c:strCache>
            </c:strRef>
          </c:tx>
          <c:spPr>
            <a:solidFill>
              <a:schemeClr val="accent5"/>
            </a:solidFill>
            <a:ln>
              <a:noFill/>
            </a:ln>
            <a:effectLst/>
          </c:spPr>
          <c:invertIfNegative val="0"/>
          <c:cat>
            <c:strRef>
              <c:f>Blad1!$A$2:$A$3</c:f>
              <c:strCache>
                <c:ptCount val="2"/>
                <c:pt idx="0">
                  <c:v>Andel behöriga natur- och teknikprogrammet</c:v>
                </c:pt>
                <c:pt idx="1">
                  <c:v>Andel behöriga yrkesprogram</c:v>
                </c:pt>
              </c:strCache>
            </c:strRef>
          </c:cat>
          <c:val>
            <c:numRef>
              <c:f>Blad1!$C$2:$C$3</c:f>
              <c:numCache>
                <c:formatCode>General</c:formatCode>
                <c:ptCount val="2"/>
                <c:pt idx="0">
                  <c:v>77.900000000000006</c:v>
                </c:pt>
                <c:pt idx="1">
                  <c:v>83.5</c:v>
                </c:pt>
              </c:numCache>
            </c:numRef>
          </c:val>
          <c:extLst>
            <c:ext xmlns:c16="http://schemas.microsoft.com/office/drawing/2014/chart" uri="{C3380CC4-5D6E-409C-BE32-E72D297353CC}">
              <c16:uniqueId val="{00000001-B102-41D3-A37C-21C851F6F01D}"/>
            </c:ext>
          </c:extLst>
        </c:ser>
        <c:ser>
          <c:idx val="2"/>
          <c:order val="2"/>
          <c:tx>
            <c:strRef>
              <c:f>Blad1!$D$1</c:f>
              <c:strCache>
                <c:ptCount val="1"/>
                <c:pt idx="0">
                  <c:v>Utländsk bakgrund, invandrat efter skolstart</c:v>
                </c:pt>
              </c:strCache>
            </c:strRef>
          </c:tx>
          <c:spPr>
            <a:solidFill>
              <a:schemeClr val="accent4"/>
            </a:solidFill>
            <a:ln>
              <a:noFill/>
            </a:ln>
            <a:effectLst/>
          </c:spPr>
          <c:invertIfNegative val="0"/>
          <c:cat>
            <c:strRef>
              <c:f>Blad1!$A$2:$A$3</c:f>
              <c:strCache>
                <c:ptCount val="2"/>
                <c:pt idx="0">
                  <c:v>Andel behöriga natur- och teknikprogrammet</c:v>
                </c:pt>
                <c:pt idx="1">
                  <c:v>Andel behöriga yrkesprogram</c:v>
                </c:pt>
              </c:strCache>
            </c:strRef>
          </c:cat>
          <c:val>
            <c:numRef>
              <c:f>Blad1!$D$2:$D$3</c:f>
              <c:numCache>
                <c:formatCode>General</c:formatCode>
                <c:ptCount val="2"/>
                <c:pt idx="0">
                  <c:v>52.4</c:v>
                </c:pt>
                <c:pt idx="1">
                  <c:v>57.3</c:v>
                </c:pt>
              </c:numCache>
            </c:numRef>
          </c:val>
          <c:extLst>
            <c:ext xmlns:c16="http://schemas.microsoft.com/office/drawing/2014/chart" uri="{C3380CC4-5D6E-409C-BE32-E72D297353CC}">
              <c16:uniqueId val="{00000003-B102-41D3-A37C-21C851F6F01D}"/>
            </c:ext>
          </c:extLst>
        </c:ser>
        <c:ser>
          <c:idx val="3"/>
          <c:order val="3"/>
          <c:tx>
            <c:strRef>
              <c:f>Blad1!$E$1</c:f>
              <c:strCache>
                <c:ptCount val="1"/>
                <c:pt idx="0">
                  <c:v>Nyinvandrad</c:v>
                </c:pt>
              </c:strCache>
            </c:strRef>
          </c:tx>
          <c:spPr>
            <a:solidFill>
              <a:schemeClr val="accent6">
                <a:lumMod val="60000"/>
              </a:schemeClr>
            </a:solidFill>
            <a:ln>
              <a:noFill/>
            </a:ln>
            <a:effectLst/>
          </c:spPr>
          <c:invertIfNegative val="0"/>
          <c:cat>
            <c:strRef>
              <c:f>Blad1!$A$2:$A$3</c:f>
              <c:strCache>
                <c:ptCount val="2"/>
                <c:pt idx="0">
                  <c:v>Andel behöriga natur- och teknikprogrammet</c:v>
                </c:pt>
                <c:pt idx="1">
                  <c:v>Andel behöriga yrkesprogram</c:v>
                </c:pt>
              </c:strCache>
            </c:strRef>
          </c:cat>
          <c:val>
            <c:numRef>
              <c:f>Blad1!$E$2:$E$3</c:f>
              <c:numCache>
                <c:formatCode>General</c:formatCode>
                <c:ptCount val="2"/>
                <c:pt idx="0">
                  <c:v>28.6</c:v>
                </c:pt>
                <c:pt idx="1">
                  <c:v>32</c:v>
                </c:pt>
              </c:numCache>
            </c:numRef>
          </c:val>
          <c:extLst>
            <c:ext xmlns:c16="http://schemas.microsoft.com/office/drawing/2014/chart" uri="{C3380CC4-5D6E-409C-BE32-E72D297353CC}">
              <c16:uniqueId val="{00000000-525C-4C20-B5B5-7BBA76714465}"/>
            </c:ext>
          </c:extLst>
        </c:ser>
        <c:dLbls>
          <c:showLegendKey val="0"/>
          <c:showVal val="0"/>
          <c:showCatName val="0"/>
          <c:showSerName val="0"/>
          <c:showPercent val="0"/>
          <c:showBubbleSize val="0"/>
        </c:dLbls>
        <c:gapWidth val="219"/>
        <c:overlap val="-27"/>
        <c:axId val="816830416"/>
        <c:axId val="816832056"/>
      </c:barChart>
      <c:catAx>
        <c:axId val="81683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16832056"/>
        <c:crosses val="autoZero"/>
        <c:auto val="1"/>
        <c:lblAlgn val="ctr"/>
        <c:lblOffset val="100"/>
        <c:noMultiLvlLbl val="0"/>
      </c:catAx>
      <c:valAx>
        <c:axId val="816832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1683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16039949033573E-2"/>
          <c:y val="2.6294297296518838E-2"/>
          <c:w val="0.91734854204640415"/>
          <c:h val="0.63996510198563761"/>
        </c:manualLayout>
      </c:layout>
      <c:barChart>
        <c:barDir val="col"/>
        <c:grouping val="clustered"/>
        <c:varyColors val="0"/>
        <c:ser>
          <c:idx val="0"/>
          <c:order val="0"/>
          <c:tx>
            <c:strRef>
              <c:f>Blad1!$B$1</c:f>
              <c:strCache>
                <c:ptCount val="1"/>
                <c:pt idx="0">
                  <c:v>2016</c:v>
                </c:pt>
              </c:strCache>
            </c:strRef>
          </c:tx>
          <c:spPr>
            <a:solidFill>
              <a:schemeClr val="accent6"/>
            </a:solidFill>
            <a:ln>
              <a:noFill/>
            </a:ln>
            <a:effectLst/>
          </c:spPr>
          <c:invertIfNegative val="0"/>
          <c:cat>
            <c:strRef>
              <c:f>Blad1!$A$2:$A$6</c:f>
              <c:strCache>
                <c:ptCount val="5"/>
                <c:pt idx="0">
                  <c:v>Född i Sverige, svenska föräldrar</c:v>
                </c:pt>
                <c:pt idx="1">
                  <c:v>Född i Sverige, föräldrar födda utomlands</c:v>
                </c:pt>
                <c:pt idx="2">
                  <c:v>Invandrat före skolstart</c:v>
                </c:pt>
                <c:pt idx="3">
                  <c:v>Invandrad åk 1-5</c:v>
                </c:pt>
                <c:pt idx="4">
                  <c:v>Nyinvandrad åk 6-9</c:v>
                </c:pt>
              </c:strCache>
            </c:strRef>
          </c:cat>
          <c:val>
            <c:numRef>
              <c:f>Blad1!$B$2:$B$6</c:f>
              <c:numCache>
                <c:formatCode>General</c:formatCode>
                <c:ptCount val="5"/>
                <c:pt idx="0">
                  <c:v>92</c:v>
                </c:pt>
                <c:pt idx="1">
                  <c:v>87</c:v>
                </c:pt>
                <c:pt idx="2">
                  <c:v>89</c:v>
                </c:pt>
                <c:pt idx="3">
                  <c:v>74</c:v>
                </c:pt>
                <c:pt idx="4">
                  <c:v>16</c:v>
                </c:pt>
              </c:numCache>
            </c:numRef>
          </c:val>
          <c:extLst>
            <c:ext xmlns:c16="http://schemas.microsoft.com/office/drawing/2014/chart" uri="{C3380CC4-5D6E-409C-BE32-E72D297353CC}">
              <c16:uniqueId val="{00000000-B102-41D3-A37C-21C851F6F01D}"/>
            </c:ext>
          </c:extLst>
        </c:ser>
        <c:ser>
          <c:idx val="1"/>
          <c:order val="1"/>
          <c:tx>
            <c:strRef>
              <c:f>Blad1!$C$1</c:f>
              <c:strCache>
                <c:ptCount val="1"/>
                <c:pt idx="0">
                  <c:v>2019</c:v>
                </c:pt>
              </c:strCache>
            </c:strRef>
          </c:tx>
          <c:spPr>
            <a:solidFill>
              <a:schemeClr val="accent5"/>
            </a:solidFill>
            <a:ln>
              <a:noFill/>
            </a:ln>
            <a:effectLst/>
          </c:spPr>
          <c:invertIfNegative val="0"/>
          <c:cat>
            <c:strRef>
              <c:f>Blad1!$A$2:$A$6</c:f>
              <c:strCache>
                <c:ptCount val="5"/>
                <c:pt idx="0">
                  <c:v>Född i Sverige, svenska föräldrar</c:v>
                </c:pt>
                <c:pt idx="1">
                  <c:v>Född i Sverige, föräldrar födda utomlands</c:v>
                </c:pt>
                <c:pt idx="2">
                  <c:v>Invandrat före skolstart</c:v>
                </c:pt>
                <c:pt idx="3">
                  <c:v>Invandrad åk 1-5</c:v>
                </c:pt>
                <c:pt idx="4">
                  <c:v>Nyinvandrad åk 6-9</c:v>
                </c:pt>
              </c:strCache>
            </c:strRef>
          </c:cat>
          <c:val>
            <c:numRef>
              <c:f>Blad1!$C$2:$C$6</c:f>
              <c:numCache>
                <c:formatCode>General</c:formatCode>
                <c:ptCount val="5"/>
                <c:pt idx="0">
                  <c:v>90</c:v>
                </c:pt>
                <c:pt idx="1">
                  <c:v>83</c:v>
                </c:pt>
                <c:pt idx="2">
                  <c:v>84</c:v>
                </c:pt>
                <c:pt idx="3">
                  <c:v>66</c:v>
                </c:pt>
                <c:pt idx="4">
                  <c:v>29</c:v>
                </c:pt>
              </c:numCache>
            </c:numRef>
          </c:val>
          <c:extLst>
            <c:ext xmlns:c16="http://schemas.microsoft.com/office/drawing/2014/chart" uri="{C3380CC4-5D6E-409C-BE32-E72D297353CC}">
              <c16:uniqueId val="{00000001-B102-41D3-A37C-21C851F6F01D}"/>
            </c:ext>
          </c:extLst>
        </c:ser>
        <c:ser>
          <c:idx val="2"/>
          <c:order val="2"/>
          <c:tx>
            <c:strRef>
              <c:f>Blad1!$D$1</c:f>
              <c:strCache>
                <c:ptCount val="1"/>
                <c:pt idx="0">
                  <c:v>2022</c:v>
                </c:pt>
              </c:strCache>
            </c:strRef>
          </c:tx>
          <c:spPr>
            <a:solidFill>
              <a:schemeClr val="accent4"/>
            </a:solidFill>
            <a:ln>
              <a:noFill/>
            </a:ln>
            <a:effectLst/>
          </c:spPr>
          <c:invertIfNegative val="0"/>
          <c:cat>
            <c:strRef>
              <c:f>Blad1!$A$2:$A$6</c:f>
              <c:strCache>
                <c:ptCount val="5"/>
                <c:pt idx="0">
                  <c:v>Född i Sverige, svenska föräldrar</c:v>
                </c:pt>
                <c:pt idx="1">
                  <c:v>Född i Sverige, föräldrar födda utomlands</c:v>
                </c:pt>
                <c:pt idx="2">
                  <c:v>Invandrat före skolstart</c:v>
                </c:pt>
                <c:pt idx="3">
                  <c:v>Invandrad åk 1-5</c:v>
                </c:pt>
                <c:pt idx="4">
                  <c:v>Nyinvandrad åk 6-9</c:v>
                </c:pt>
              </c:strCache>
            </c:strRef>
          </c:cat>
          <c:val>
            <c:numRef>
              <c:f>Blad1!$D$2:$D$6</c:f>
              <c:numCache>
                <c:formatCode>General</c:formatCode>
                <c:ptCount val="5"/>
                <c:pt idx="0">
                  <c:v>90</c:v>
                </c:pt>
                <c:pt idx="1">
                  <c:v>84</c:v>
                </c:pt>
                <c:pt idx="2">
                  <c:v>84</c:v>
                </c:pt>
                <c:pt idx="3">
                  <c:v>67</c:v>
                </c:pt>
                <c:pt idx="4">
                  <c:v>33</c:v>
                </c:pt>
              </c:numCache>
            </c:numRef>
          </c:val>
          <c:extLst>
            <c:ext xmlns:c16="http://schemas.microsoft.com/office/drawing/2014/chart" uri="{C3380CC4-5D6E-409C-BE32-E72D297353CC}">
              <c16:uniqueId val="{00000000-CFB1-4310-9B3A-17C8B7AB4B08}"/>
            </c:ext>
          </c:extLst>
        </c:ser>
        <c:dLbls>
          <c:showLegendKey val="0"/>
          <c:showVal val="0"/>
          <c:showCatName val="0"/>
          <c:showSerName val="0"/>
          <c:showPercent val="0"/>
          <c:showBubbleSize val="0"/>
        </c:dLbls>
        <c:gapWidth val="219"/>
        <c:overlap val="-27"/>
        <c:axId val="816830416"/>
        <c:axId val="816832056"/>
      </c:barChart>
      <c:catAx>
        <c:axId val="81683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16832056"/>
        <c:crosses val="autoZero"/>
        <c:auto val="1"/>
        <c:lblAlgn val="ctr"/>
        <c:lblOffset val="100"/>
        <c:noMultiLvlLbl val="0"/>
      </c:catAx>
      <c:valAx>
        <c:axId val="816832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16830416"/>
        <c:crosses val="autoZero"/>
        <c:crossBetween val="between"/>
      </c:valAx>
      <c:spPr>
        <a:noFill/>
        <a:ln>
          <a:noFill/>
        </a:ln>
        <a:effectLst/>
      </c:spPr>
    </c:plotArea>
    <c:legend>
      <c:legendPos val="b"/>
      <c:layout>
        <c:manualLayout>
          <c:xMode val="edge"/>
          <c:yMode val="edge"/>
          <c:x val="0.78737410837052868"/>
          <c:y val="0.8867570714952282"/>
          <c:w val="0.21262589162947129"/>
          <c:h val="7.98253593582132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83644-23C7-5E41-8E7C-E1F860ABFD6B}" type="datetimeFigureOut">
              <a:rPr lang="sv-SE" smtClean="0"/>
              <a:t>2023-06-08</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E370-FBCD-BD4F-B7EA-895AD44CA849}" type="datetimeFigureOut">
              <a:rPr lang="sv-SE" smtClean="0"/>
              <a:t>2023-06-08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kolverket.se/skolutveckling/leda-och-organisera-skolan/nyanlanda-barn-och-elevers-utbildn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olverket.se/publikationsserier/rapporter/2018/analyser-av-familjebakgrundens-betydelse-for-skolresultaten-och-skillnader-mellan-skolo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Skolans styrning och ansvar för elever som är nyanlända eller har ett annat modersmål än svenska </a:t>
            </a:r>
            <a:r>
              <a:rPr lang="sv-SE" sz="900" b="1" dirty="0"/>
              <a:t>i grund- och gymnasieskola samt motsvarande skolformer</a:t>
            </a:r>
            <a:endParaRPr lang="sv-SE" sz="900" b="1" kern="1200" dirty="0">
              <a:solidFill>
                <a:schemeClr val="tx1"/>
              </a:solidFill>
              <a:effectLst/>
              <a:latin typeface="+mn-lt"/>
              <a:ea typeface="+mn-ea"/>
              <a:cs typeface="+mn-cs"/>
            </a:endParaRP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Denna introduktion till skolans styrning belyser huvudmannens ansvar och uppdrag enligt skollag och andra styrdokument. Den visar även hur man, genom diskussion och samarbete, skapar förutsättningar för huvudmannens och skolornas arbete med dessa elever.</a:t>
            </a:r>
            <a:endParaRPr lang="sv-SE" sz="900" b="1" kern="1200" dirty="0">
              <a:solidFill>
                <a:schemeClr val="tx1"/>
              </a:solidFill>
              <a:effectLst/>
              <a:latin typeface="+mn-lt"/>
              <a:ea typeface="+mn-ea"/>
              <a:cs typeface="+mn-cs"/>
            </a:endParaRPr>
          </a:p>
          <a:p>
            <a:pPr marL="0" indent="0">
              <a:buFontTx/>
              <a:buNone/>
            </a:pPr>
            <a:endParaRPr lang="sv-SE" sz="9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Huvudmän måste ha beredskap och kunskap för att ta emot nyanlända elever och erbjuda bra utbildning. Erfarenheter av mottagande av nyanlända elever varierar mycket. Hos många huvudmän finns lång erfarenhet och strategier för verksamheten medan frågorna är nya för en del. Vare sig man är ny eller erfaren huvudman är det viktigt med systematisk uppföljning och utveckling av verksamheten.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Skollagen har skarpa formuleringar när det gäller alla elevers rätt till utveckling och kravet på att ta hänsyn till elevers olika behov. Detta gäller både nyanlända elever och elever som har bott en längre tid i Sverige och har behov av att utveckla både språk och kunskaper.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det gäller specialskola och sameskola får man titta på de delar som är aktuella för dessa skolformer, t ex vad gäller modersmålsundervisning.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endParaRPr lang="sv-SE" sz="900" b="1"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 </a:t>
            </a:r>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a:t>
            </a:fld>
            <a:endParaRPr lang="sv-SE"/>
          </a:p>
        </p:txBody>
      </p:sp>
    </p:spTree>
    <p:extLst>
      <p:ext uri="{BB962C8B-B14F-4D97-AF65-F5344CB8AC3E}">
        <p14:creationId xmlns:p14="http://schemas.microsoft.com/office/powerpoint/2010/main" val="215010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Bilden på ”Lila vägen” beskriver elevens väg för vidare studier och arbetsliv.</a:t>
            </a:r>
          </a:p>
          <a:p>
            <a:r>
              <a:rPr lang="sv-SE" b="1" dirty="0"/>
              <a:t>Vägen dit behöver fyllas med de områden som lagstiftning och framgångsfaktorer säger vilket informationen i rutorna lyfter. Tänk på att utbildning behöver ses som en helhet, rutorna ska därför inte uppfattas som en kronologisk ordning.</a:t>
            </a:r>
          </a:p>
          <a:p>
            <a:endParaRPr lang="sv-SE" b="1" dirty="0"/>
          </a:p>
          <a:p>
            <a:r>
              <a:rPr lang="sv-SE" b="1" dirty="0"/>
              <a:t>I skollagen, som alltid bör läsas i sin helhet, står bland annat att: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Bedömning av nyanlända elevers kunskaper ska göras inom 2 månader. </a:t>
            </a:r>
            <a:r>
              <a:rPr lang="sv-SE" b="1" dirty="0">
                <a:solidFill>
                  <a:srgbClr val="FF0000"/>
                </a:solidFill>
              </a:rPr>
              <a:t>Skolverkets kartläggningsmaterial är obligatoriskt i grundskolan.	(</a:t>
            </a:r>
            <a:r>
              <a:rPr lang="sv-SE" b="1" dirty="0"/>
              <a:t>3 kap. 12 d §)</a:t>
            </a:r>
          </a:p>
          <a:p>
            <a:pPr marL="171450" indent="-171450">
              <a:buFont typeface="Arial" panose="020B0604020202020204" pitchFamily="34" charset="0"/>
              <a:buChar char="•"/>
            </a:pPr>
            <a:endParaRPr lang="sv-SE" b="1" dirty="0">
              <a:solidFill>
                <a:srgbClr val="FF0000"/>
              </a:solidFill>
            </a:endParaRPr>
          </a:p>
          <a:p>
            <a:pPr marL="171450" indent="-171450">
              <a:buFont typeface="Arial" panose="020B0604020202020204" pitchFamily="34" charset="0"/>
              <a:buChar char="•"/>
            </a:pPr>
            <a:r>
              <a:rPr lang="sv-SE" dirty="0"/>
              <a:t>Placering i årskurs/undervisningsgrupp samt planering av åtgärder, undervisning samt fördelning av undervisningstid görs utifrån resultaten från bedömningen, ålder, förkunskaper och personliga förhållanden i övrigt. </a:t>
            </a:r>
            <a:r>
              <a:rPr lang="nn-NO" b="1" dirty="0"/>
              <a:t>(3 kap. 12 e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En nyanländ elev kan få delvis placering i förberedelseklass – det innebär att ingen elev kan ha ALL undervisning i förberedelseklass. Undervisningen i förberedelseklass i ett visst ämne ska avbrytas så snart eleven bedöms ha tillräckliga kunskaper i svenska för att kunna delta i undervisningen i det ämnet i ordinarie undervisningsgrupp. En elev får inte ges undervisning i förberedelseklass längre tid än 2 år. </a:t>
            </a:r>
            <a:r>
              <a:rPr lang="sv-SE" b="1" dirty="0"/>
              <a:t>(3 kap. 12 f §)</a:t>
            </a:r>
          </a:p>
          <a:p>
            <a:pPr marL="0" indent="0">
              <a:buFont typeface="Arial" panose="020B0604020202020204" pitchFamily="34" charset="0"/>
              <a:buNone/>
            </a:pPr>
            <a:endParaRPr lang="sv-SE" b="1" dirty="0"/>
          </a:p>
          <a:p>
            <a:pPr marL="171450" indent="-171450">
              <a:buFont typeface="Arial" panose="020B0604020202020204" pitchFamily="34" charset="0"/>
              <a:buChar char="•"/>
            </a:pPr>
            <a:r>
              <a:rPr lang="sv-SE" dirty="0"/>
              <a:t>En individuell studieplan ska upprättas inom 2 månader för nyanlända elever som tagits emot på högstadiet. Studieplanen ska var långsiktig och beskriva hur eleven ska uppnå behörighet till gymnasieskolans nationella program</a:t>
            </a:r>
            <a:r>
              <a:rPr lang="sv-SE" b="1" dirty="0"/>
              <a:t>.(3 kap. 12 g §)</a:t>
            </a:r>
          </a:p>
          <a:p>
            <a:pPr marL="0" indent="0">
              <a:buFont typeface="Arial" panose="020B0604020202020204" pitchFamily="34" charset="0"/>
              <a:buNone/>
            </a:pPr>
            <a:r>
              <a:rPr lang="sv-SE" b="1" dirty="0"/>
              <a:t>	</a:t>
            </a:r>
          </a:p>
          <a:p>
            <a:pPr marL="171450" indent="-171450">
              <a:buFont typeface="Arial" panose="020B0604020202020204" pitchFamily="34" charset="0"/>
              <a:buChar char="•"/>
            </a:pPr>
            <a:r>
              <a:rPr lang="sv-SE" dirty="0"/>
              <a:t>Rektor får ta beslut om anpassad timplan för nyanlända elever som tagits emot på högstadiet, om man bedömer att eleven kommer att ha svårt att nå behörighet till ett nationella program i gymnasieskolan. Anpassad timplan kan innebära undervisning i färre ämnen, men lika mycket undervisningstid - idrott och hälsa får inte tas bort. </a:t>
            </a:r>
            <a:r>
              <a:rPr lang="sv-SE" b="1" dirty="0"/>
              <a:t>(3 kap. 12 h §)</a:t>
            </a:r>
          </a:p>
          <a:p>
            <a:pPr marL="0" indent="0">
              <a:buFont typeface="Arial" panose="020B0604020202020204" pitchFamily="34" charset="0"/>
              <a:buNone/>
            </a:pPr>
            <a:r>
              <a:rPr lang="sv-SE" dirty="0"/>
              <a:t>	</a:t>
            </a:r>
          </a:p>
          <a:p>
            <a:pPr marL="171450" indent="-171450">
              <a:buFont typeface="Arial" panose="020B0604020202020204" pitchFamily="34" charset="0"/>
              <a:buChar char="•"/>
            </a:pPr>
            <a:r>
              <a:rPr lang="sv-SE" dirty="0"/>
              <a:t>Förstärkt rätt till studiehandledning på modersmålet i åk 7-9 ska erbjudas om det inte är uppenbart obehövligt. Studiehandledningens syfte är att ge eleven förutsättningar att nå de kunskapskrav som minsta ska uppnås. Studiehandledning ska erbjudas alla elever som behöver det, så länge de behöver det. </a:t>
            </a:r>
            <a:r>
              <a:rPr lang="sv-SE" b="1" dirty="0"/>
              <a:t>(3 kap. 12 i §)</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Andra delar som är viktiga för nyanlända elever är till exempel modersmålsundervisning, svenska som andraspråk, språk- och kunskapsutvecklande undervisning i alla ämnen, en fungerande elevhälsa och studie- och yrkesvägledning och samverkan med vårdnadshavare. Många elever har behov av detta även efter de första fyra åren. </a:t>
            </a:r>
          </a:p>
        </p:txBody>
      </p:sp>
      <p:sp>
        <p:nvSpPr>
          <p:cNvPr id="4" name="Platshållare för bildnummer 3"/>
          <p:cNvSpPr>
            <a:spLocks noGrp="1"/>
          </p:cNvSpPr>
          <p:nvPr>
            <p:ph type="sldNum" sz="quarter" idx="5"/>
          </p:nvPr>
        </p:nvSpPr>
        <p:spPr/>
        <p:txBody>
          <a:bodyPr/>
          <a:lstStyle/>
          <a:p>
            <a:fld id="{9600D094-F95C-3740-A37B-17005D23A530}" type="slidenum">
              <a:rPr lang="sv-SE" smtClean="0"/>
              <a:t>10</a:t>
            </a:fld>
            <a:endParaRPr lang="sv-SE"/>
          </a:p>
        </p:txBody>
      </p:sp>
    </p:spTree>
    <p:extLst>
      <p:ext uri="{BB962C8B-B14F-4D97-AF65-F5344CB8AC3E}">
        <p14:creationId xmlns:p14="http://schemas.microsoft.com/office/powerpoint/2010/main" val="191746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u="none" dirty="0">
                <a:solidFill>
                  <a:schemeClr val="tx1"/>
                </a:solidFill>
              </a:rPr>
              <a:t>För att nyanlända och flerspråkiga elever ska få en utbildning av hög och likvärdig kvalitet krävs ett systematiskt kvalitetsarbete, där huvudman och skolenheter systematiskt följer upp, analyserar, planerar, genomför och utvecklar utbildningen. </a:t>
            </a:r>
          </a:p>
          <a:p>
            <a:endParaRPr lang="sv-SE" i="0" u="sng" dirty="0">
              <a:solidFill>
                <a:schemeClr val="tx1"/>
              </a:solidFill>
            </a:endParaRPr>
          </a:p>
          <a:p>
            <a:r>
              <a:rPr lang="sv-SE" i="0" u="none" dirty="0">
                <a:solidFill>
                  <a:schemeClr val="tx1"/>
                </a:solidFill>
              </a:rPr>
              <a:t>Det är viktigt att dessa elever finns med i det systematiska kvalitetsarbetet redan innan deras resultat syns i prov- och betygsstatistik. </a:t>
            </a:r>
          </a:p>
          <a:p>
            <a:endParaRPr lang="sv-SE" dirty="0"/>
          </a:p>
          <a:p>
            <a:r>
              <a:rPr lang="sv-SE" dirty="0"/>
              <a:t>Skolverket har tagit fram stöd för det systematiska kvalitetsarbetet med fokus på nyanlända och flerspråkiga elevers utbildning. På Skolverkets webbplats finns underlag för att göra nulägesbeskrivning, analys och nulägesbedömning samt utvecklingsplan.</a:t>
            </a:r>
          </a:p>
        </p:txBody>
      </p:sp>
      <p:sp>
        <p:nvSpPr>
          <p:cNvPr id="4" name="Platshållare för bildnummer 3"/>
          <p:cNvSpPr>
            <a:spLocks noGrp="1"/>
          </p:cNvSpPr>
          <p:nvPr>
            <p:ph type="sldNum" sz="quarter" idx="5"/>
          </p:nvPr>
        </p:nvSpPr>
        <p:spPr/>
        <p:txBody>
          <a:bodyPr/>
          <a:lstStyle/>
          <a:p>
            <a:fld id="{9600D094-F95C-3740-A37B-17005D23A530}" type="slidenum">
              <a:rPr lang="sv-SE" smtClean="0"/>
              <a:t>11</a:t>
            </a:fld>
            <a:endParaRPr lang="sv-SE"/>
          </a:p>
        </p:txBody>
      </p:sp>
    </p:spTree>
    <p:extLst>
      <p:ext uri="{BB962C8B-B14F-4D97-AF65-F5344CB8AC3E}">
        <p14:creationId xmlns:p14="http://schemas.microsoft.com/office/powerpoint/2010/main" val="8207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Diskussion – vad vet vi om nuläget?</a:t>
            </a:r>
          </a:p>
          <a:p>
            <a:pPr marL="0" indent="0">
              <a:buFont typeface="Arial" panose="020B0604020202020204" pitchFamily="34" charset="0"/>
              <a:buNone/>
            </a:pPr>
            <a:endParaRPr lang="sv-SE" b="1" dirty="0"/>
          </a:p>
          <a:p>
            <a:pPr marL="171450" indent="-171450">
              <a:buFont typeface="Arial" panose="020B0604020202020204" pitchFamily="34" charset="0"/>
              <a:buChar char="•"/>
            </a:pPr>
            <a:r>
              <a:rPr lang="sv-SE" dirty="0"/>
              <a:t>Hur får vi med nyanlända elever i vårt systematiska kvalitetsarbete? </a:t>
            </a:r>
          </a:p>
          <a:p>
            <a:pPr marL="171450" indent="-171450">
              <a:buFont typeface="Arial" panose="020B0604020202020204" pitchFamily="34" charset="0"/>
              <a:buChar char="•"/>
            </a:pPr>
            <a:r>
              <a:rPr lang="sv-SE" dirty="0"/>
              <a:t>Har vi nulägesbeskrivningar och analyser? </a:t>
            </a:r>
          </a:p>
          <a:p>
            <a:pPr marL="171450" indent="-171450">
              <a:buFont typeface="Arial" panose="020B0604020202020204" pitchFamily="34" charset="0"/>
              <a:buChar char="•"/>
            </a:pPr>
            <a:r>
              <a:rPr lang="sv-SE" dirty="0"/>
              <a:t>Hur följer vi upp resultat och kopplar dessa till resursfördelning?</a:t>
            </a:r>
          </a:p>
          <a:p>
            <a:pPr marL="171450" indent="-171450">
              <a:buFont typeface="Arial" panose="020B0604020202020204" pitchFamily="34" charset="0"/>
              <a:buChar char="•"/>
            </a:pPr>
            <a:r>
              <a:rPr lang="sv-SE" dirty="0"/>
              <a:t>Var i organisationen (i vilka forum) tar vi upp frågor om nyanlända elever?</a:t>
            </a:r>
          </a:p>
          <a:p>
            <a:pPr marL="171450" indent="-171450">
              <a:buFont typeface="Arial" panose="020B0604020202020204" pitchFamily="34" charset="0"/>
              <a:buChar char="•"/>
            </a:pPr>
            <a:r>
              <a:rPr lang="sv-SE" dirty="0"/>
              <a:t>Vilka är involverade?</a:t>
            </a:r>
          </a:p>
          <a:p>
            <a:pPr marL="171450" indent="-171450">
              <a:buFont typeface="Arial" panose="020B0604020202020204" pitchFamily="34" charset="0"/>
              <a:buChar char="•"/>
            </a:pPr>
            <a:r>
              <a:rPr lang="sv-SE" dirty="0"/>
              <a:t>I vilka forum tar vi beslut om organisation, resursfördelning, kompetensutveckling mm?</a:t>
            </a:r>
          </a:p>
          <a:p>
            <a:pPr marL="171450" indent="-171450">
              <a:buFont typeface="Arial" panose="020B0604020202020204" pitchFamily="34" charset="0"/>
              <a:buChar char="•"/>
            </a:pPr>
            <a:r>
              <a:rPr lang="sv-SE" dirty="0"/>
              <a:t>Vilken information behöver huvudmännen/nämnden samla in?</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12</a:t>
            </a:fld>
            <a:endParaRPr lang="sv-SE"/>
          </a:p>
        </p:txBody>
      </p:sp>
    </p:spTree>
    <p:extLst>
      <p:ext uri="{BB962C8B-B14F-4D97-AF65-F5344CB8AC3E}">
        <p14:creationId xmlns:p14="http://schemas.microsoft.com/office/powerpoint/2010/main" val="355563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Framgångsfaktorer - attityder och förhållningssätt</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Forskning och Skolinspektionens granskningar visar på följande framgångsfaktorer i arbetet med nyanlända elever: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Att det finns en samsyn i förhållningssätt, där all personal tar ett gemensamt ansvar och de nyanlända eleverna är hela skolans angelägenhet.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Att de nyanlända eleverna möts av höga förväntningar på sina egna förmågor. </a:t>
            </a:r>
          </a:p>
          <a:p>
            <a:pPr marL="171450" indent="-171450">
              <a:buFont typeface="Arial" panose="020B0604020202020204" pitchFamily="34" charset="0"/>
              <a:buChar char="•"/>
            </a:pPr>
            <a:r>
              <a:rPr lang="sv-SE" dirty="0"/>
              <a:t>Att nyanlända elever får möjlighet att lära känna andra, icke nyanlända elever, och att de blir socialt delaktiga i olika aktiviteter på skolan.</a:t>
            </a:r>
          </a:p>
          <a:p>
            <a:endParaRPr lang="sv-SE" dirty="0"/>
          </a:p>
          <a:p>
            <a:r>
              <a:rPr lang="sv-SE" dirty="0"/>
              <a:t>Detta är viktiga utgångspunkter i arbetet med att organisera, planera och fördela resurser till verksamheterna och de beslut som tas.</a:t>
            </a:r>
          </a:p>
        </p:txBody>
      </p:sp>
      <p:sp>
        <p:nvSpPr>
          <p:cNvPr id="4" name="Platshållare för bildnummer 3"/>
          <p:cNvSpPr>
            <a:spLocks noGrp="1"/>
          </p:cNvSpPr>
          <p:nvPr>
            <p:ph type="sldNum" sz="quarter" idx="5"/>
          </p:nvPr>
        </p:nvSpPr>
        <p:spPr/>
        <p:txBody>
          <a:bodyPr/>
          <a:lstStyle/>
          <a:p>
            <a:fld id="{9600D094-F95C-3740-A37B-17005D23A530}" type="slidenum">
              <a:rPr lang="sv-SE" smtClean="0"/>
              <a:t>13</a:t>
            </a:fld>
            <a:endParaRPr lang="sv-SE"/>
          </a:p>
        </p:txBody>
      </p:sp>
    </p:spTree>
    <p:extLst>
      <p:ext uri="{BB962C8B-B14F-4D97-AF65-F5344CB8AC3E}">
        <p14:creationId xmlns:p14="http://schemas.microsoft.com/office/powerpoint/2010/main" val="1212655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Framgångsfaktorer – organisera för…</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För att utbildningen för nyanlända och flerspråkiga elever ska bli framgångsrik krävs att alla nivåer i styrkedjan har kunskap och kompetens om nyanlända och flerspråkiga elevers lärande.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Huvudman behöver ge förutsättningar och resurser för en flexibel organisation och undervisning, där nyanlända elever garanteras: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bedömning/kartläggning av nyanlända elevers kunskaper,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individuell studieplan,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vid behov studiehandledning på modersmål,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en elevhälsa som stödjer elevernas utveckling mot utbildningens mål,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modersmålsundervisning,</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undervisning i svenska som andraspråk,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studie- och yrkesvägledning,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dokumentation av nyanlända elevers språk- och kunskapsutveckling och utvärdering av undervisningen.</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14</a:t>
            </a:fld>
            <a:endParaRPr lang="sv-SE"/>
          </a:p>
        </p:txBody>
      </p:sp>
    </p:spTree>
    <p:extLst>
      <p:ext uri="{BB962C8B-B14F-4D97-AF65-F5344CB8AC3E}">
        <p14:creationId xmlns:p14="http://schemas.microsoft.com/office/powerpoint/2010/main" val="367718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Framgångsfaktorer – undervisning </a:t>
            </a:r>
          </a:p>
          <a:p>
            <a:endParaRPr lang="sv-SE" dirty="0"/>
          </a:p>
          <a:p>
            <a:r>
              <a:rPr lang="sv-SE" b="1" dirty="0"/>
              <a:t>Språk- och kunskapsutvecklande arbetssätt</a:t>
            </a:r>
          </a:p>
          <a:p>
            <a:r>
              <a:rPr lang="sv-SE" dirty="0"/>
              <a:t>Lärare i alla ämnen, inklusive fritidshem, behöver arbeta språk- och kunskapsutvecklande. De behöver medvetet arbeta med de språkliga färdigheter eleverna behöver för att kunna uttrycka den nya kunskapen. En sådan undervisning bygger på ett kommunikativt arbetssätt med fokus både på innehåll och språk. </a:t>
            </a:r>
          </a:p>
          <a:p>
            <a:endParaRPr lang="sv-SE" dirty="0"/>
          </a:p>
          <a:p>
            <a:r>
              <a:rPr lang="sv-SE" dirty="0"/>
              <a:t>Ämneslärarnas kompetens i att undervisa nyanlända elever är en avgörande faktor för skolframgång. Samverkan mellan ämneslärare och studiehandledare ökar förutsättningarna för elevens möjlighet att prestera väl. Elevers språkkunskaper utvecklas i alla ämnen och därmed är frågor om språk aktuella för alla lärare.</a:t>
            </a:r>
          </a:p>
          <a:p>
            <a:endParaRPr lang="sv-SE" dirty="0"/>
          </a:p>
          <a:p>
            <a:r>
              <a:rPr lang="sv-SE" b="1" dirty="0"/>
              <a:t>Tankemässigt utmanande</a:t>
            </a:r>
          </a:p>
          <a:p>
            <a:r>
              <a:rPr lang="sv-SE" dirty="0"/>
              <a:t>Alla elever behöver mötas av höga förväntningar och utmanas tankemässigt och åldersadekvat i sitt lärande. Samtidigt behöver undervisningen innehålla språklig stöttning. Det kan till exempel vara i form av bilder, förklaringar, grupparbeten, kroppsspråk, kopplingar till elevernas erfarenheter och vardagsspråk. För att genomföra denna typ av undervisning behöver lärare använda varierade arbetssätt som tillåter eleverna att vara språkligt aktiva.</a:t>
            </a:r>
          </a:p>
          <a:p>
            <a:endParaRPr lang="sv-SE" dirty="0"/>
          </a:p>
          <a:p>
            <a:r>
              <a:rPr lang="sv-SE" b="1" dirty="0"/>
              <a:t>Stöttning i lärandet</a:t>
            </a:r>
          </a:p>
          <a:p>
            <a:r>
              <a:rPr lang="sv-SE" dirty="0"/>
              <a:t>Eleverna behöver också få stöttning i hur texter i olika ämnen byggs upp, som stöd för att läsa och skriva i ämnet. När eleven får möjlighet att använda alla sina språk i undervisningen bidrar det till en positiv kunskapsutveckling och samtidigt en utveckling av det svenska språket. </a:t>
            </a:r>
          </a:p>
          <a:p>
            <a:endParaRPr lang="sv-SE" dirty="0"/>
          </a:p>
          <a:p>
            <a:r>
              <a:rPr lang="sv-SE" b="1" dirty="0"/>
              <a:t>Ämneskunskaper och språk parallellt</a:t>
            </a:r>
          </a:p>
          <a:p>
            <a:r>
              <a:rPr lang="sv-SE" dirty="0"/>
              <a:t>Nyanlända elever har en dubbel uppgift; att lära sig ett nytt språk (svenska) och samtidigt lära sig ny ämneskunskap </a:t>
            </a:r>
            <a:r>
              <a:rPr lang="sv-SE" b="1" dirty="0"/>
              <a:t>på</a:t>
            </a:r>
            <a:r>
              <a:rPr lang="sv-SE" dirty="0"/>
              <a:t> det nya språket. Det tar flera år att lära sig ett nytt språk på en tillräckligt avancerad nivå för att förstå och kunna uttrycka sina kunskaper i olika skolämnen på det nya språket. Därför går det inte att vänta med ämnesundervisningen. Språk och ämneskunskaper behöver utvecklas parallellt och med stöd av elevens alla språk. </a:t>
            </a:r>
          </a:p>
          <a:p>
            <a:endParaRPr lang="sv-SE" dirty="0"/>
          </a:p>
          <a:p>
            <a:r>
              <a:rPr lang="sv-SE" b="1" dirty="0"/>
              <a:t>Studie- och yrkesvägledning</a:t>
            </a:r>
          </a:p>
          <a:p>
            <a:r>
              <a:rPr lang="sv-SE" dirty="0"/>
              <a:t>Nyanlända elever är i behov av mer omfattande studie- och yrkesvägledning. Genom ämnesundervisning och arbetslivsrelaterade aktiviteter kopplat till skolan får nyanlända elever generell vägledning som är nödvändig för att förstå det svenska utbildningssystemet och den svenska arbetsmarknadens utformning och kompetenskrav.</a:t>
            </a:r>
          </a:p>
        </p:txBody>
      </p:sp>
      <p:sp>
        <p:nvSpPr>
          <p:cNvPr id="4" name="Platshållare för bildnummer 3"/>
          <p:cNvSpPr>
            <a:spLocks noGrp="1"/>
          </p:cNvSpPr>
          <p:nvPr>
            <p:ph type="sldNum" sz="quarter" idx="5"/>
          </p:nvPr>
        </p:nvSpPr>
        <p:spPr/>
        <p:txBody>
          <a:bodyPr/>
          <a:lstStyle/>
          <a:p>
            <a:fld id="{9600D094-F95C-3740-A37B-17005D23A530}" type="slidenum">
              <a:rPr lang="sv-SE" smtClean="0"/>
              <a:t>15</a:t>
            </a:fld>
            <a:endParaRPr lang="sv-SE"/>
          </a:p>
        </p:txBody>
      </p:sp>
    </p:spTree>
    <p:extLst>
      <p:ext uri="{BB962C8B-B14F-4D97-AF65-F5344CB8AC3E}">
        <p14:creationId xmlns:p14="http://schemas.microsoft.com/office/powerpoint/2010/main" val="331255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a:t>
            </a:r>
          </a:p>
          <a:p>
            <a:endParaRPr lang="sv-SE" dirty="0"/>
          </a:p>
          <a:p>
            <a:pPr marL="171450" indent="-171450">
              <a:buFont typeface="Arial" panose="020B0604020202020204" pitchFamily="34" charset="0"/>
              <a:buChar char="•"/>
            </a:pPr>
            <a:r>
              <a:rPr lang="sv-SE" dirty="0"/>
              <a:t>Vad vet vi om hur skolorna arbetar utifrån framgångsfaktorerna?</a:t>
            </a:r>
          </a:p>
          <a:p>
            <a:pPr marL="171450" indent="-171450">
              <a:buFont typeface="Arial" panose="020B0604020202020204" pitchFamily="34" charset="0"/>
              <a:buChar char="•"/>
            </a:pPr>
            <a:r>
              <a:rPr lang="sv-SE" dirty="0"/>
              <a:t>Vad leder framgångsfaktorerna till på kort och lång sikt?</a:t>
            </a:r>
          </a:p>
          <a:p>
            <a:pPr marL="171450" indent="-171450">
              <a:buFont typeface="Arial" panose="020B0604020202020204" pitchFamily="34" charset="0"/>
              <a:buChar char="•"/>
            </a:pPr>
            <a:r>
              <a:rPr lang="sv-SE" dirty="0"/>
              <a:t>Vad behöver vi mer ta reda på och hur?</a:t>
            </a:r>
          </a:p>
          <a:p>
            <a:pPr marL="171450" indent="-171450">
              <a:buFont typeface="Arial" panose="020B0604020202020204" pitchFamily="34" charset="0"/>
              <a:buChar char="•"/>
            </a:pPr>
            <a:r>
              <a:rPr lang="sv-SE" dirty="0"/>
              <a:t>Hur påverkar framgångsfaktorerna våra beslut, resursfördelning och prioriteringar?</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16</a:t>
            </a:fld>
            <a:endParaRPr lang="sv-SE"/>
          </a:p>
        </p:txBody>
      </p:sp>
    </p:spTree>
    <p:extLst>
      <p:ext uri="{BB962C8B-B14F-4D97-AF65-F5344CB8AC3E}">
        <p14:creationId xmlns:p14="http://schemas.microsoft.com/office/powerpoint/2010/main" val="417053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a:p>
            <a:pPr marL="0" indent="0">
              <a:buNone/>
            </a:pPr>
            <a:endParaRPr lang="sv-SE" dirty="0"/>
          </a:p>
          <a:p>
            <a:pPr marL="0"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17</a:t>
            </a:fld>
            <a:endParaRPr lang="sv-SE"/>
          </a:p>
        </p:txBody>
      </p:sp>
    </p:spTree>
    <p:extLst>
      <p:ext uri="{BB962C8B-B14F-4D97-AF65-F5344CB8AC3E}">
        <p14:creationId xmlns:p14="http://schemas.microsoft.com/office/powerpoint/2010/main" val="82601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00" b="1" dirty="0"/>
              <a:t>Nyinvandrade elever i grundskolan 2008/09-2019/20 samt 2021/22</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strike="noStrike" kern="1200" baseline="0" dirty="0">
                <a:solidFill>
                  <a:schemeClr val="tx1"/>
                </a:solidFill>
                <a:latin typeface="+mn-lt"/>
                <a:ea typeface="+mn-ea"/>
                <a:cs typeface="+mn-cs"/>
              </a:rPr>
              <a:t>Antalet nyinvandrade elever, inklusive okänd bakgrund, i Sverige ökade markant under åren 2015-2017. Som diagrammet visar, minskar antalet nyinvandrade elever läsåret 21/22 jämfört med föregående läsår.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strike="noStrike" kern="1200" baseline="0" dirty="0">
                <a:solidFill>
                  <a:schemeClr val="tx1"/>
                </a:solidFill>
                <a:latin typeface="+mn-lt"/>
                <a:ea typeface="+mn-ea"/>
                <a:cs typeface="+mn-cs"/>
              </a:rPr>
              <a:t>Antal elever med okänd bakgrund (elever utan personnummer, t ex asylsökande) minskar marginellt jämfört med föregående läsår.</a:t>
            </a:r>
            <a:endParaRPr lang="sv-SE" b="1" i="1" u="sng" dirty="0">
              <a:effectLst>
                <a:outerShdw blurRad="38100" dist="38100" dir="2700000" algn="tl">
                  <a:srgbClr val="000000">
                    <a:alpha val="43137"/>
                  </a:srgbClr>
                </a:outerShdw>
              </a:effectLst>
              <a:latin typeface="Segoe UI" panose="020B0502040204020203" pitchFamily="34" charset="0"/>
            </a:endParaRPr>
          </a:p>
          <a:p>
            <a:endParaRPr lang="sv-SE" b="1" i="1" u="sng" dirty="0">
              <a:effectLst>
                <a:outerShdw blurRad="38100" dist="38100" dir="2700000" algn="tl">
                  <a:srgbClr val="000000">
                    <a:alpha val="43137"/>
                  </a:srgbClr>
                </a:outerShdw>
              </a:effectLst>
              <a:latin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strike="noStrike" kern="1200" baseline="0" dirty="0">
                <a:solidFill>
                  <a:schemeClr val="tx1"/>
                </a:solidFill>
                <a:latin typeface="+mn-lt"/>
                <a:ea typeface="+mn-ea"/>
                <a:cs typeface="+mn-cs"/>
              </a:rPr>
              <a:t>Även om antalet nyanlända elever minskar finns det många elever med annat modersmål än svenska, som ska få den utbildning de har rätt till med bland annat svenska som andraspråk, modersmålsundervisning och studiehandledning på modersmål för att utveckla språk och kunskaper parallellt.</a:t>
            </a:r>
          </a:p>
        </p:txBody>
      </p:sp>
      <p:sp>
        <p:nvSpPr>
          <p:cNvPr id="4" name="Platshållare för bildnummer 3"/>
          <p:cNvSpPr>
            <a:spLocks noGrp="1"/>
          </p:cNvSpPr>
          <p:nvPr>
            <p:ph type="sldNum" sz="quarter" idx="5"/>
          </p:nvPr>
        </p:nvSpPr>
        <p:spPr/>
        <p:txBody>
          <a:bodyPr/>
          <a:lstStyle/>
          <a:p>
            <a:fld id="{9600D094-F95C-3740-A37B-17005D23A530}" type="slidenum">
              <a:rPr lang="sv-SE" smtClean="0"/>
              <a:t>2</a:t>
            </a:fld>
            <a:endParaRPr lang="sv-SE"/>
          </a:p>
        </p:txBody>
      </p:sp>
    </p:spTree>
    <p:extLst>
      <p:ext uri="{BB962C8B-B14F-4D97-AF65-F5344CB8AC3E}">
        <p14:creationId xmlns:p14="http://schemas.microsoft.com/office/powerpoint/2010/main" val="303925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Andel elever läsåret 21/22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En stor andel av eleverna i svensk skola har utländsk bakgrund, dvs. två föräldrar födda utomlands. Cirka en fjärdedel (26 procent) av eleverna i grundskolan har utländsk bakgrund, varav 13 procent är födda utomlands (inklusive elever med okänd bakgrund).</a:t>
            </a:r>
            <a:r>
              <a:rPr lang="sv-SE" b="1"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I gymnasieskolan har ungefär en tredjedel av eleverna utländsk bakgrund (28 procent), varav 18 procent är födda utomlands (inklusive elever med okänd bakgrund).</a:t>
            </a:r>
            <a:r>
              <a:rPr lang="sv-SE" b="1"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3</a:t>
            </a:fld>
            <a:endParaRPr lang="sv-SE"/>
          </a:p>
        </p:txBody>
      </p:sp>
    </p:spTree>
    <p:extLst>
      <p:ext uri="{BB962C8B-B14F-4D97-AF65-F5344CB8AC3E}">
        <p14:creationId xmlns:p14="http://schemas.microsoft.com/office/powerpoint/2010/main" val="40303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Vårdnadshavares utbildningsbakgrund påverkar barnens behörighet till gymnasieskola detta oavsett svensk eller utländsk bakgrund.</a:t>
            </a:r>
          </a:p>
          <a:p>
            <a:r>
              <a:rPr lang="sv-SE" dirty="0"/>
              <a:t>Elever med utländsk bakgrund är en heterogen elevgrupp. </a:t>
            </a:r>
          </a:p>
          <a:p>
            <a:r>
              <a:rPr lang="sv-SE" dirty="0"/>
              <a:t>Några har vårdnadshavare med lång utbildningsbakgrund och andra med kort.</a:t>
            </a:r>
          </a:p>
          <a:p>
            <a:pPr marL="171450" indent="-171450">
              <a:buFontTx/>
              <a:buChar char="-"/>
            </a:pPr>
            <a:endParaRPr lang="sv-SE" dirty="0"/>
          </a:p>
          <a:p>
            <a:pPr marL="0" indent="0">
              <a:buFontTx/>
              <a:buNone/>
            </a:pPr>
            <a:r>
              <a:rPr lang="sv-SE" dirty="0">
                <a:hlinkClick r:id="rId3"/>
              </a:rPr>
              <a:t>Analyser av familjebakgrundens betydelse för skolresultaten och skillnader mellan skolor - Skolverket</a:t>
            </a:r>
            <a:endParaRPr lang="sv-SE" dirty="0"/>
          </a:p>
          <a:p>
            <a:endParaRPr lang="sv-SE" dirty="0"/>
          </a:p>
          <a:p>
            <a:br>
              <a:rPr lang="sv-SE" dirty="0"/>
            </a:br>
            <a:r>
              <a:rPr lang="sv-SE" dirty="0"/>
              <a:t>Behörighet yrkesprogram</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Föräldrars utbildningsbakgrund</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Förgymnasial utbildning: </a:t>
            </a:r>
            <a:r>
              <a:rPr lang="sv-SE" sz="1800" b="0" i="0" u="none" strike="noStrike" dirty="0">
                <a:solidFill>
                  <a:srgbClr val="000000"/>
                </a:solidFill>
                <a:effectLst/>
                <a:latin typeface="Arial" panose="020B0604020202020204" pitchFamily="34" charset="0"/>
              </a:rPr>
              <a:t>54,4</a:t>
            </a:r>
            <a:r>
              <a:rPr lang="sv-SE" dirty="0"/>
              <a:t> </a:t>
            </a: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Gymnasial utbildning: </a:t>
            </a:r>
            <a:r>
              <a:rPr lang="sv-SE" sz="1800" b="0" i="0" u="none" strike="noStrike" dirty="0">
                <a:solidFill>
                  <a:srgbClr val="000000"/>
                </a:solidFill>
                <a:effectLst/>
                <a:latin typeface="Arial" panose="020B0604020202020204" pitchFamily="34" charset="0"/>
              </a:rPr>
              <a:t>78,8</a:t>
            </a:r>
            <a:r>
              <a:rPr lang="sv-SE" dirty="0"/>
              <a:t> </a:t>
            </a: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Eftergymnasial utbildning: </a:t>
            </a:r>
            <a:r>
              <a:rPr lang="sv-SE" sz="900" b="0" i="0" u="none" strike="noStrike" dirty="0">
                <a:solidFill>
                  <a:srgbClr val="000000"/>
                </a:solidFill>
                <a:effectLst/>
                <a:latin typeface="Arial" panose="020B0604020202020204" pitchFamily="34" charset="0"/>
              </a:rPr>
              <a:t>92,7</a:t>
            </a:r>
            <a:r>
              <a:rPr lang="sv-SE" dirty="0"/>
              <a:t> </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Behörighet till </a:t>
            </a:r>
            <a:r>
              <a:rPr lang="sv-SE" b="0" i="0" dirty="0"/>
              <a:t>naturvetar- och teknikprogrammet</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Föräldrars utbildningsbakgrund</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Förgymnasial utbildning: </a:t>
            </a:r>
            <a:r>
              <a:rPr lang="sv-SE" sz="1800" b="0" i="0" u="none" strike="noStrike" dirty="0">
                <a:solidFill>
                  <a:srgbClr val="000000"/>
                </a:solidFill>
                <a:effectLst/>
                <a:latin typeface="Arial" panose="020B0604020202020204" pitchFamily="34" charset="0"/>
              </a:rPr>
              <a:t>47,3</a:t>
            </a: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Gymnasial utbildning: </a:t>
            </a:r>
            <a:r>
              <a:rPr lang="sv-SE" sz="1800" b="0" i="0" u="none" strike="noStrike" dirty="0">
                <a:solidFill>
                  <a:srgbClr val="000000"/>
                </a:solidFill>
                <a:effectLst/>
                <a:latin typeface="Arial" panose="020B0604020202020204" pitchFamily="34" charset="0"/>
              </a:rPr>
              <a:t>72,1</a:t>
            </a:r>
            <a:r>
              <a:rPr lang="sv-SE" dirty="0"/>
              <a:t> </a:t>
            </a: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Eftergymnasial utbildning: </a:t>
            </a:r>
            <a:r>
              <a:rPr lang="sv-SE" sz="900" b="0" i="0" u="none" strike="noStrike" dirty="0">
                <a:solidFill>
                  <a:srgbClr val="000000"/>
                </a:solidFill>
                <a:effectLst/>
                <a:latin typeface="Arial" panose="020B0604020202020204" pitchFamily="34" charset="0"/>
              </a:rPr>
              <a:t>89,7</a:t>
            </a:r>
            <a:r>
              <a:rPr lang="sv-SE" dirty="0"/>
              <a:t> </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4</a:t>
            </a:fld>
            <a:endParaRPr lang="sv-SE"/>
          </a:p>
        </p:txBody>
      </p:sp>
    </p:spTree>
    <p:extLst>
      <p:ext uri="{BB962C8B-B14F-4D97-AF65-F5344CB8AC3E}">
        <p14:creationId xmlns:p14="http://schemas.microsoft.com/office/powerpoint/2010/main" val="50779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Resultat årskurs 9, 2022</a:t>
            </a:r>
          </a:p>
          <a:p>
            <a:endParaRPr lang="sv-SE" b="0" dirty="0"/>
          </a:p>
          <a:p>
            <a:r>
              <a:rPr lang="sv-SE" b="0" dirty="0"/>
              <a:t>Elevernas socioekonomiska bakgrund har alltid haft stor betydelse för elevernas resultat, men betydelsen har under lång tid legat på ungefär samma nivå. Under de senaste åren ser vi en ökad betydelse av socioekonomisk bakgrund. Ökningen är betydande för utlandsfödda elever men en svagare ökning finns även för elever födda i Sverige. </a:t>
            </a:r>
          </a:p>
          <a:p>
            <a:endParaRPr lang="sv-SE" b="0" dirty="0"/>
          </a:p>
          <a:p>
            <a:r>
              <a:rPr lang="sv-SE" b="0" dirty="0"/>
              <a:t>Att ökningen är större för utlandsfödda elever beror delvis på att deras föräldrar idag har lägre utbildningsnivå och inkomster. De utlandsfödda elevernas betyg påverkas också av att invandringsåldern har ökat, vilket innebär att de har kortare tid på sig att nå målen i den svenska skolan.</a:t>
            </a:r>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5</a:t>
            </a:fld>
            <a:endParaRPr lang="sv-SE"/>
          </a:p>
        </p:txBody>
      </p:sp>
    </p:spTree>
    <p:extLst>
      <p:ext uri="{BB962C8B-B14F-4D97-AF65-F5344CB8AC3E}">
        <p14:creationId xmlns:p14="http://schemas.microsoft.com/office/powerpoint/2010/main" val="28684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200"/>
              </a:spcBef>
            </a:pPr>
            <a:r>
              <a:rPr lang="sv-SE" sz="1800" b="1" dirty="0">
                <a:effectLst/>
                <a:latin typeface="Calibri" panose="020F0502020204030204" pitchFamily="34" charset="0"/>
                <a:ea typeface="Times New Roman" panose="02020603050405020304" pitchFamily="18" charset="0"/>
              </a:rPr>
              <a:t>Bild 5: </a:t>
            </a:r>
            <a:endParaRPr lang="sv-SE" sz="1800" dirty="0">
              <a:effectLst/>
              <a:latin typeface="Arial" panose="020B0604020202020204" pitchFamily="34" charset="0"/>
              <a:ea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Andel behöriga till gymnasieskolans yrkesprogram i procent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Mellan 2016 och 2019 har andelen behöriga till gymnasieskolans yrkesprogram sjunkit (om än marginellt) både för elever som är födda i Sverige med svenska föräldrar, med föräldrar födda utomlands och elever som invandrat till Sverige före skolstart.  Mellan 2019 och 2022 är skillnaden marginell eller på samma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Bland elever som invandrat i årskurs 1-5 har andelen behöriga sjunkit mera, medan andelen behöriga har ökat bland de elever som invandrat i årskurs 6-9.</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107301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 utifrån frågorna i bilden och den egna statistiken:</a:t>
            </a:r>
          </a:p>
          <a:p>
            <a:pPr marL="171450" indent="-171450">
              <a:buFontTx/>
              <a:buChar char="-"/>
            </a:pPr>
            <a:r>
              <a:rPr lang="sv-SE" dirty="0"/>
              <a:t>Hur ser det ut i vår verksamhet?</a:t>
            </a:r>
          </a:p>
          <a:p>
            <a:pPr marL="171450" indent="-171450">
              <a:buFontTx/>
              <a:buChar char="-"/>
            </a:pPr>
            <a:r>
              <a:rPr lang="sv-SE" dirty="0"/>
              <a:t>Hur följer vi upp och hur påverkar det vår planering?</a:t>
            </a:r>
          </a:p>
          <a:p>
            <a:pPr marL="171450" indent="-171450">
              <a:buFontTx/>
              <a:buChar char="-"/>
            </a:pPr>
            <a:r>
              <a:rPr lang="sv-SE" dirty="0"/>
              <a:t>Hur fördelas resurserna?</a:t>
            </a:r>
          </a:p>
          <a:p>
            <a:pPr marL="171450" indent="-171450">
              <a:buFontTx/>
              <a:buChar char="-"/>
            </a:pPr>
            <a:endParaRPr lang="sv-SE" dirty="0"/>
          </a:p>
          <a:p>
            <a:pPr marL="0" indent="0">
              <a:buFontTx/>
              <a:buNone/>
            </a:pPr>
            <a:r>
              <a:rPr lang="sv-SE" dirty="0"/>
              <a:t>Tänk på att inom statistiken används begreppet nyinvandrade elever och skollagen har en definition för nyanlända elever.</a:t>
            </a:r>
          </a:p>
          <a:p>
            <a:pPr marL="0" indent="0">
              <a:buFontTx/>
              <a:buNone/>
            </a:pPr>
            <a:endParaRPr lang="sv-SE" b="1" dirty="0"/>
          </a:p>
          <a:p>
            <a:r>
              <a:rPr lang="sv-SE" b="1" dirty="0"/>
              <a:t>Jämför med den egna statistiken för:</a:t>
            </a:r>
          </a:p>
          <a:p>
            <a:pPr marL="0" indent="0">
              <a:buFont typeface="Arial" panose="020B0604020202020204" pitchFamily="34" charset="0"/>
              <a:buNone/>
            </a:pPr>
            <a:endParaRPr lang="sv-SE" b="1" dirty="0"/>
          </a:p>
          <a:p>
            <a:pPr marL="171450" indent="-171450">
              <a:buFont typeface="Arial" panose="020B0604020202020204" pitchFamily="34" charset="0"/>
              <a:buChar char="•"/>
            </a:pPr>
            <a:r>
              <a:rPr lang="sv-SE" b="1" dirty="0"/>
              <a:t>Antal/andel nyinvandrad elever hos huvudmannen</a:t>
            </a:r>
          </a:p>
          <a:p>
            <a:pPr marL="171450" indent="-171450">
              <a:buFont typeface="Arial" panose="020B0604020202020204" pitchFamily="34" charset="0"/>
              <a:buChar char="•"/>
            </a:pPr>
            <a:r>
              <a:rPr lang="sv-SE" b="1" dirty="0"/>
              <a:t>Vårdnadshavares utbildningsbakgrund</a:t>
            </a:r>
          </a:p>
          <a:p>
            <a:pPr marL="171450" indent="-171450">
              <a:buFont typeface="Arial" panose="020B0604020202020204" pitchFamily="34" charset="0"/>
              <a:buChar char="•"/>
            </a:pPr>
            <a:r>
              <a:rPr lang="sv-SE" b="1" dirty="0"/>
              <a:t>Andel elever i grundskolan och gymnasieskolan med</a:t>
            </a:r>
          </a:p>
          <a:p>
            <a:pPr marL="0" indent="0">
              <a:buFont typeface="Arial" panose="020B0604020202020204" pitchFamily="34" charset="0"/>
              <a:buNone/>
            </a:pPr>
            <a:endParaRPr lang="sv-SE" b="1" dirty="0"/>
          </a:p>
          <a:p>
            <a:pPr marL="228600" indent="-228600">
              <a:buFontTx/>
              <a:buAutoNum type="alphaLcParenR"/>
            </a:pPr>
            <a:r>
              <a:rPr lang="sv-SE" dirty="0"/>
              <a:t>Svensk bakgrund</a:t>
            </a:r>
          </a:p>
          <a:p>
            <a:pPr marL="228600" indent="-228600">
              <a:buFontTx/>
              <a:buAutoNum type="alphaLcParenR"/>
            </a:pPr>
            <a:r>
              <a:rPr lang="sv-SE" dirty="0"/>
              <a:t>Utländsk bakgrund, födda i Sverige</a:t>
            </a:r>
          </a:p>
          <a:p>
            <a:pPr marL="228600" indent="-228600">
              <a:buFontTx/>
              <a:buAutoNum type="alphaLcParenR"/>
            </a:pPr>
            <a:r>
              <a:rPr lang="sv-SE" dirty="0"/>
              <a:t>Utländsk bakgrund, födda utomlands</a:t>
            </a:r>
          </a:p>
          <a:p>
            <a:pPr marL="228600" indent="-228600">
              <a:buFontTx/>
              <a:buAutoNum type="alphaLcParenR"/>
            </a:pPr>
            <a:r>
              <a:rPr lang="sv-SE" dirty="0"/>
              <a:t>Invandrat efter skolstart</a:t>
            </a:r>
          </a:p>
          <a:p>
            <a:pPr marL="228600" indent="-228600">
              <a:buFontTx/>
              <a:buAutoNum type="alphaLcParenR"/>
            </a:pPr>
            <a:r>
              <a:rPr lang="sv-SE" dirty="0"/>
              <a:t>Nyinvandrad</a:t>
            </a:r>
          </a:p>
          <a:p>
            <a:pPr marL="0" indent="0">
              <a:buFontTx/>
              <a:buNone/>
            </a:pPr>
            <a:endParaRPr lang="sv-SE" dirty="0"/>
          </a:p>
          <a:p>
            <a:pPr marL="171450" indent="-171450">
              <a:buFont typeface="Arial" panose="020B0604020202020204" pitchFamily="34" charset="0"/>
              <a:buChar char="•"/>
            </a:pPr>
            <a:r>
              <a:rPr lang="sv-SE" b="1" dirty="0"/>
              <a:t>Andel elever som uppnått kunskapskraven i samtliga ämnen</a:t>
            </a:r>
          </a:p>
          <a:p>
            <a:pPr marL="228600" indent="-228600">
              <a:buFontTx/>
              <a:buAutoNum type="alphaLcParenR"/>
            </a:pPr>
            <a:r>
              <a:rPr lang="sv-SE" dirty="0"/>
              <a:t>Svensk bakgrund</a:t>
            </a:r>
          </a:p>
          <a:p>
            <a:pPr marL="228600" indent="-228600">
              <a:buFontTx/>
              <a:buAutoNum type="alphaLcParenR"/>
            </a:pPr>
            <a:r>
              <a:rPr lang="sv-SE" dirty="0"/>
              <a:t>Utländsk bakgrund, födda i Sverige</a:t>
            </a:r>
          </a:p>
          <a:p>
            <a:pPr marL="228600" indent="-228600">
              <a:buFontTx/>
              <a:buAutoNum type="alphaLcParenR"/>
            </a:pPr>
            <a:r>
              <a:rPr lang="sv-SE" dirty="0"/>
              <a:t>Utländsk bakgrund, födda utomlands</a:t>
            </a:r>
          </a:p>
          <a:p>
            <a:pPr marL="228600" indent="-228600">
              <a:buFontTx/>
              <a:buAutoNum type="alphaLcParenR"/>
            </a:pPr>
            <a:r>
              <a:rPr lang="sv-SE" dirty="0"/>
              <a:t>Invandrat efter skolstart</a:t>
            </a:r>
          </a:p>
          <a:p>
            <a:pPr marL="228600" indent="-228600">
              <a:buFontTx/>
              <a:buAutoNum type="alphaLcParenR"/>
            </a:pPr>
            <a:r>
              <a:rPr lang="sv-SE" dirty="0"/>
              <a:t>Nyinvandrad</a:t>
            </a:r>
          </a:p>
          <a:p>
            <a:pPr marL="0" indent="0">
              <a:buFontTx/>
              <a:buNone/>
            </a:pPr>
            <a:endParaRPr lang="sv-SE" dirty="0"/>
          </a:p>
          <a:p>
            <a:pPr marL="171450" indent="-171450">
              <a:buFont typeface="Arial" panose="020B0604020202020204" pitchFamily="34" charset="0"/>
              <a:buChar char="•"/>
            </a:pPr>
            <a:r>
              <a:rPr lang="sv-SE" b="1" dirty="0"/>
              <a:t>Andel behöriga till gymnasieskolans yrkesprogram</a:t>
            </a:r>
          </a:p>
          <a:p>
            <a:pPr marL="0" indent="0">
              <a:buFontTx/>
              <a:buNone/>
            </a:pPr>
            <a:endParaRPr lang="sv-SE" dirty="0"/>
          </a:p>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7</a:t>
            </a:fld>
            <a:endParaRPr lang="sv-SE"/>
          </a:p>
        </p:txBody>
      </p:sp>
    </p:spTree>
    <p:extLst>
      <p:ext uri="{BB962C8B-B14F-4D97-AF65-F5344CB8AC3E}">
        <p14:creationId xmlns:p14="http://schemas.microsoft.com/office/powerpoint/2010/main" val="73083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Hemkommunens ansvar för nyanlända elever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En nyanländ elev är någon som har bott utomlands och som nu är bosatt i Sverige. Hen ska ha börjat på sin utbildning efter ordinarie terminsstart i årskurs 1 eller senare. Efter 4 år i svensk skola räknas inte eleven som nyanländ längre.</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Källa: 3 kapitlet 12 a § skollagen. Efter de 4 åren behöver många elever fortfarande tillgång till – och har rätt till – till exempel undervisning i svenska som andraspråk, modersmålsundervisning, vid behov studiehandledning på modersmål i olika ämnen och strukturer för social inkludering (se bild 13 till 15).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Att man är bosatt i Sverige innebär enligt skollagen att man är eller ska vara folkbokförd här enligt folkbokföringslagen. </a:t>
            </a:r>
            <a:r>
              <a:rPr lang="sv-SE" b="0" i="1" u="sng" dirty="0">
                <a:highlight>
                  <a:srgbClr val="FFFF00"/>
                </a:highlight>
              </a:rPr>
              <a:t>Se </a:t>
            </a:r>
            <a:r>
              <a:rPr lang="sv-SE" b="0" i="1" u="sng" dirty="0"/>
              <a:t>29 kap. 2-3,5-6 §§ skollagen</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Det finns också andra personer som räknas som bosatta i Sverige när man tillämpar skollagen, nämligen</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 asylsökande</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 personer med vissa former av tidsbegränsade uppehållstillstånd</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 personer som har rätt till utbildning här till följd av EU-rätten, avtalet om Europeiska ekonomiska samarbetsområdet (EES)  eller avtalet mellan EU och dess medlemsstater och Schweiz om fri rörlighet för personer</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 barn till beskickningsmedlemmar från tredje land, exempelvis diplomater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b="0" dirty="0"/>
              <a:t>personer som inte har tillstånd att vistas i Sverige, så kallade papperslösa.</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Asylsökande barn och ungdomar ska ta tas emot så snart det är lämpligt med hänsyn till deras personliga förhållanden. Men de bör tas emot senast en månad efter ankomsten.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Källor: 4 kapitlet 1 a § skolförordningen och 12 kapitlet 14 § gymnasieförordningen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Läs mer på https://www.skolverket.se/regler-och-ansvar/ansvar-i-skolfragor/nyanlandas-ratt-till-utbildning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8</a:t>
            </a:fld>
            <a:endParaRPr lang="sv-SE"/>
          </a:p>
        </p:txBody>
      </p:sp>
    </p:spTree>
    <p:extLst>
      <p:ext uri="{BB962C8B-B14F-4D97-AF65-F5344CB8AC3E}">
        <p14:creationId xmlns:p14="http://schemas.microsoft.com/office/powerpoint/2010/main" val="29498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a:t>För att kunna uppfylla sitt ansvar för nyanlända elever behöver huvudmannen:</a:t>
            </a:r>
          </a:p>
          <a:p>
            <a:pPr marL="171450" indent="-171450">
              <a:buFont typeface="Arial" panose="020B0604020202020204" pitchFamily="34" charset="0"/>
              <a:buChar char="•"/>
            </a:pPr>
            <a:r>
              <a:rPr lang="sv-SE" dirty="0"/>
              <a:t>ha en långsiktig planering för mottagande och fortsatt utbildning, </a:t>
            </a:r>
          </a:p>
          <a:p>
            <a:pPr marL="171450" indent="-171450">
              <a:buFont typeface="Arial" panose="020B0604020202020204" pitchFamily="34" charset="0"/>
              <a:buChar char="•"/>
            </a:pPr>
            <a:r>
              <a:rPr lang="sv-SE" dirty="0"/>
              <a:t>fördela och vid behov omfördela resurser för mottagande och utbildning, </a:t>
            </a:r>
          </a:p>
          <a:p>
            <a:pPr marL="171450" indent="-171450">
              <a:buFont typeface="Arial" panose="020B0604020202020204" pitchFamily="34" charset="0"/>
              <a:buChar char="•"/>
            </a:pPr>
            <a:r>
              <a:rPr lang="sv-SE" dirty="0"/>
              <a:t>ha rutiner för att följa upp att arbetet med mottagande och fortsatt utbildning fungerar på skolenheterna och </a:t>
            </a:r>
          </a:p>
          <a:p>
            <a:pPr marL="171450" indent="-171450">
              <a:buFont typeface="Arial" panose="020B0604020202020204" pitchFamily="34" charset="0"/>
              <a:buChar char="•"/>
            </a:pPr>
            <a:r>
              <a:rPr lang="sv-SE" dirty="0"/>
              <a:t>i förekommande fall vidta nödvändiga åtgärder.</a:t>
            </a:r>
          </a:p>
        </p:txBody>
      </p:sp>
      <p:sp>
        <p:nvSpPr>
          <p:cNvPr id="4" name="Platshållare för bildnummer 3"/>
          <p:cNvSpPr>
            <a:spLocks noGrp="1"/>
          </p:cNvSpPr>
          <p:nvPr>
            <p:ph type="sldNum" sz="quarter" idx="5"/>
          </p:nvPr>
        </p:nvSpPr>
        <p:spPr/>
        <p:txBody>
          <a:bodyPr/>
          <a:lstStyle/>
          <a:p>
            <a:fld id="{9600D094-F95C-3740-A37B-17005D23A530}" type="slidenum">
              <a:rPr lang="sv-SE" smtClean="0"/>
              <a:t>9</a:t>
            </a:fld>
            <a:endParaRPr lang="sv-SE"/>
          </a:p>
        </p:txBody>
      </p:sp>
    </p:spTree>
    <p:extLst>
      <p:ext uri="{BB962C8B-B14F-4D97-AF65-F5344CB8AC3E}">
        <p14:creationId xmlns:p14="http://schemas.microsoft.com/office/powerpoint/2010/main" val="427024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r>
              <a:rPr lang="sv-SE"/>
              <a:t>Klicka på ikonen för att lägga till ett diagram</a:t>
            </a:r>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chemeClr val="accent1"/>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r>
              <a:rPr lang="sv-SE"/>
              <a:t>Klicka på ikonen för att lägga till en bild</a:t>
            </a:r>
          </a:p>
        </p:txBody>
      </p: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a:t>Klicka här för att ändra format på bakgrundstexten</a:t>
            </a:r>
          </a:p>
        </p:txBody>
      </p:sp>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hasCustomPrompt="1"/>
          </p:nvPr>
        </p:nvSpPr>
        <p:spPr>
          <a:xfrm>
            <a:off x="-6724" y="-1"/>
            <a:ext cx="3238500" cy="4751991"/>
          </a:xfrm>
        </p:spPr>
        <p:txBody>
          <a:bodyPr/>
          <a:lstStyle>
            <a:lvl1pPr>
              <a:defRPr lang="sv-SE" smtClean="0">
                <a:effectLst/>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pic>
        <p:nvPicPr>
          <p:cNvPr id="9" name="Bild 8">
            <a:extLst>
              <a:ext uri="{FF2B5EF4-FFF2-40B4-BE49-F238E27FC236}">
                <a16:creationId xmlns:a16="http://schemas.microsoft.com/office/drawing/2014/main" id="{0BE9FA47-14CF-B84B-9CA3-45E849DC23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hasCustomPrompt="1"/>
          </p:nvPr>
        </p:nvSpPr>
        <p:spPr>
          <a:xfrm>
            <a:off x="5902376" y="0"/>
            <a:ext cx="3238500" cy="4751388"/>
          </a:xfrm>
        </p:spPr>
        <p:txBody>
          <a:bodyPr/>
          <a:lstStyle>
            <a:lvl1pPr>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foto i liggande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8161988"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3871342"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4716000" y="1699249"/>
            <a:ext cx="4428000" cy="3052747"/>
          </a:xfrm>
        </p:spPr>
        <p:txBody>
          <a:bodyPr/>
          <a:lstStyle/>
          <a:p>
            <a:r>
              <a:rPr lang="sv-SE"/>
              <a:t>Klicka på ikonen för att lägga till en bild</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r>
              <a:rPr lang="sv-SE"/>
              <a:t>Klicka på ikonen för att lägga till ett diagram</a:t>
            </a:r>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0B9FA4FA-0778-E54B-9CE9-C38C0D880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2023-06-08</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84" r:id="rId6"/>
    <p:sldLayoutId id="2147483676" r:id="rId7"/>
    <p:sldLayoutId id="2147483683" r:id="rId8"/>
    <p:sldLayoutId id="2147483674" r:id="rId9"/>
    <p:sldLayoutId id="2147483675" r:id="rId10"/>
    <p:sldLayoutId id="2147483677" r:id="rId11"/>
    <p:sldLayoutId id="2147483678" r:id="rId12"/>
    <p:sldLayoutId id="2147483679" r:id="rId13"/>
    <p:sldLayoutId id="2147483680" r:id="rId14"/>
    <p:sldLayoutId id="2147483681" r:id="rId15"/>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www.skolverket.se/skolutveckling/leda-och-organisera-skolan/nyanlandas-utbildning/samordnare-for-nyanlandas-utbildning#h-Underlagforettsystematisktkvalitetsarbet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hyperlink" Target="https://www.skolinspektionen.se/rad-och-vagledning/skolrepresentanter/nyanlanda-och-asylsokande-elever/" TargetMode="External"/><Relationship Id="rId3" Type="http://schemas.openxmlformats.org/officeDocument/2006/relationships/hyperlink" Target="https://www.skolverket.se/download/18.32744c6816e745fc5c38d2/1575362967986/U2019-03787-S_Kvalitet-for-nyanlanda.pdf" TargetMode="External"/><Relationship Id="rId7" Type="http://schemas.openxmlformats.org/officeDocument/2006/relationships/hyperlink" Target="https://www.skolverket.se/skolutveckling/leda-och-organisera-skolan/nyanlandas-utbildning/samordnare-for-nyanlandas-utbildning#skvtableofcontent7617"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skolverket.se/skolutveckling/leda-och-organisera-skolan/nyanlanda-barn-och-elevers-utbildning/organisera-mottagande-och-utbildning-av-nyanlanda-elever-i-gymnasieskolan" TargetMode="External"/><Relationship Id="rId5" Type="http://schemas.openxmlformats.org/officeDocument/2006/relationships/hyperlink" Target="https://www.skolverket.se/skolutveckling/leda-och-organisera-skolan/nyanlanda-barn-och-elevers-utbildning/organisera-mottagande-och-utbildning-av-nyanlanda-elever-i-grundskolan" TargetMode="External"/><Relationship Id="rId4" Type="http://schemas.openxmlformats.org/officeDocument/2006/relationships/hyperlink" Target="https://www.skolverket.se/skolutveckling/leda-och-organisera-skolan/nyanlanda-barn-och-elevers-utbildn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D655E66-B842-B644-902F-D48EEBB632AE}"/>
              </a:ext>
            </a:extLst>
          </p:cNvPr>
          <p:cNvSpPr>
            <a:spLocks noGrp="1"/>
          </p:cNvSpPr>
          <p:nvPr>
            <p:ph type="ctrTitle"/>
          </p:nvPr>
        </p:nvSpPr>
        <p:spPr>
          <a:xfrm>
            <a:off x="394447" y="740766"/>
            <a:ext cx="8355105" cy="3099707"/>
          </a:xfrm>
        </p:spPr>
        <p:txBody>
          <a:bodyPr/>
          <a:lstStyle/>
          <a:p>
            <a:pPr>
              <a:lnSpc>
                <a:spcPct val="100000"/>
              </a:lnSpc>
            </a:pPr>
            <a:r>
              <a:rPr lang="sv-SE" sz="3600" dirty="0"/>
              <a:t>Introduktion till skolans </a:t>
            </a:r>
            <a:br>
              <a:rPr lang="sv-SE" sz="3600" dirty="0"/>
            </a:br>
            <a:r>
              <a:rPr lang="sv-SE" sz="3600" dirty="0"/>
              <a:t>arbete med nyanlända elever</a:t>
            </a:r>
            <a:br>
              <a:rPr lang="sv-SE" sz="2400" dirty="0"/>
            </a:br>
            <a:br>
              <a:rPr lang="sv-SE" sz="2400" dirty="0"/>
            </a:br>
            <a:r>
              <a:rPr lang="sv-SE" sz="2800" b="0" dirty="0"/>
              <a:t>Om styrning och ansvar för elever som är nyanlända eller har ett annat modersmål än svenska i grund- och gymnasieskola samt motsvarande skolformer.</a:t>
            </a:r>
            <a:endParaRPr lang="sv-SE" sz="3200" b="0" dirty="0"/>
          </a:p>
        </p:txBody>
      </p:sp>
    </p:spTree>
    <p:extLst>
      <p:ext uri="{BB962C8B-B14F-4D97-AF65-F5344CB8AC3E}">
        <p14:creationId xmlns:p14="http://schemas.microsoft.com/office/powerpoint/2010/main" val="365770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3">
            <a:extLst>
              <a:ext uri="{FF2B5EF4-FFF2-40B4-BE49-F238E27FC236}">
                <a16:creationId xmlns:a16="http://schemas.microsoft.com/office/drawing/2014/main" id="{A000B1CA-0F2A-4D3B-A7F7-D082FB6B9278}"/>
              </a:ext>
            </a:extLst>
          </p:cNvPr>
          <p:cNvSpPr>
            <a:spLocks noGrp="1"/>
          </p:cNvSpPr>
          <p:nvPr>
            <p:ph type="title"/>
          </p:nvPr>
        </p:nvSpPr>
        <p:spPr>
          <a:xfrm>
            <a:off x="0" y="16324"/>
            <a:ext cx="9144000" cy="923772"/>
          </a:xfrm>
        </p:spPr>
        <p:txBody>
          <a:bodyPr/>
          <a:lstStyle/>
          <a:p>
            <a:pPr algn="ctr"/>
            <a:r>
              <a:rPr lang="sv-SE" dirty="0"/>
              <a:t>Nyanlända elevers väg genom skolan</a:t>
            </a:r>
          </a:p>
        </p:txBody>
      </p:sp>
      <p:pic>
        <p:nvPicPr>
          <p:cNvPr id="7" name="Bildobjekt 6">
            <a:extLst>
              <a:ext uri="{FF2B5EF4-FFF2-40B4-BE49-F238E27FC236}">
                <a16:creationId xmlns:a16="http://schemas.microsoft.com/office/drawing/2014/main" id="{1E6B6688-2617-933D-AED4-CE11AB8B5810}"/>
              </a:ext>
            </a:extLst>
          </p:cNvPr>
          <p:cNvPicPr>
            <a:picLocks noChangeAspect="1"/>
          </p:cNvPicPr>
          <p:nvPr/>
        </p:nvPicPr>
        <p:blipFill>
          <a:blip r:embed="rId3"/>
          <a:stretch>
            <a:fillRect/>
          </a:stretch>
        </p:blipFill>
        <p:spPr>
          <a:xfrm>
            <a:off x="1417835" y="688650"/>
            <a:ext cx="6057676" cy="4013445"/>
          </a:xfrm>
          <a:prstGeom prst="rect">
            <a:avLst/>
          </a:prstGeom>
        </p:spPr>
      </p:pic>
    </p:spTree>
    <p:extLst>
      <p:ext uri="{BB962C8B-B14F-4D97-AF65-F5344CB8AC3E}">
        <p14:creationId xmlns:p14="http://schemas.microsoft.com/office/powerpoint/2010/main" val="414481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7C5E6B-9090-41FF-B2A6-27E4EBF67C66}"/>
              </a:ext>
            </a:extLst>
          </p:cNvPr>
          <p:cNvSpPr>
            <a:spLocks noGrp="1"/>
          </p:cNvSpPr>
          <p:nvPr>
            <p:ph type="title"/>
          </p:nvPr>
        </p:nvSpPr>
        <p:spPr>
          <a:xfrm>
            <a:off x="6462444" y="896809"/>
            <a:ext cx="2383375" cy="3018798"/>
          </a:xfrm>
        </p:spPr>
        <p:txBody>
          <a:bodyPr/>
          <a:lstStyle/>
          <a:p>
            <a:pPr algn="l">
              <a:lnSpc>
                <a:spcPct val="100000"/>
              </a:lnSpc>
            </a:pPr>
            <a:r>
              <a:rPr lang="sv-SE" sz="2000" dirty="0"/>
              <a:t>Stöd för systematiskt kvalitetsarbete med fokus på nyanlända elevers </a:t>
            </a:r>
            <a:br>
              <a:rPr lang="sv-SE" sz="2000" dirty="0"/>
            </a:br>
            <a:r>
              <a:rPr lang="sv-SE" sz="2000" dirty="0"/>
              <a:t>utbildning</a:t>
            </a:r>
          </a:p>
        </p:txBody>
      </p:sp>
      <p:pic>
        <p:nvPicPr>
          <p:cNvPr id="6" name="Bildobjekt 5">
            <a:extLst>
              <a:ext uri="{FF2B5EF4-FFF2-40B4-BE49-F238E27FC236}">
                <a16:creationId xmlns:a16="http://schemas.microsoft.com/office/drawing/2014/main" id="{C584B2E3-B829-47AC-8B7C-17060F89DC3C}"/>
              </a:ext>
            </a:extLst>
          </p:cNvPr>
          <p:cNvPicPr>
            <a:picLocks noChangeAspect="1"/>
          </p:cNvPicPr>
          <p:nvPr/>
        </p:nvPicPr>
        <p:blipFill>
          <a:blip r:embed="rId3"/>
          <a:srcRect/>
          <a:stretch/>
        </p:blipFill>
        <p:spPr>
          <a:xfrm>
            <a:off x="75971" y="-143837"/>
            <a:ext cx="5724327" cy="4859576"/>
          </a:xfrm>
          <a:prstGeom prst="rect">
            <a:avLst/>
          </a:prstGeom>
        </p:spPr>
      </p:pic>
      <p:cxnSp>
        <p:nvCxnSpPr>
          <p:cNvPr id="8" name="Rak koppling 7">
            <a:extLst>
              <a:ext uri="{FF2B5EF4-FFF2-40B4-BE49-F238E27FC236}">
                <a16:creationId xmlns:a16="http://schemas.microsoft.com/office/drawing/2014/main" id="{27DAB3CD-C4C9-4574-8871-9258F706C71C}"/>
              </a:ext>
            </a:extLst>
          </p:cNvPr>
          <p:cNvCxnSpPr/>
          <p:nvPr/>
        </p:nvCxnSpPr>
        <p:spPr>
          <a:xfrm>
            <a:off x="5800298" y="272955"/>
            <a:ext cx="0" cy="4266507"/>
          </a:xfrm>
          <a:prstGeom prst="line">
            <a:avLst/>
          </a:prstGeom>
        </p:spPr>
        <p:style>
          <a:lnRef idx="1">
            <a:schemeClr val="accent2"/>
          </a:lnRef>
          <a:fillRef idx="0">
            <a:schemeClr val="accent2"/>
          </a:fillRef>
          <a:effectRef idx="0">
            <a:schemeClr val="accent2"/>
          </a:effectRef>
          <a:fontRef idx="minor">
            <a:schemeClr val="tx1"/>
          </a:fontRef>
        </p:style>
      </p:cxnSp>
      <p:sp>
        <p:nvSpPr>
          <p:cNvPr id="3" name="textruta 2">
            <a:extLst>
              <a:ext uri="{FF2B5EF4-FFF2-40B4-BE49-F238E27FC236}">
                <a16:creationId xmlns:a16="http://schemas.microsoft.com/office/drawing/2014/main" id="{1C092820-2F45-4DBB-9703-D2650081FC05}"/>
              </a:ext>
            </a:extLst>
          </p:cNvPr>
          <p:cNvSpPr txBox="1"/>
          <p:nvPr/>
        </p:nvSpPr>
        <p:spPr>
          <a:xfrm flipH="1">
            <a:off x="3689065" y="4096650"/>
            <a:ext cx="2654365" cy="461665"/>
          </a:xfrm>
          <a:prstGeom prst="rect">
            <a:avLst/>
          </a:prstGeom>
          <a:noFill/>
        </p:spPr>
        <p:txBody>
          <a:bodyPr wrap="square" rtlCol="0">
            <a:spAutoFit/>
          </a:bodyPr>
          <a:lstStyle/>
          <a:p>
            <a:r>
              <a:rPr lang="sv-SE" sz="1200" dirty="0">
                <a:hlinkClick r:id="rId4"/>
              </a:rPr>
              <a:t>Underlag för systematiskt kvalitetsarbete (SKA)</a:t>
            </a:r>
            <a:endParaRPr lang="sv-SE" sz="1200" dirty="0"/>
          </a:p>
        </p:txBody>
      </p:sp>
    </p:spTree>
    <p:extLst>
      <p:ext uri="{BB962C8B-B14F-4D97-AF65-F5344CB8AC3E}">
        <p14:creationId xmlns:p14="http://schemas.microsoft.com/office/powerpoint/2010/main" val="269481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C156F9D-DBF4-499A-AC2C-1B7D79AA9A08}"/>
              </a:ext>
            </a:extLst>
          </p:cNvPr>
          <p:cNvSpPr>
            <a:spLocks noGrp="1"/>
          </p:cNvSpPr>
          <p:nvPr>
            <p:ph type="title"/>
          </p:nvPr>
        </p:nvSpPr>
        <p:spPr/>
        <p:txBody>
          <a:bodyPr/>
          <a:lstStyle/>
          <a:p>
            <a:r>
              <a:rPr lang="sv-SE" dirty="0"/>
              <a:t>Diskussion – vad vet vi om nuläget? </a:t>
            </a:r>
          </a:p>
        </p:txBody>
      </p:sp>
      <p:sp>
        <p:nvSpPr>
          <p:cNvPr id="5" name="Platshållare för innehåll 4">
            <a:extLst>
              <a:ext uri="{FF2B5EF4-FFF2-40B4-BE49-F238E27FC236}">
                <a16:creationId xmlns:a16="http://schemas.microsoft.com/office/drawing/2014/main" id="{73839743-1C19-4BE4-B9FE-5F83C13AB857}"/>
              </a:ext>
            </a:extLst>
          </p:cNvPr>
          <p:cNvSpPr>
            <a:spLocks noGrp="1"/>
          </p:cNvSpPr>
          <p:nvPr>
            <p:ph idx="1"/>
          </p:nvPr>
        </p:nvSpPr>
        <p:spPr/>
        <p:txBody>
          <a:bodyPr/>
          <a:lstStyle/>
          <a:p>
            <a:r>
              <a:rPr lang="sv-SE" dirty="0"/>
              <a:t>Hur synliggör vi nyanlända elever i vårt systematiska kvalitetsarbete? </a:t>
            </a:r>
          </a:p>
          <a:p>
            <a:r>
              <a:rPr lang="sv-SE" dirty="0"/>
              <a:t>Har vi nulägesbeskrivningar och analyser? </a:t>
            </a:r>
          </a:p>
          <a:p>
            <a:r>
              <a:rPr lang="sv-SE" dirty="0"/>
              <a:t>Hur följer vi upp resultat och kopplar dessa till resursfördelning?</a:t>
            </a:r>
          </a:p>
          <a:p>
            <a:r>
              <a:rPr lang="sv-SE" dirty="0"/>
              <a:t>Var i organisationen (i vilka forum) tar vi upp frågor om nyanlända elever?</a:t>
            </a:r>
          </a:p>
          <a:p>
            <a:r>
              <a:rPr lang="sv-SE" dirty="0"/>
              <a:t>Vilka är involverade?</a:t>
            </a:r>
          </a:p>
          <a:p>
            <a:r>
              <a:rPr lang="sv-SE" dirty="0"/>
              <a:t>I vilka forum tar vi beslut om organisation, resursfördelning, kompetensutveckling mm?</a:t>
            </a:r>
          </a:p>
          <a:p>
            <a:r>
              <a:rPr lang="sv-SE" dirty="0"/>
              <a:t>Vilken information behöver huvudmännen/nämnden samla in?</a:t>
            </a:r>
          </a:p>
          <a:p>
            <a:endParaRPr lang="sv-SE" dirty="0"/>
          </a:p>
        </p:txBody>
      </p:sp>
    </p:spTree>
    <p:extLst>
      <p:ext uri="{BB962C8B-B14F-4D97-AF65-F5344CB8AC3E}">
        <p14:creationId xmlns:p14="http://schemas.microsoft.com/office/powerpoint/2010/main" val="208311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6B3CC-6F02-42DD-BBE9-36319432F0B8}"/>
              </a:ext>
            </a:extLst>
          </p:cNvPr>
          <p:cNvSpPr>
            <a:spLocks noGrp="1"/>
          </p:cNvSpPr>
          <p:nvPr>
            <p:ph type="title"/>
          </p:nvPr>
        </p:nvSpPr>
        <p:spPr>
          <a:xfrm>
            <a:off x="4756893" y="1761314"/>
            <a:ext cx="4915350" cy="923772"/>
          </a:xfrm>
        </p:spPr>
        <p:txBody>
          <a:bodyPr/>
          <a:lstStyle/>
          <a:p>
            <a:r>
              <a:rPr lang="sv-SE" dirty="0"/>
              <a:t>Framgångsfaktorer </a:t>
            </a:r>
            <a:br>
              <a:rPr lang="sv-SE" dirty="0"/>
            </a:br>
            <a:r>
              <a:rPr lang="sv-SE" dirty="0"/>
              <a:t>- attityder och förhållningssätt</a:t>
            </a:r>
            <a:br>
              <a:rPr lang="sv-SE" dirty="0"/>
            </a:br>
            <a:endParaRPr lang="sv-SE" dirty="0"/>
          </a:p>
        </p:txBody>
      </p:sp>
      <p:pic>
        <p:nvPicPr>
          <p:cNvPr id="6" name="Bildobjekt 5">
            <a:extLst>
              <a:ext uri="{FF2B5EF4-FFF2-40B4-BE49-F238E27FC236}">
                <a16:creationId xmlns:a16="http://schemas.microsoft.com/office/drawing/2014/main" id="{59A454C2-97AB-4674-8A73-02C99AEE56BE}"/>
              </a:ext>
            </a:extLst>
          </p:cNvPr>
          <p:cNvPicPr>
            <a:picLocks noChangeAspect="1"/>
          </p:cNvPicPr>
          <p:nvPr/>
        </p:nvPicPr>
        <p:blipFill>
          <a:blip r:embed="rId3"/>
          <a:srcRect/>
          <a:stretch/>
        </p:blipFill>
        <p:spPr>
          <a:xfrm>
            <a:off x="712325" y="816930"/>
            <a:ext cx="3446183" cy="3337226"/>
          </a:xfrm>
          <a:prstGeom prst="rect">
            <a:avLst/>
          </a:prstGeom>
        </p:spPr>
      </p:pic>
    </p:spTree>
    <p:extLst>
      <p:ext uri="{BB962C8B-B14F-4D97-AF65-F5344CB8AC3E}">
        <p14:creationId xmlns:p14="http://schemas.microsoft.com/office/powerpoint/2010/main" val="1824931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6B3CC-6F02-42DD-BBE9-36319432F0B8}"/>
              </a:ext>
            </a:extLst>
          </p:cNvPr>
          <p:cNvSpPr>
            <a:spLocks noGrp="1"/>
          </p:cNvSpPr>
          <p:nvPr>
            <p:ph type="title"/>
          </p:nvPr>
        </p:nvSpPr>
        <p:spPr>
          <a:xfrm>
            <a:off x="0" y="468000"/>
            <a:ext cx="9144000" cy="923772"/>
          </a:xfrm>
        </p:spPr>
        <p:txBody>
          <a:bodyPr/>
          <a:lstStyle/>
          <a:p>
            <a:r>
              <a:rPr lang="sv-SE" dirty="0"/>
              <a:t>Framgångsfaktorer – organisera för…</a:t>
            </a:r>
            <a:br>
              <a:rPr lang="sv-SE" dirty="0"/>
            </a:br>
            <a:br>
              <a:rPr lang="sv-SE" dirty="0"/>
            </a:br>
            <a:endParaRPr lang="sv-SE" dirty="0"/>
          </a:p>
        </p:txBody>
      </p:sp>
      <p:pic>
        <p:nvPicPr>
          <p:cNvPr id="6" name="Bildobjekt 5">
            <a:extLst>
              <a:ext uri="{FF2B5EF4-FFF2-40B4-BE49-F238E27FC236}">
                <a16:creationId xmlns:a16="http://schemas.microsoft.com/office/drawing/2014/main" id="{3F6C6BBA-FC98-2AD4-52AC-661FA24548CD}"/>
              </a:ext>
            </a:extLst>
          </p:cNvPr>
          <p:cNvPicPr>
            <a:picLocks noChangeAspect="1"/>
          </p:cNvPicPr>
          <p:nvPr/>
        </p:nvPicPr>
        <p:blipFill>
          <a:blip r:embed="rId3"/>
          <a:stretch>
            <a:fillRect/>
          </a:stretch>
        </p:blipFill>
        <p:spPr>
          <a:xfrm>
            <a:off x="138701" y="1341187"/>
            <a:ext cx="8866598" cy="2920567"/>
          </a:xfrm>
          <a:prstGeom prst="rect">
            <a:avLst/>
          </a:prstGeom>
        </p:spPr>
      </p:pic>
    </p:spTree>
    <p:extLst>
      <p:ext uri="{BB962C8B-B14F-4D97-AF65-F5344CB8AC3E}">
        <p14:creationId xmlns:p14="http://schemas.microsoft.com/office/powerpoint/2010/main" val="372784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6B3CC-6F02-42DD-BBE9-36319432F0B8}"/>
              </a:ext>
            </a:extLst>
          </p:cNvPr>
          <p:cNvSpPr>
            <a:spLocks noGrp="1"/>
          </p:cNvSpPr>
          <p:nvPr>
            <p:ph type="title"/>
          </p:nvPr>
        </p:nvSpPr>
        <p:spPr/>
        <p:txBody>
          <a:bodyPr/>
          <a:lstStyle/>
          <a:p>
            <a:r>
              <a:rPr lang="sv-SE" dirty="0"/>
              <a:t>Framgångsfaktorer - undervisning</a:t>
            </a:r>
            <a:br>
              <a:rPr lang="sv-SE" dirty="0"/>
            </a:br>
            <a:endParaRPr lang="sv-SE" dirty="0"/>
          </a:p>
        </p:txBody>
      </p:sp>
      <p:pic>
        <p:nvPicPr>
          <p:cNvPr id="8" name="Bildobjekt 7">
            <a:extLst>
              <a:ext uri="{FF2B5EF4-FFF2-40B4-BE49-F238E27FC236}">
                <a16:creationId xmlns:a16="http://schemas.microsoft.com/office/drawing/2014/main" id="{19B01430-6708-4AA5-A660-039A55318AF4}"/>
              </a:ext>
            </a:extLst>
          </p:cNvPr>
          <p:cNvPicPr>
            <a:picLocks noChangeAspect="1"/>
          </p:cNvPicPr>
          <p:nvPr/>
        </p:nvPicPr>
        <p:blipFill>
          <a:blip r:embed="rId3"/>
          <a:srcRect/>
          <a:stretch/>
        </p:blipFill>
        <p:spPr>
          <a:xfrm>
            <a:off x="1622540" y="1497310"/>
            <a:ext cx="5898920" cy="2840220"/>
          </a:xfrm>
          <a:prstGeom prst="rect">
            <a:avLst/>
          </a:prstGeom>
        </p:spPr>
      </p:pic>
    </p:spTree>
    <p:extLst>
      <p:ext uri="{BB962C8B-B14F-4D97-AF65-F5344CB8AC3E}">
        <p14:creationId xmlns:p14="http://schemas.microsoft.com/office/powerpoint/2010/main" val="363643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6B3CC-6F02-42DD-BBE9-36319432F0B8}"/>
              </a:ext>
            </a:extLst>
          </p:cNvPr>
          <p:cNvSpPr>
            <a:spLocks noGrp="1"/>
          </p:cNvSpPr>
          <p:nvPr>
            <p:ph type="title"/>
          </p:nvPr>
        </p:nvSpPr>
        <p:spPr/>
        <p:txBody>
          <a:bodyPr/>
          <a:lstStyle/>
          <a:p>
            <a:r>
              <a:rPr lang="sv-SE" dirty="0"/>
              <a:t>Diskussion</a:t>
            </a:r>
          </a:p>
        </p:txBody>
      </p:sp>
      <p:sp>
        <p:nvSpPr>
          <p:cNvPr id="3" name="Platshållare för innehåll 2">
            <a:extLst>
              <a:ext uri="{FF2B5EF4-FFF2-40B4-BE49-F238E27FC236}">
                <a16:creationId xmlns:a16="http://schemas.microsoft.com/office/drawing/2014/main" id="{87179686-ED31-4532-868E-0EDA24014E8D}"/>
              </a:ext>
            </a:extLst>
          </p:cNvPr>
          <p:cNvSpPr>
            <a:spLocks noGrp="1"/>
          </p:cNvSpPr>
          <p:nvPr>
            <p:ph idx="1"/>
          </p:nvPr>
        </p:nvSpPr>
        <p:spPr>
          <a:xfrm>
            <a:off x="468000" y="1364579"/>
            <a:ext cx="4186378" cy="2838055"/>
          </a:xfrm>
        </p:spPr>
        <p:txBody>
          <a:bodyPr>
            <a:normAutofit/>
          </a:bodyPr>
          <a:lstStyle/>
          <a:p>
            <a:r>
              <a:rPr lang="sv-SE" dirty="0"/>
              <a:t>Vad vet vi om hur skolorna arbetar utifrån framgångsfaktorerna?</a:t>
            </a:r>
          </a:p>
          <a:p>
            <a:r>
              <a:rPr lang="sv-SE" dirty="0"/>
              <a:t>Vad leder framgångsfaktorerna till på kort och lång sikt?</a:t>
            </a:r>
          </a:p>
          <a:p>
            <a:r>
              <a:rPr lang="sv-SE" dirty="0"/>
              <a:t>Vad behöver vi mer ta reda på och hur?</a:t>
            </a:r>
          </a:p>
          <a:p>
            <a:r>
              <a:rPr lang="sv-SE" dirty="0"/>
              <a:t>Hur påverkar framgångsfaktorerna våra beslut, resursfördelning och prioriteringar?</a:t>
            </a:r>
          </a:p>
          <a:p>
            <a:pPr>
              <a:buFontTx/>
              <a:buChar char="-"/>
            </a:pPr>
            <a:endParaRPr lang="sv-SE" dirty="0"/>
          </a:p>
        </p:txBody>
      </p:sp>
      <p:pic>
        <p:nvPicPr>
          <p:cNvPr id="6" name="Bildobjekt 5">
            <a:extLst>
              <a:ext uri="{FF2B5EF4-FFF2-40B4-BE49-F238E27FC236}">
                <a16:creationId xmlns:a16="http://schemas.microsoft.com/office/drawing/2014/main" id="{99BB5936-C0B6-264F-11AA-5880EB855055}"/>
              </a:ext>
            </a:extLst>
          </p:cNvPr>
          <p:cNvPicPr>
            <a:picLocks noChangeAspect="1"/>
          </p:cNvPicPr>
          <p:nvPr/>
        </p:nvPicPr>
        <p:blipFill>
          <a:blip r:embed="rId3"/>
          <a:stretch>
            <a:fillRect/>
          </a:stretch>
        </p:blipFill>
        <p:spPr>
          <a:xfrm>
            <a:off x="4752713" y="710890"/>
            <a:ext cx="4272924" cy="3836709"/>
          </a:xfrm>
          <a:prstGeom prst="rect">
            <a:avLst/>
          </a:prstGeom>
          <a:pattFill prst="pct5">
            <a:fgClr>
              <a:schemeClr val="accent1"/>
            </a:fgClr>
            <a:bgClr>
              <a:schemeClr val="bg1"/>
            </a:bgClr>
          </a:pattFill>
        </p:spPr>
      </p:pic>
    </p:spTree>
    <p:extLst>
      <p:ext uri="{BB962C8B-B14F-4D97-AF65-F5344CB8AC3E}">
        <p14:creationId xmlns:p14="http://schemas.microsoft.com/office/powerpoint/2010/main" val="1257291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6B3CC-6F02-42DD-BBE9-36319432F0B8}"/>
              </a:ext>
            </a:extLst>
          </p:cNvPr>
          <p:cNvSpPr>
            <a:spLocks noGrp="1"/>
          </p:cNvSpPr>
          <p:nvPr>
            <p:ph type="title"/>
          </p:nvPr>
        </p:nvSpPr>
        <p:spPr/>
        <p:txBody>
          <a:bodyPr/>
          <a:lstStyle/>
          <a:p>
            <a:r>
              <a:rPr lang="sv-SE" dirty="0"/>
              <a:t>Skolverkets stöd i arbetet</a:t>
            </a:r>
          </a:p>
        </p:txBody>
      </p:sp>
      <p:sp>
        <p:nvSpPr>
          <p:cNvPr id="3" name="Platshållare för innehåll 2">
            <a:extLst>
              <a:ext uri="{FF2B5EF4-FFF2-40B4-BE49-F238E27FC236}">
                <a16:creationId xmlns:a16="http://schemas.microsoft.com/office/drawing/2014/main" id="{87179686-ED31-4532-868E-0EDA24014E8D}"/>
              </a:ext>
            </a:extLst>
          </p:cNvPr>
          <p:cNvSpPr>
            <a:spLocks noGrp="1"/>
          </p:cNvSpPr>
          <p:nvPr>
            <p:ph idx="1"/>
          </p:nvPr>
        </p:nvSpPr>
        <p:spPr>
          <a:xfrm>
            <a:off x="468000" y="1421181"/>
            <a:ext cx="7909518" cy="3380763"/>
          </a:xfrm>
        </p:spPr>
        <p:txBody>
          <a:bodyPr numCol="1"/>
          <a:lstStyle/>
          <a:p>
            <a:pPr marL="0" indent="0">
              <a:buNone/>
            </a:pPr>
            <a:r>
              <a:rPr lang="sv-SE" dirty="0">
                <a:hlinkClick r:id="rId3"/>
              </a:rPr>
              <a:t>Regeringsuppdrag nyanlända elever</a:t>
            </a:r>
            <a:endParaRPr lang="sv-SE" dirty="0">
              <a:hlinkClick r:id="rId4"/>
            </a:endParaRPr>
          </a:p>
          <a:p>
            <a:pPr marL="0" indent="0">
              <a:buNone/>
            </a:pPr>
            <a:r>
              <a:rPr lang="sv-SE" dirty="0">
                <a:hlinkClick r:id="rId4"/>
              </a:rPr>
              <a:t>Nyanländas utbildning</a:t>
            </a:r>
            <a:endParaRPr lang="sv-SE" dirty="0"/>
          </a:p>
          <a:p>
            <a:pPr marL="0" indent="0">
              <a:buNone/>
            </a:pPr>
            <a:r>
              <a:rPr lang="sv-SE" dirty="0">
                <a:hlinkClick r:id="rId5"/>
              </a:rPr>
              <a:t>Organisera mottagande och utbildning av </a:t>
            </a:r>
            <a:r>
              <a:rPr lang="sv-SE" dirty="0" err="1">
                <a:hlinkClick r:id="rId5"/>
              </a:rPr>
              <a:t>nyanlanda</a:t>
            </a:r>
            <a:r>
              <a:rPr lang="sv-SE" dirty="0">
                <a:hlinkClick r:id="rId5"/>
              </a:rPr>
              <a:t> elever i grundskolan</a:t>
            </a:r>
            <a:endParaRPr lang="sv-SE" dirty="0"/>
          </a:p>
          <a:p>
            <a:pPr marL="0" indent="0">
              <a:buNone/>
            </a:pPr>
            <a:r>
              <a:rPr lang="sv-SE" dirty="0">
                <a:hlinkClick r:id="rId6"/>
              </a:rPr>
              <a:t>Organisera mottagande och utbildning av nyanlända elever i gymnasieskolan</a:t>
            </a:r>
            <a:endParaRPr lang="sv-SE" dirty="0"/>
          </a:p>
          <a:p>
            <a:pPr marL="0" indent="0">
              <a:buNone/>
            </a:pPr>
            <a:r>
              <a:rPr lang="sv-SE" dirty="0">
                <a:hlinkClick r:id="rId7"/>
              </a:rPr>
              <a:t>Insatslistan för nyanlända elevers lärande</a:t>
            </a:r>
            <a:endParaRPr lang="sv-SE" dirty="0">
              <a:hlinkClick r:id="rId8"/>
            </a:endParaRPr>
          </a:p>
          <a:p>
            <a:pPr marL="0" indent="0">
              <a:buNone/>
            </a:pPr>
            <a:r>
              <a:rPr lang="sv-SE" dirty="0">
                <a:hlinkClick r:id="rId8"/>
              </a:rPr>
              <a:t>Skolinspektionen nyanlända och asylsökande elever</a:t>
            </a: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456099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5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270E8-D42B-45E2-BC3E-9D46FB057089}"/>
              </a:ext>
            </a:extLst>
          </p:cNvPr>
          <p:cNvSpPr>
            <a:spLocks noGrp="1"/>
          </p:cNvSpPr>
          <p:nvPr>
            <p:ph type="title"/>
          </p:nvPr>
        </p:nvSpPr>
        <p:spPr>
          <a:xfrm>
            <a:off x="623780" y="286597"/>
            <a:ext cx="7896439" cy="923772"/>
          </a:xfrm>
        </p:spPr>
        <p:txBody>
          <a:bodyPr/>
          <a:lstStyle/>
          <a:p>
            <a:r>
              <a:rPr lang="sv-SE" sz="2400" dirty="0"/>
              <a:t>Nyinvandrade elever 2008/09-2019/20 samt 2021/22</a:t>
            </a:r>
          </a:p>
        </p:txBody>
      </p:sp>
      <p:grpSp>
        <p:nvGrpSpPr>
          <p:cNvPr id="17" name="Grupp 16">
            <a:extLst>
              <a:ext uri="{FF2B5EF4-FFF2-40B4-BE49-F238E27FC236}">
                <a16:creationId xmlns:a16="http://schemas.microsoft.com/office/drawing/2014/main" id="{58CB7230-978F-AE8E-5FF8-F468F626456B}"/>
              </a:ext>
            </a:extLst>
          </p:cNvPr>
          <p:cNvGrpSpPr/>
          <p:nvPr/>
        </p:nvGrpSpPr>
        <p:grpSpPr>
          <a:xfrm>
            <a:off x="1829327" y="997527"/>
            <a:ext cx="5457330" cy="3555769"/>
            <a:chOff x="1829327" y="997527"/>
            <a:chExt cx="5457330" cy="3555769"/>
          </a:xfrm>
        </p:grpSpPr>
        <p:grpSp>
          <p:nvGrpSpPr>
            <p:cNvPr id="13" name="Grupp 12">
              <a:extLst>
                <a:ext uri="{FF2B5EF4-FFF2-40B4-BE49-F238E27FC236}">
                  <a16:creationId xmlns:a16="http://schemas.microsoft.com/office/drawing/2014/main" id="{117C1D08-29A3-C4B5-2DDF-A5635C7E8601}"/>
                </a:ext>
              </a:extLst>
            </p:cNvPr>
            <p:cNvGrpSpPr/>
            <p:nvPr/>
          </p:nvGrpSpPr>
          <p:grpSpPr>
            <a:xfrm>
              <a:off x="1829327" y="997527"/>
              <a:ext cx="5146508" cy="3555769"/>
              <a:chOff x="1998746" y="997527"/>
              <a:chExt cx="5146508" cy="3555769"/>
            </a:xfrm>
          </p:grpSpPr>
          <p:pic>
            <p:nvPicPr>
              <p:cNvPr id="4" name="Bildobjekt 3" descr="En bild som visar skärmbild&#10;&#10;Automatiskt genererad beskrivning">
                <a:extLst>
                  <a:ext uri="{FF2B5EF4-FFF2-40B4-BE49-F238E27FC236}">
                    <a16:creationId xmlns:a16="http://schemas.microsoft.com/office/drawing/2014/main" id="{0E59EA87-598E-490B-ADEF-63950A8FC136}"/>
                  </a:ext>
                </a:extLst>
              </p:cNvPr>
              <p:cNvPicPr>
                <a:picLocks noChangeAspect="1"/>
              </p:cNvPicPr>
              <p:nvPr/>
            </p:nvPicPr>
            <p:blipFill>
              <a:blip r:embed="rId3"/>
              <a:stretch>
                <a:fillRect/>
              </a:stretch>
            </p:blipFill>
            <p:spPr>
              <a:xfrm>
                <a:off x="1998746" y="997527"/>
                <a:ext cx="5146508" cy="3555769"/>
              </a:xfrm>
              <a:prstGeom prst="rect">
                <a:avLst/>
              </a:prstGeom>
            </p:spPr>
          </p:pic>
          <p:grpSp>
            <p:nvGrpSpPr>
              <p:cNvPr id="12" name="Grupp 11">
                <a:extLst>
                  <a:ext uri="{FF2B5EF4-FFF2-40B4-BE49-F238E27FC236}">
                    <a16:creationId xmlns:a16="http://schemas.microsoft.com/office/drawing/2014/main" id="{C905D737-64B0-516E-6784-A295213FF974}"/>
                  </a:ext>
                </a:extLst>
              </p:cNvPr>
              <p:cNvGrpSpPr/>
              <p:nvPr/>
            </p:nvGrpSpPr>
            <p:grpSpPr>
              <a:xfrm>
                <a:off x="6777610" y="2191517"/>
                <a:ext cx="198225" cy="1352961"/>
                <a:chOff x="6777610" y="2191517"/>
                <a:chExt cx="198225" cy="1352961"/>
              </a:xfrm>
            </p:grpSpPr>
            <p:cxnSp>
              <p:nvCxnSpPr>
                <p:cNvPr id="6" name="Rak koppling 5">
                  <a:extLst>
                    <a:ext uri="{FF2B5EF4-FFF2-40B4-BE49-F238E27FC236}">
                      <a16:creationId xmlns:a16="http://schemas.microsoft.com/office/drawing/2014/main" id="{C9AD0347-C4AA-3A68-95FF-DE1DA7BD741B}"/>
                    </a:ext>
                  </a:extLst>
                </p:cNvPr>
                <p:cNvCxnSpPr>
                  <a:cxnSpLocks/>
                </p:cNvCxnSpPr>
                <p:nvPr/>
              </p:nvCxnSpPr>
              <p:spPr>
                <a:xfrm flipH="1" flipV="1">
                  <a:off x="6777610" y="2191517"/>
                  <a:ext cx="198225" cy="2500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B17EE774-B4B1-FCBA-BCDD-091468214460}"/>
                    </a:ext>
                  </a:extLst>
                </p:cNvPr>
                <p:cNvCxnSpPr>
                  <a:cxnSpLocks/>
                </p:cNvCxnSpPr>
                <p:nvPr/>
              </p:nvCxnSpPr>
              <p:spPr>
                <a:xfrm flipH="1" flipV="1">
                  <a:off x="6777610" y="2530434"/>
                  <a:ext cx="198225" cy="171525"/>
                </a:xfrm>
                <a:prstGeom prst="line">
                  <a:avLst/>
                </a:prstGeom>
                <a:ln w="25400">
                  <a:solidFill>
                    <a:srgbClr val="8DC7C7"/>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81EAA67C-0E90-5297-D85D-3E16B7F3CED1}"/>
                    </a:ext>
                  </a:extLst>
                </p:cNvPr>
                <p:cNvCxnSpPr>
                  <a:cxnSpLocks/>
                </p:cNvCxnSpPr>
                <p:nvPr/>
              </p:nvCxnSpPr>
              <p:spPr>
                <a:xfrm flipH="1">
                  <a:off x="6777610" y="3544478"/>
                  <a:ext cx="1982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 name="textruta 15">
              <a:extLst>
                <a:ext uri="{FF2B5EF4-FFF2-40B4-BE49-F238E27FC236}">
                  <a16:creationId xmlns:a16="http://schemas.microsoft.com/office/drawing/2014/main" id="{B1ED18EE-2675-0C88-A2D1-B9CC43B2CB53}"/>
                </a:ext>
              </a:extLst>
            </p:cNvPr>
            <p:cNvSpPr txBox="1"/>
            <p:nvPr/>
          </p:nvSpPr>
          <p:spPr>
            <a:xfrm>
              <a:off x="6608191" y="3762133"/>
              <a:ext cx="678466" cy="230832"/>
            </a:xfrm>
            <a:prstGeom prst="rect">
              <a:avLst/>
            </a:prstGeom>
            <a:noFill/>
          </p:spPr>
          <p:txBody>
            <a:bodyPr wrap="square" rtlCol="0">
              <a:spAutoFit/>
            </a:bodyPr>
            <a:lstStyle/>
            <a:p>
              <a:r>
                <a:rPr lang="sv-SE" sz="900" dirty="0"/>
                <a:t>2021/22</a:t>
              </a:r>
            </a:p>
          </p:txBody>
        </p:sp>
      </p:grpSp>
      <p:cxnSp>
        <p:nvCxnSpPr>
          <p:cNvPr id="5" name="Koppling: vinklad 4">
            <a:extLst>
              <a:ext uri="{FF2B5EF4-FFF2-40B4-BE49-F238E27FC236}">
                <a16:creationId xmlns:a16="http://schemas.microsoft.com/office/drawing/2014/main" id="{68162D1F-89B2-6283-AA6E-CAE9779DBAA9}"/>
              </a:ext>
            </a:extLst>
          </p:cNvPr>
          <p:cNvCxnSpPr/>
          <p:nvPr/>
        </p:nvCxnSpPr>
        <p:spPr>
          <a:xfrm rot="16200000" flipH="1">
            <a:off x="6327393" y="1976688"/>
            <a:ext cx="197617" cy="15240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Koppling: vinklad 14">
            <a:extLst>
              <a:ext uri="{FF2B5EF4-FFF2-40B4-BE49-F238E27FC236}">
                <a16:creationId xmlns:a16="http://schemas.microsoft.com/office/drawing/2014/main" id="{E1BB19AD-6D52-3EB6-4483-7EA72DB91169}"/>
              </a:ext>
            </a:extLst>
          </p:cNvPr>
          <p:cNvCxnSpPr/>
          <p:nvPr/>
        </p:nvCxnSpPr>
        <p:spPr>
          <a:xfrm rot="16200000" flipH="1">
            <a:off x="6365494" y="2276826"/>
            <a:ext cx="197617" cy="152400"/>
          </a:xfrm>
          <a:prstGeom prst="bentConnector3">
            <a:avLst>
              <a:gd name="adj1" fmla="val 4999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Koppling: vinklad 21">
            <a:extLst>
              <a:ext uri="{FF2B5EF4-FFF2-40B4-BE49-F238E27FC236}">
                <a16:creationId xmlns:a16="http://schemas.microsoft.com/office/drawing/2014/main" id="{FCAF5984-6A05-5435-9F23-C4551BA58CD9}"/>
              </a:ext>
            </a:extLst>
          </p:cNvPr>
          <p:cNvCxnSpPr/>
          <p:nvPr/>
        </p:nvCxnSpPr>
        <p:spPr>
          <a:xfrm rot="16200000" flipH="1">
            <a:off x="6345034" y="3426366"/>
            <a:ext cx="197617" cy="152400"/>
          </a:xfrm>
          <a:prstGeom prst="bentConnector3">
            <a:avLst>
              <a:gd name="adj1" fmla="val 4999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22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270E8-D42B-45E2-BC3E-9D46FB057089}"/>
              </a:ext>
            </a:extLst>
          </p:cNvPr>
          <p:cNvSpPr>
            <a:spLocks noGrp="1"/>
          </p:cNvSpPr>
          <p:nvPr>
            <p:ph type="title"/>
          </p:nvPr>
        </p:nvSpPr>
        <p:spPr>
          <a:xfrm>
            <a:off x="1011890" y="114300"/>
            <a:ext cx="7120219" cy="945299"/>
          </a:xfrm>
        </p:spPr>
        <p:txBody>
          <a:bodyPr/>
          <a:lstStyle/>
          <a:p>
            <a:r>
              <a:rPr lang="sv-SE" sz="2800" dirty="0"/>
              <a:t>Andel elever med svensk respektive utländsk bakgrund läsåret 2021/22 </a:t>
            </a:r>
          </a:p>
        </p:txBody>
      </p:sp>
      <p:graphicFrame>
        <p:nvGraphicFramePr>
          <p:cNvPr id="8" name="Platshållare för innehåll 5">
            <a:extLst>
              <a:ext uri="{FF2B5EF4-FFF2-40B4-BE49-F238E27FC236}">
                <a16:creationId xmlns:a16="http://schemas.microsoft.com/office/drawing/2014/main" id="{87D7C385-63B2-4211-82C7-1D44A557E794}"/>
              </a:ext>
            </a:extLst>
          </p:cNvPr>
          <p:cNvGraphicFramePr>
            <a:graphicFrameLocks/>
          </p:cNvGraphicFramePr>
          <p:nvPr>
            <p:extLst>
              <p:ext uri="{D42A27DB-BD31-4B8C-83A1-F6EECF244321}">
                <p14:modId xmlns:p14="http://schemas.microsoft.com/office/powerpoint/2010/main" val="2927177722"/>
              </p:ext>
            </p:extLst>
          </p:nvPr>
        </p:nvGraphicFramePr>
        <p:xfrm>
          <a:off x="-969033" y="1074866"/>
          <a:ext cx="5837098" cy="35584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8FB9A7EF-299A-4235-B805-369D6E8CE53A}"/>
              </a:ext>
            </a:extLst>
          </p:cNvPr>
          <p:cNvSpPr txBox="1"/>
          <p:nvPr/>
        </p:nvSpPr>
        <p:spPr>
          <a:xfrm>
            <a:off x="1" y="4443718"/>
            <a:ext cx="9144000" cy="453970"/>
          </a:xfrm>
          <a:prstGeom prst="rect">
            <a:avLst/>
          </a:prstGeom>
          <a:noFill/>
        </p:spPr>
        <p:txBody>
          <a:bodyPr wrap="square" rtlCol="0">
            <a:spAutoFit/>
          </a:bodyPr>
          <a:lstStyle/>
          <a:p>
            <a:pPr algn="ctr"/>
            <a:r>
              <a:rPr lang="sv-SE" sz="1000" b="1" dirty="0"/>
              <a:t>(Skolverket, Sveriges Officiella Statistik 2022)</a:t>
            </a:r>
          </a:p>
          <a:p>
            <a:pPr algn="ctr"/>
            <a:endParaRPr lang="sv-SE" dirty="0"/>
          </a:p>
        </p:txBody>
      </p:sp>
      <p:graphicFrame>
        <p:nvGraphicFramePr>
          <p:cNvPr id="4" name="Diagram 3">
            <a:extLst>
              <a:ext uri="{FF2B5EF4-FFF2-40B4-BE49-F238E27FC236}">
                <a16:creationId xmlns:a16="http://schemas.microsoft.com/office/drawing/2014/main" id="{950461AC-62A4-5B50-121D-9E0ECD3FBC2F}"/>
              </a:ext>
            </a:extLst>
          </p:cNvPr>
          <p:cNvGraphicFramePr/>
          <p:nvPr>
            <p:extLst>
              <p:ext uri="{D42A27DB-BD31-4B8C-83A1-F6EECF244321}">
                <p14:modId xmlns:p14="http://schemas.microsoft.com/office/powerpoint/2010/main" val="904213858"/>
              </p:ext>
            </p:extLst>
          </p:nvPr>
        </p:nvGraphicFramePr>
        <p:xfrm>
          <a:off x="4550108" y="1238271"/>
          <a:ext cx="4579269" cy="28456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a:extLst>
              <a:ext uri="{FF2B5EF4-FFF2-40B4-BE49-F238E27FC236}">
                <a16:creationId xmlns:a16="http://schemas.microsoft.com/office/drawing/2014/main" id="{45463C98-8FF6-3169-4DBD-FDF23D14E3D0}"/>
              </a:ext>
            </a:extLst>
          </p:cNvPr>
          <p:cNvGraphicFramePr/>
          <p:nvPr>
            <p:extLst>
              <p:ext uri="{D42A27DB-BD31-4B8C-83A1-F6EECF244321}">
                <p14:modId xmlns:p14="http://schemas.microsoft.com/office/powerpoint/2010/main" val="3450385252"/>
              </p:ext>
            </p:extLst>
          </p:nvPr>
        </p:nvGraphicFramePr>
        <p:xfrm>
          <a:off x="-35561" y="1232751"/>
          <a:ext cx="4607560" cy="2851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2673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7C3B87-D543-384B-AB29-9EDC3E73BCD7}"/>
              </a:ext>
            </a:extLst>
          </p:cNvPr>
          <p:cNvSpPr>
            <a:spLocks noGrp="1"/>
          </p:cNvSpPr>
          <p:nvPr>
            <p:ph type="title"/>
          </p:nvPr>
        </p:nvSpPr>
        <p:spPr>
          <a:xfrm>
            <a:off x="468000" y="468000"/>
            <a:ext cx="7909518" cy="1224000"/>
          </a:xfrm>
        </p:spPr>
        <p:txBody>
          <a:bodyPr/>
          <a:lstStyle/>
          <a:p>
            <a:r>
              <a:rPr lang="sv-SE" sz="2400" dirty="0"/>
              <a:t>Vårdnadshavares utbildningsbakgrund påverkar barnens behörighet till gymnasieskolan</a:t>
            </a:r>
            <a:r>
              <a:rPr lang="sv-SE" dirty="0"/>
              <a:t> </a:t>
            </a:r>
            <a:br>
              <a:rPr lang="sv-SE" dirty="0"/>
            </a:br>
            <a:endParaRPr lang="sv-SE" dirty="0"/>
          </a:p>
        </p:txBody>
      </p:sp>
      <p:sp>
        <p:nvSpPr>
          <p:cNvPr id="3" name="Platshållare för innehåll 2">
            <a:extLst>
              <a:ext uri="{FF2B5EF4-FFF2-40B4-BE49-F238E27FC236}">
                <a16:creationId xmlns:a16="http://schemas.microsoft.com/office/drawing/2014/main" id="{09583419-FDCA-7475-86D7-BE27713E6018}"/>
              </a:ext>
            </a:extLst>
          </p:cNvPr>
          <p:cNvSpPr>
            <a:spLocks noGrp="1"/>
          </p:cNvSpPr>
          <p:nvPr>
            <p:ph idx="1"/>
          </p:nvPr>
        </p:nvSpPr>
        <p:spPr/>
        <p:txBody>
          <a:bodyPr/>
          <a:lstStyle/>
          <a:p>
            <a:pPr marL="0" indent="0">
              <a:buNone/>
            </a:pPr>
            <a:endParaRPr lang="sv-SE" dirty="0"/>
          </a:p>
          <a:p>
            <a:pPr marL="0" indent="0">
              <a:buNone/>
            </a:pPr>
            <a:r>
              <a:rPr lang="sv-SE" dirty="0"/>
              <a:t>Andel behöriga vars vårdnadshavare har:</a:t>
            </a:r>
          </a:p>
          <a:p>
            <a:r>
              <a:rPr lang="sv-SE" dirty="0"/>
              <a:t>Förgymnasial utbildning: cirka 50 procent </a:t>
            </a:r>
          </a:p>
          <a:p>
            <a:r>
              <a:rPr lang="sv-SE" dirty="0"/>
              <a:t>Gymnasial utbildning: cirka 75 procent</a:t>
            </a:r>
          </a:p>
          <a:p>
            <a:r>
              <a:rPr lang="sv-SE" dirty="0"/>
              <a:t>Eftergymnasial utbildning: cirka 90 procent</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98614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1E7C0-C1CF-4B68-BD69-EE2C29E0D090}"/>
              </a:ext>
            </a:extLst>
          </p:cNvPr>
          <p:cNvSpPr>
            <a:spLocks noGrp="1"/>
          </p:cNvSpPr>
          <p:nvPr>
            <p:ph type="title"/>
          </p:nvPr>
        </p:nvSpPr>
        <p:spPr>
          <a:xfrm>
            <a:off x="1010585" y="207706"/>
            <a:ext cx="7120219" cy="923772"/>
          </a:xfrm>
        </p:spPr>
        <p:txBody>
          <a:bodyPr/>
          <a:lstStyle/>
          <a:p>
            <a:r>
              <a:rPr lang="sv-SE" dirty="0"/>
              <a:t>Resultat årskurs 9, 2022 </a:t>
            </a:r>
          </a:p>
        </p:txBody>
      </p:sp>
      <p:graphicFrame>
        <p:nvGraphicFramePr>
          <p:cNvPr id="6" name="Platshållare för diagram 5">
            <a:extLst>
              <a:ext uri="{FF2B5EF4-FFF2-40B4-BE49-F238E27FC236}">
                <a16:creationId xmlns:a16="http://schemas.microsoft.com/office/drawing/2014/main" id="{2446F2AA-3C27-4811-A2D5-3624778EDF44}"/>
              </a:ext>
            </a:extLst>
          </p:cNvPr>
          <p:cNvGraphicFramePr>
            <a:graphicFrameLocks noGrp="1"/>
          </p:cNvGraphicFramePr>
          <p:nvPr>
            <p:ph type="chart" sz="quarter" idx="10"/>
            <p:extLst>
              <p:ext uri="{D42A27DB-BD31-4B8C-83A1-F6EECF244321}">
                <p14:modId xmlns:p14="http://schemas.microsoft.com/office/powerpoint/2010/main" val="4028648724"/>
              </p:ext>
            </p:extLst>
          </p:nvPr>
        </p:nvGraphicFramePr>
        <p:xfrm>
          <a:off x="1011891" y="694722"/>
          <a:ext cx="7118914" cy="41257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9E1ABBFD-BC7B-4B4A-BC32-4E803058F2F8}"/>
              </a:ext>
            </a:extLst>
          </p:cNvPr>
          <p:cNvSpPr txBox="1"/>
          <p:nvPr/>
        </p:nvSpPr>
        <p:spPr>
          <a:xfrm>
            <a:off x="7375106" y="1110739"/>
            <a:ext cx="1514006" cy="300082"/>
          </a:xfrm>
          <a:prstGeom prst="rect">
            <a:avLst/>
          </a:prstGeom>
          <a:noFill/>
        </p:spPr>
        <p:txBody>
          <a:bodyPr wrap="square" rtlCol="0">
            <a:spAutoFit/>
          </a:bodyPr>
          <a:lstStyle/>
          <a:p>
            <a:r>
              <a:rPr lang="sv-SE" dirty="0"/>
              <a:t>Källa: Skolverket</a:t>
            </a:r>
          </a:p>
        </p:txBody>
      </p:sp>
    </p:spTree>
    <p:extLst>
      <p:ext uri="{BB962C8B-B14F-4D97-AF65-F5344CB8AC3E}">
        <p14:creationId xmlns:p14="http://schemas.microsoft.com/office/powerpoint/2010/main" val="393291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1E7C0-C1CF-4B68-BD69-EE2C29E0D090}"/>
              </a:ext>
            </a:extLst>
          </p:cNvPr>
          <p:cNvSpPr>
            <a:spLocks noGrp="1"/>
          </p:cNvSpPr>
          <p:nvPr>
            <p:ph type="title"/>
          </p:nvPr>
        </p:nvSpPr>
        <p:spPr>
          <a:xfrm>
            <a:off x="0" y="349247"/>
            <a:ext cx="9144000" cy="923772"/>
          </a:xfrm>
        </p:spPr>
        <p:txBody>
          <a:bodyPr/>
          <a:lstStyle/>
          <a:p>
            <a:r>
              <a:rPr lang="sv-SE" sz="2800" dirty="0"/>
              <a:t>Andel som är behöriga till </a:t>
            </a:r>
            <a:br>
              <a:rPr lang="sv-SE" sz="2800" dirty="0"/>
            </a:br>
            <a:r>
              <a:rPr lang="sv-SE" sz="2800" dirty="0"/>
              <a:t>gymnasieskolans yrkesprogram</a:t>
            </a:r>
            <a:endParaRPr lang="sv-SE" sz="2800" dirty="0">
              <a:highlight>
                <a:srgbClr val="FFFF00"/>
              </a:highlight>
            </a:endParaRPr>
          </a:p>
        </p:txBody>
      </p:sp>
      <p:graphicFrame>
        <p:nvGraphicFramePr>
          <p:cNvPr id="6" name="Platshållare för diagram 5">
            <a:extLst>
              <a:ext uri="{FF2B5EF4-FFF2-40B4-BE49-F238E27FC236}">
                <a16:creationId xmlns:a16="http://schemas.microsoft.com/office/drawing/2014/main" id="{2446F2AA-3C27-4811-A2D5-3624778EDF44}"/>
              </a:ext>
            </a:extLst>
          </p:cNvPr>
          <p:cNvGraphicFramePr>
            <a:graphicFrameLocks noGrp="1"/>
          </p:cNvGraphicFramePr>
          <p:nvPr>
            <p:ph type="chart" sz="quarter" idx="10"/>
            <p:extLst>
              <p:ext uri="{D42A27DB-BD31-4B8C-83A1-F6EECF244321}">
                <p14:modId xmlns:p14="http://schemas.microsoft.com/office/powerpoint/2010/main" val="1788604511"/>
              </p:ext>
            </p:extLst>
          </p:nvPr>
        </p:nvGraphicFramePr>
        <p:xfrm>
          <a:off x="902524" y="1733797"/>
          <a:ext cx="7338951" cy="3060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757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A1C325A-4D64-4956-BCF1-A97FEBDFCB25}"/>
              </a:ext>
            </a:extLst>
          </p:cNvPr>
          <p:cNvSpPr>
            <a:spLocks noGrp="1"/>
          </p:cNvSpPr>
          <p:nvPr>
            <p:ph type="title"/>
          </p:nvPr>
        </p:nvSpPr>
        <p:spPr/>
        <p:txBody>
          <a:bodyPr/>
          <a:lstStyle/>
          <a:p>
            <a:r>
              <a:rPr lang="sv-SE" dirty="0"/>
              <a:t>Diskussion</a:t>
            </a:r>
          </a:p>
        </p:txBody>
      </p:sp>
      <p:sp>
        <p:nvSpPr>
          <p:cNvPr id="5" name="Platshållare för innehåll 4">
            <a:extLst>
              <a:ext uri="{FF2B5EF4-FFF2-40B4-BE49-F238E27FC236}">
                <a16:creationId xmlns:a16="http://schemas.microsoft.com/office/drawing/2014/main" id="{2F5D6CD2-3D5C-4606-8530-2DAB914B399C}"/>
              </a:ext>
            </a:extLst>
          </p:cNvPr>
          <p:cNvSpPr>
            <a:spLocks noGrp="1"/>
          </p:cNvSpPr>
          <p:nvPr>
            <p:ph idx="1"/>
          </p:nvPr>
        </p:nvSpPr>
        <p:spPr>
          <a:xfrm>
            <a:off x="468000" y="1413998"/>
            <a:ext cx="7909518" cy="2838055"/>
          </a:xfrm>
        </p:spPr>
        <p:txBody>
          <a:bodyPr/>
          <a:lstStyle/>
          <a:p>
            <a:pPr>
              <a:lnSpc>
                <a:spcPct val="200000"/>
              </a:lnSpc>
            </a:pPr>
            <a:r>
              <a:rPr lang="sv-SE" sz="2000" b="1" dirty="0">
                <a:solidFill>
                  <a:schemeClr val="accent1"/>
                </a:solidFill>
              </a:rPr>
              <a:t>Hur ser vår statistik ut jämfört med statistik på nationell nivå?</a:t>
            </a:r>
          </a:p>
          <a:p>
            <a:pPr>
              <a:lnSpc>
                <a:spcPct val="200000"/>
              </a:lnSpc>
            </a:pPr>
            <a:r>
              <a:rPr lang="sv-SE" sz="2000" b="1" dirty="0">
                <a:solidFill>
                  <a:schemeClr val="accent1"/>
                </a:solidFill>
              </a:rPr>
              <a:t>Hur gör vi vår datainsamling?</a:t>
            </a:r>
          </a:p>
          <a:p>
            <a:pPr>
              <a:lnSpc>
                <a:spcPct val="200000"/>
              </a:lnSpc>
            </a:pPr>
            <a:r>
              <a:rPr lang="sv-SE" sz="2000" b="1" dirty="0">
                <a:solidFill>
                  <a:schemeClr val="accent1"/>
                </a:solidFill>
              </a:rPr>
              <a:t>Hur använder vi vår insamlade data?</a:t>
            </a:r>
          </a:p>
          <a:p>
            <a:pPr marL="0" indent="0">
              <a:buNone/>
            </a:pPr>
            <a:endParaRPr lang="sv-SE" dirty="0"/>
          </a:p>
        </p:txBody>
      </p:sp>
    </p:spTree>
    <p:extLst>
      <p:ext uri="{BB962C8B-B14F-4D97-AF65-F5344CB8AC3E}">
        <p14:creationId xmlns:p14="http://schemas.microsoft.com/office/powerpoint/2010/main" val="201206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A1C325A-4D64-4956-BCF1-A97FEBDFCB25}"/>
              </a:ext>
            </a:extLst>
          </p:cNvPr>
          <p:cNvSpPr>
            <a:spLocks noGrp="1"/>
          </p:cNvSpPr>
          <p:nvPr>
            <p:ph type="title"/>
          </p:nvPr>
        </p:nvSpPr>
        <p:spPr/>
        <p:txBody>
          <a:bodyPr/>
          <a:lstStyle/>
          <a:p>
            <a:r>
              <a:rPr lang="sv-SE" dirty="0"/>
              <a:t>Hemkommunens ansvar för nyanlända elever</a:t>
            </a:r>
          </a:p>
        </p:txBody>
      </p:sp>
      <p:sp>
        <p:nvSpPr>
          <p:cNvPr id="5" name="Platshållare för innehåll 4">
            <a:extLst>
              <a:ext uri="{FF2B5EF4-FFF2-40B4-BE49-F238E27FC236}">
                <a16:creationId xmlns:a16="http://schemas.microsoft.com/office/drawing/2014/main" id="{2F5D6CD2-3D5C-4606-8530-2DAB914B399C}"/>
              </a:ext>
            </a:extLst>
          </p:cNvPr>
          <p:cNvSpPr>
            <a:spLocks noGrp="1"/>
          </p:cNvSpPr>
          <p:nvPr>
            <p:ph idx="1"/>
          </p:nvPr>
        </p:nvSpPr>
        <p:spPr>
          <a:xfrm>
            <a:off x="468000" y="1692000"/>
            <a:ext cx="4293470" cy="2838055"/>
          </a:xfrm>
        </p:spPr>
        <p:txBody>
          <a:bodyPr/>
          <a:lstStyle/>
          <a:p>
            <a:pPr marL="0" indent="0">
              <a:buNone/>
            </a:pPr>
            <a:r>
              <a:rPr lang="sv-SE" dirty="0"/>
              <a:t>Det är hemkommunen som ansvarar för att alla i kommunen som har rätt till och vill ha utbildning får det. Det gäller nyanlända på samma sätt som för övriga barn och ungdomar som är bosatta i kommunen.</a:t>
            </a:r>
          </a:p>
          <a:p>
            <a:pPr marL="0" indent="0">
              <a:buNone/>
            </a:pPr>
            <a:r>
              <a:rPr lang="sv-SE" sz="1200" dirty="0"/>
              <a:t>Källor: 10 kapitlet 24 §, 11 kapitlet 24 §, 15 kapitlet 30 § och 18 kapitlet 27 § skollagen</a:t>
            </a:r>
          </a:p>
          <a:p>
            <a:pPr marL="0" indent="0">
              <a:buNone/>
            </a:pPr>
            <a:r>
              <a:rPr lang="sv-SE" sz="1200" dirty="0"/>
              <a:t>https://www.skolverket.se/regler-och-ansvar/ansvar-i-skolfragor/nyanlandas-ratt-till-utbildning </a:t>
            </a:r>
          </a:p>
        </p:txBody>
      </p:sp>
      <p:pic>
        <p:nvPicPr>
          <p:cNvPr id="3" name="Bildobjekt 2" descr="En bild som visar enhet&#10;&#10;Automatiskt genererad beskrivning">
            <a:extLst>
              <a:ext uri="{FF2B5EF4-FFF2-40B4-BE49-F238E27FC236}">
                <a16:creationId xmlns:a16="http://schemas.microsoft.com/office/drawing/2014/main" id="{4C5E88B8-4879-4422-BC89-148E8B260C93}"/>
              </a:ext>
            </a:extLst>
          </p:cNvPr>
          <p:cNvPicPr>
            <a:picLocks noChangeAspect="1"/>
          </p:cNvPicPr>
          <p:nvPr/>
        </p:nvPicPr>
        <p:blipFill>
          <a:blip r:embed="rId3"/>
          <a:stretch>
            <a:fillRect/>
          </a:stretch>
        </p:blipFill>
        <p:spPr>
          <a:xfrm>
            <a:off x="5034648" y="785236"/>
            <a:ext cx="3575449" cy="3451500"/>
          </a:xfrm>
          <a:prstGeom prst="rect">
            <a:avLst/>
          </a:prstGeom>
        </p:spPr>
      </p:pic>
    </p:spTree>
    <p:extLst>
      <p:ext uri="{BB962C8B-B14F-4D97-AF65-F5344CB8AC3E}">
        <p14:creationId xmlns:p14="http://schemas.microsoft.com/office/powerpoint/2010/main" val="427303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A1C325A-4D64-4956-BCF1-A97FEBDFCB25}"/>
              </a:ext>
            </a:extLst>
          </p:cNvPr>
          <p:cNvSpPr>
            <a:spLocks noGrp="1"/>
          </p:cNvSpPr>
          <p:nvPr>
            <p:ph type="title"/>
          </p:nvPr>
        </p:nvSpPr>
        <p:spPr>
          <a:xfrm>
            <a:off x="0" y="468000"/>
            <a:ext cx="9144000" cy="923772"/>
          </a:xfrm>
        </p:spPr>
        <p:txBody>
          <a:bodyPr/>
          <a:lstStyle/>
          <a:p>
            <a:r>
              <a:rPr lang="sv-SE" dirty="0"/>
              <a:t>Huvudmans ansvar för nyanlända elever</a:t>
            </a:r>
          </a:p>
        </p:txBody>
      </p:sp>
      <p:pic>
        <p:nvPicPr>
          <p:cNvPr id="3" name="Bildobjekt 2">
            <a:extLst>
              <a:ext uri="{FF2B5EF4-FFF2-40B4-BE49-F238E27FC236}">
                <a16:creationId xmlns:a16="http://schemas.microsoft.com/office/drawing/2014/main" id="{8B523DEC-AAED-BEB3-2A3F-D4039463F2D4}"/>
              </a:ext>
            </a:extLst>
          </p:cNvPr>
          <p:cNvPicPr>
            <a:picLocks noChangeAspect="1"/>
          </p:cNvPicPr>
          <p:nvPr/>
        </p:nvPicPr>
        <p:blipFill>
          <a:blip r:embed="rId3"/>
          <a:stretch>
            <a:fillRect/>
          </a:stretch>
        </p:blipFill>
        <p:spPr>
          <a:xfrm>
            <a:off x="1338607" y="1323997"/>
            <a:ext cx="6466786" cy="3273781"/>
          </a:xfrm>
          <a:prstGeom prst="rect">
            <a:avLst/>
          </a:prstGeom>
        </p:spPr>
      </p:pic>
    </p:spTree>
    <p:extLst>
      <p:ext uri="{BB962C8B-B14F-4D97-AF65-F5344CB8AC3E}">
        <p14:creationId xmlns:p14="http://schemas.microsoft.com/office/powerpoint/2010/main" val="1892197346"/>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79185E14-5A11-0940-8115-E85BE4EF6FC7}" vid="{7C41BC94-2310-6D42-9633-1D489B49A3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Skolverket 2020 blue</Template>
  <TotalTime>4548</TotalTime>
  <Words>2742</Words>
  <Application>Microsoft Office PowerPoint</Application>
  <PresentationFormat>Bildspel på skärmen (16:9)</PresentationFormat>
  <Paragraphs>264</Paragraphs>
  <Slides>18</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Calibri</vt:lpstr>
      <vt:lpstr>Segoe UI</vt:lpstr>
      <vt:lpstr>Source Sans Pro</vt:lpstr>
      <vt:lpstr>Systemtypsnitt</vt:lpstr>
      <vt:lpstr>Office-tema</vt:lpstr>
      <vt:lpstr>Introduktion till skolans  arbete med nyanlända elever  Om styrning och ansvar för elever som är nyanlända eller har ett annat modersmål än svenska i grund- och gymnasieskola samt motsvarande skolformer.</vt:lpstr>
      <vt:lpstr>Nyinvandrade elever 2008/09-2019/20 samt 2021/22</vt:lpstr>
      <vt:lpstr>Andel elever med svensk respektive utländsk bakgrund läsåret 2021/22 </vt:lpstr>
      <vt:lpstr>Vårdnadshavares utbildningsbakgrund påverkar barnens behörighet till gymnasieskolan  </vt:lpstr>
      <vt:lpstr>Resultat årskurs 9, 2022 </vt:lpstr>
      <vt:lpstr>Andel som är behöriga till  gymnasieskolans yrkesprogram</vt:lpstr>
      <vt:lpstr>Diskussion</vt:lpstr>
      <vt:lpstr>Hemkommunens ansvar för nyanlända elever</vt:lpstr>
      <vt:lpstr>Huvudmans ansvar för nyanlända elever</vt:lpstr>
      <vt:lpstr>Nyanlända elevers väg genom skolan</vt:lpstr>
      <vt:lpstr>Stöd för systematiskt kvalitetsarbete med fokus på nyanlända elevers  utbildning</vt:lpstr>
      <vt:lpstr>Diskussion – vad vet vi om nuläget? </vt:lpstr>
      <vt:lpstr>Framgångsfaktorer  - attityder och förhållningssätt </vt:lpstr>
      <vt:lpstr>Framgångsfaktorer – organisera för…  </vt:lpstr>
      <vt:lpstr>Framgångsfaktorer - undervisning </vt:lpstr>
      <vt:lpstr>Diskussion</vt:lpstr>
      <vt:lpstr>Skolverkets stöd i arbetet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Visuri</dc:creator>
  <cp:lastModifiedBy>Lena Nagle</cp:lastModifiedBy>
  <cp:revision>192</cp:revision>
  <dcterms:created xsi:type="dcterms:W3CDTF">2020-04-01T09:07:00Z</dcterms:created>
  <dcterms:modified xsi:type="dcterms:W3CDTF">2023-06-08T07:45:18Z</dcterms:modified>
</cp:coreProperties>
</file>