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076136909" r:id="rId2"/>
    <p:sldId id="2076136870" r:id="rId3"/>
    <p:sldId id="294" r:id="rId4"/>
    <p:sldId id="272" r:id="rId5"/>
    <p:sldId id="269" r:id="rId6"/>
    <p:sldId id="2076136912" r:id="rId7"/>
    <p:sldId id="2076136910" r:id="rId8"/>
    <p:sldId id="2076136903" r:id="rId9"/>
    <p:sldId id="2076136889" r:id="rId10"/>
    <p:sldId id="2076136890" r:id="rId11"/>
    <p:sldId id="2076136883" r:id="rId12"/>
    <p:sldId id="2076136885" r:id="rId13"/>
    <p:sldId id="2076136911" r:id="rId14"/>
    <p:sldId id="2076136891" r:id="rId15"/>
    <p:sldId id="2076136888" r:id="rId16"/>
    <p:sldId id="2076136892" r:id="rId17"/>
    <p:sldId id="2076136894" r:id="rId18"/>
    <p:sldId id="2076136877" r:id="rId19"/>
    <p:sldId id="2076136902" r:id="rId20"/>
    <p:sldId id="2076136873" r:id="rId21"/>
    <p:sldId id="327" r:id="rId22"/>
    <p:sldId id="325" r:id="rId23"/>
    <p:sldId id="2076136862" r:id="rId24"/>
    <p:sldId id="1716" r:id="rId25"/>
    <p:sldId id="2076136875" r:id="rId26"/>
    <p:sldId id="2076136863" r:id="rId27"/>
    <p:sldId id="326" r:id="rId28"/>
    <p:sldId id="2076136847" r:id="rId29"/>
    <p:sldId id="2076136906" r:id="rId30"/>
    <p:sldId id="2076136907" r:id="rId31"/>
    <p:sldId id="2076136908" r:id="rId32"/>
    <p:sldId id="1727" r:id="rId33"/>
    <p:sldId id="2076136900" r:id="rId34"/>
    <p:sldId id="1709" r:id="rId35"/>
    <p:sldId id="2076136864" r:id="rId36"/>
    <p:sldId id="258" r:id="rId37"/>
  </p:sldIdLst>
  <p:sldSz cx="12192000" cy="6858000"/>
  <p:notesSz cx="6799263" cy="99298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AEF33A3A-F0F1-4BD6-BA7A-7EBE079BA2BF}">
          <p14:sldIdLst>
            <p14:sldId id="2076136909"/>
            <p14:sldId id="2076136870"/>
          </p14:sldIdLst>
        </p14:section>
        <p14:section name="Reformerna som helhet" id="{61E33F5B-97DF-41EE-B779-B51D44D6ACA3}">
          <p14:sldIdLst>
            <p14:sldId id="294"/>
            <p14:sldId id="272"/>
            <p14:sldId id="269"/>
            <p14:sldId id="2076136912"/>
          </p14:sldIdLst>
        </p14:section>
        <p14:section name="Tidsplan" id="{20221186-C63A-4037-A544-876D725C9D42}">
          <p14:sldIdLst>
            <p14:sldId id="2076136910"/>
            <p14:sldId id="2076136903"/>
            <p14:sldId id="2076136889"/>
            <p14:sldId id="2076136890"/>
            <p14:sldId id="2076136883"/>
            <p14:sldId id="2076136885"/>
            <p14:sldId id="2076136911"/>
            <p14:sldId id="2076136891"/>
            <p14:sldId id="2076136888"/>
            <p14:sldId id="2076136892"/>
            <p14:sldId id="2076136894"/>
            <p14:sldId id="2076136877"/>
            <p14:sldId id="2076136902"/>
          </p14:sldIdLst>
        </p14:section>
        <p14:section name="Övergripande skollagsändringar" id="{C9F83EEC-AF89-4F4F-B50C-1EB97E2043E0}">
          <p14:sldIdLst>
            <p14:sldId id="2076136873"/>
          </p14:sldIdLst>
        </p14:section>
        <p14:section name="Lagändringar Trygghet och studiero" id="{3C222BEE-18F8-4E9F-A3B1-FB31E2226AC4}">
          <p14:sldIdLst>
            <p14:sldId id="327"/>
          </p14:sldIdLst>
        </p14:section>
        <p14:section name="Reglering av undervisningstid" id="{CE05DC81-3F99-4DEE-9EEF-30F8DADEA7E0}">
          <p14:sldIdLst>
            <p14:sldId id="325"/>
          </p14:sldIdLst>
        </p14:section>
        <p14:section name="Tioårig grundskola och nya kursplaner" id="{A37CCCE8-9015-4430-9761-B4B9F68581FB}">
          <p14:sldIdLst>
            <p14:sldId id="2076136862"/>
            <p14:sldId id="1716"/>
            <p14:sldId id="2076136875"/>
            <p14:sldId id="2076136863"/>
          </p14:sldIdLst>
        </p14:section>
        <p14:section name="Förändrat stödsystem" id="{21AF08D1-B5FC-42F7-A73B-C7CBAFD6DA46}">
          <p14:sldIdLst>
            <p14:sldId id="326"/>
            <p14:sldId id="2076136847"/>
          </p14:sldIdLst>
        </p14:section>
        <p14:section name="Förändrat betygssystem" id="{3FD91E3C-043C-4194-864E-E7FC5C49FEFB}">
          <p14:sldIdLst>
            <p14:sldId id="2076136906"/>
            <p14:sldId id="2076136907"/>
            <p14:sldId id="2076136908"/>
            <p14:sldId id="1727"/>
            <p14:sldId id="2076136900"/>
            <p14:sldId id="1709"/>
          </p14:sldIdLst>
        </p14:section>
        <p14:section name="Yrkesutbildning" id="{7551F1F9-5E40-43F5-A33A-6573C0CA3D4D}">
          <p14:sldIdLst>
            <p14:sldId id="2076136864"/>
            <p14:sldId id="25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F8D72C-BEA0-ACF4-40DA-9DE52B4F8B87}" name="Emma Solberg" initials="ES" userId="S::emma.solberg@skolverket.se::34cf7577-ce0e-4088-843f-ff5ba0b27a6d" providerId="AD"/>
  <p188:author id="{B35C5B56-0E4B-4759-240D-4970D318730A}" name="Fanny Sahlin" initials="FS" userId="S::fanny.sahlin@skolverket.se::0f06a555-9907-4467-8807-34a20bf3a938" providerId="AD"/>
  <p188:author id="{D34E4E64-0DD1-09CE-1DF2-63A1ED862A44}" name="Anna Vretblad" initials="AV" userId="S::anna.vretblad@skolverket.se::8a7b7631-02c1-426d-937e-a947495ea02e" providerId="AD"/>
  <p188:author id="{92DD3984-8BA4-5BAD-E1E6-DB5BDE4F9E8B}" name="Martin Zachrisson" initials="MZ" userId="S::martin.zachrisson@skolverket.se::b64b29bb-8ef6-4570-bbd3-277b9371a2bf" providerId="AD"/>
  <p188:author id="{D97185C5-A1EC-E8C1-FAA6-BB16E6C162F8}" name="Reformsamordningen" initials="AJ" userId="Reformsamordningen"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2B9"/>
    <a:srgbClr val="F8F8F8"/>
    <a:srgbClr val="EAEAEA"/>
    <a:srgbClr val="6F4E66"/>
    <a:srgbClr val="CCB5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42" autoAdjust="0"/>
    <p:restoredTop sz="53208" autoAdjust="0"/>
  </p:normalViewPr>
  <p:slideViewPr>
    <p:cSldViewPr snapToGrid="0">
      <p:cViewPr varScale="1">
        <p:scale>
          <a:sx n="64" d="100"/>
          <a:sy n="64" d="100"/>
        </p:scale>
        <p:origin x="2100" y="72"/>
      </p:cViewPr>
      <p:guideLst/>
    </p:cSldViewPr>
  </p:slideViewPr>
  <p:outlineViewPr>
    <p:cViewPr>
      <p:scale>
        <a:sx n="33" d="100"/>
        <a:sy n="33" d="100"/>
      </p:scale>
      <p:origin x="0" y="-999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119" d="100"/>
          <a:sy n="119" d="100"/>
        </p:scale>
        <p:origin x="4136" y="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_rels/viewProps.xml.rels><?xml version="1.0" encoding="UTF-8" standalone="yes"?>
<Relationships xmlns="http://schemas.openxmlformats.org/package/2006/relationships"><Relationship Id="rId8" Type="http://schemas.openxmlformats.org/officeDocument/2006/relationships/slide" Target="slides/slide27.xml"/><Relationship Id="rId3" Type="http://schemas.openxmlformats.org/officeDocument/2006/relationships/slide" Target="slides/slide21.xml"/><Relationship Id="rId7" Type="http://schemas.openxmlformats.org/officeDocument/2006/relationships/slide" Target="slides/slide26.xml"/><Relationship Id="rId12" Type="http://schemas.openxmlformats.org/officeDocument/2006/relationships/slide" Target="slides/slide36.xml"/><Relationship Id="rId2" Type="http://schemas.openxmlformats.org/officeDocument/2006/relationships/slide" Target="slides/slide20.xml"/><Relationship Id="rId1" Type="http://schemas.openxmlformats.org/officeDocument/2006/relationships/slide" Target="slides/slide2.xml"/><Relationship Id="rId6" Type="http://schemas.openxmlformats.org/officeDocument/2006/relationships/slide" Target="slides/slide25.xml"/><Relationship Id="rId11" Type="http://schemas.openxmlformats.org/officeDocument/2006/relationships/slide" Target="slides/slide35.xml"/><Relationship Id="rId5" Type="http://schemas.openxmlformats.org/officeDocument/2006/relationships/slide" Target="slides/slide23.xml"/><Relationship Id="rId10" Type="http://schemas.openxmlformats.org/officeDocument/2006/relationships/slide" Target="slides/slide34.xml"/><Relationship Id="rId4" Type="http://schemas.openxmlformats.org/officeDocument/2006/relationships/slide" Target="slides/slide22.xml"/><Relationship Id="rId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9FF6048C-549A-0ED0-6AC9-96EE186A155B}"/>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3E1F08A6-ACBD-893D-A780-089636EF4527}"/>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AB36E3D4-81C9-45C2-9E08-BFD41210FBBF}" type="datetimeFigureOut">
              <a:rPr lang="sv-SE" smtClean="0"/>
              <a:t>2026-08-25</a:t>
            </a:fld>
            <a:endParaRPr lang="sv-SE"/>
          </a:p>
        </p:txBody>
      </p:sp>
      <p:sp>
        <p:nvSpPr>
          <p:cNvPr id="4" name="Platshållare för sidfot 3">
            <a:extLst>
              <a:ext uri="{FF2B5EF4-FFF2-40B4-BE49-F238E27FC236}">
                <a16:creationId xmlns:a16="http://schemas.microsoft.com/office/drawing/2014/main" id="{D7D75D99-2468-4748-28BC-749AA429C764}"/>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AD0CC835-380E-BBDE-BA5D-277B284DB3F5}"/>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1BBE5682-481D-480C-A0B3-D7DF40CE9276}" type="slidenum">
              <a:rPr lang="sv-SE" smtClean="0"/>
              <a:t>‹#›</a:t>
            </a:fld>
            <a:endParaRPr lang="sv-SE"/>
          </a:p>
        </p:txBody>
      </p:sp>
    </p:spTree>
    <p:extLst>
      <p:ext uri="{BB962C8B-B14F-4D97-AF65-F5344CB8AC3E}">
        <p14:creationId xmlns:p14="http://schemas.microsoft.com/office/powerpoint/2010/main" val="298169886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8" userDrawn="1">
          <p15:clr>
            <a:srgbClr val="F26B43"/>
          </p15:clr>
        </p15:guide>
        <p15:guide id="2" pos="214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FDF230E4-549C-4715-9B8B-F7B4789FE548}" type="datetimeFigureOut">
              <a:rPr lang="sv-SE" smtClean="0"/>
              <a:t>2026-08-25</a:t>
            </a:fld>
            <a:endParaRPr lang="sv-SE"/>
          </a:p>
        </p:txBody>
      </p:sp>
      <p:sp>
        <p:nvSpPr>
          <p:cNvPr id="4" name="Platshållare för bildobjekt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2E06BED0-4988-4506-821C-0E164EB69B33}" type="slidenum">
              <a:rPr lang="sv-SE" smtClean="0"/>
              <a:t>‹#›</a:t>
            </a:fld>
            <a:endParaRPr lang="sv-SE"/>
          </a:p>
        </p:txBody>
      </p:sp>
    </p:spTree>
    <p:extLst>
      <p:ext uri="{BB962C8B-B14F-4D97-AF65-F5344CB8AC3E}">
        <p14:creationId xmlns:p14="http://schemas.microsoft.com/office/powerpoint/2010/main" val="2892952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skolverket.se/styrning-och-ansvar/forandringar-inom-skolomradet/skolverket-ser-over-kursplaner-i-komvux/nya-kurser-i-komvux-i-sfi"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regeringen.se/contentassets/6dfbf9bb877b433bbca46ad8c07950fe/tid-for-undervisningsuppdraget--atgarder-for-god-undervisning-och-lararyrkenas-attraktivitet-sou-202526.pdf" TargetMode="External"/><Relationship Id="rId3" Type="http://schemas.openxmlformats.org/officeDocument/2006/relationships/hyperlink" Target="https://www.regeringen.se/contentassets/ff8d9a87571445c38afab38690c0c60e/kunskap-for-alla--nya-laroplaner-med-fokus-pa-undervisning-och-larande-sou-202519.pdf" TargetMode="External"/><Relationship Id="rId7" Type="http://schemas.openxmlformats.org/officeDocument/2006/relationships/hyperlink" Target="https://www.regeringen.se/contentassets/26e05d7491f04788b7f74e4bd86ec011/battre-forutsattningar-for-trygghet-och-studiero-i-skolan-sou-20258.pdf"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regeringen.se/contentassets/2cd8d2f5eb0544f3ba50d5f93087dee9/forbattrat-stod-i-skolan-sou-202544.pdf" TargetMode="External"/><Relationship Id="rId5" Type="http://schemas.openxmlformats.org/officeDocument/2006/relationships/hyperlink" Target="https://www.regeringen.se/contentassets/56408e57ea8e4954bf38491c8bc33d4c/ett-likvardigt-betygssystem-sou-202518-volym-1.pdf" TargetMode="External"/><Relationship Id="rId4" Type="http://schemas.openxmlformats.org/officeDocument/2006/relationships/hyperlink" Target="https://www.regeringen.se/contentassets/da2e506ecdee49a6ba095fceea3165eb/pa-spraklig-grund-sou-20259.pdf" TargetMode="External"/><Relationship Id="rId9" Type="http://schemas.openxmlformats.org/officeDocument/2006/relationships/hyperlink" Target="https://www.regeringen.se/contentassets/3d1edf038443454f9c1598e9343afdba/sou-2024_74_pdf-a_webb.pdf"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regeringen.se/rattsliga-dokument/statens-offentliga-utredningar/2025/02/sou-202518/"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kolverket.se/undervisning/forskolan/guide-till-andringar-i-forskolans-laropla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dirty="0"/>
              <a:t>Denna presentation är senast uppdaterad den 24 augusti 2026. </a:t>
            </a:r>
            <a:r>
              <a:rPr lang="sv-SE"/>
              <a:t>Version 2.</a:t>
            </a:r>
            <a:endParaRPr lang="sv-SE" dirty="0"/>
          </a:p>
          <a:p>
            <a:r>
              <a:rPr lang="sv-SE" dirty="0"/>
              <a:t>Senaste versionen finns tillgänglig på skolverket.se/enskolaiforandring</a:t>
            </a:r>
          </a:p>
        </p:txBody>
      </p:sp>
      <p:sp>
        <p:nvSpPr>
          <p:cNvPr id="4" name="Platshållare för bildnummer 3"/>
          <p:cNvSpPr>
            <a:spLocks noGrp="1"/>
          </p:cNvSpPr>
          <p:nvPr>
            <p:ph type="sldNum" sz="quarter" idx="5"/>
          </p:nvPr>
        </p:nvSpPr>
        <p:spPr/>
        <p:txBody>
          <a:bodyPr/>
          <a:lstStyle/>
          <a:p>
            <a:fld id="{2E06BED0-4988-4506-821C-0E164EB69B33}" type="slidenum">
              <a:rPr lang="sv-SE" smtClean="0"/>
              <a:t>1</a:t>
            </a:fld>
            <a:endParaRPr lang="sv-SE"/>
          </a:p>
        </p:txBody>
      </p:sp>
    </p:spTree>
    <p:extLst>
      <p:ext uri="{BB962C8B-B14F-4D97-AF65-F5344CB8AC3E}">
        <p14:creationId xmlns:p14="http://schemas.microsoft.com/office/powerpoint/2010/main" val="2189867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2026</a:t>
            </a:r>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Mobilförbud </a:t>
            </a:r>
            <a:r>
              <a:rPr lang="sv-SE" sz="1200" kern="1200" dirty="0">
                <a:solidFill>
                  <a:schemeClr val="tx1"/>
                </a:solidFill>
                <a:effectLst/>
                <a:latin typeface="+mn-lt"/>
                <a:ea typeface="+mn-ea"/>
                <a:cs typeface="+mn-cs"/>
              </a:rPr>
              <a:t>(prop.2025/26:193 Bättre förutsättningar för trygghet och studiero)</a:t>
            </a:r>
          </a:p>
          <a:p>
            <a:r>
              <a:rPr lang="sv-SE" sz="1200" kern="1200" dirty="0">
                <a:solidFill>
                  <a:schemeClr val="tx1"/>
                </a:solidFill>
                <a:effectLst/>
                <a:latin typeface="+mn-lt"/>
                <a:ea typeface="+mn-ea"/>
                <a:cs typeface="+mn-cs"/>
              </a:rPr>
              <a:t>Elevers mobiltelefoner ska samlas in vid skoldagens början och återlämnas vid skoldagens slut — obligatoriskt, beslutas inte längre av rektor utan gäller per lag.</a:t>
            </a:r>
          </a:p>
          <a:p>
            <a:r>
              <a:rPr lang="sv-SE" sz="1200" kern="1200" dirty="0">
                <a:solidFill>
                  <a:schemeClr val="tx1"/>
                </a:solidFill>
                <a:effectLst/>
                <a:latin typeface="+mn-lt"/>
                <a:ea typeface="+mn-ea"/>
                <a:cs typeface="+mn-cs"/>
              </a:rPr>
              <a:t>Rektorn får också besluta att samla in övrig elektronisk kommunikationsutrustning (t.ex. smarta klockor)</a:t>
            </a:r>
          </a:p>
          <a:p>
            <a:r>
              <a:rPr lang="sv-SE" sz="1200" kern="1200" dirty="0">
                <a:solidFill>
                  <a:schemeClr val="tx1"/>
                </a:solidFill>
                <a:effectLst/>
                <a:latin typeface="+mn-lt"/>
                <a:ea typeface="+mn-ea"/>
                <a:cs typeface="+mn-cs"/>
              </a:rPr>
              <a:t>Undantag får göras av rektor eller lärare vid pedagogisk användning, särskilda skäl för enskild elev, eller vid utbildning utanför skolenheten där insamling medför betydande praktiska svårigheter (t.ex. prao, simundervisning på stort avstånd)</a:t>
            </a:r>
          </a:p>
          <a:p>
            <a:r>
              <a:rPr lang="sv-SE" sz="1200" kern="1200" dirty="0">
                <a:solidFill>
                  <a:schemeClr val="tx1"/>
                </a:solidFill>
                <a:effectLst/>
                <a:latin typeface="+mn-lt"/>
                <a:ea typeface="+mn-ea"/>
                <a:cs typeface="+mn-cs"/>
              </a:rPr>
              <a:t>Skolan ansvarar för insamlade mobiltelefoner och är ersättningsskyldig om de skadas eller försvinner.</a:t>
            </a:r>
          </a:p>
          <a:p>
            <a:r>
              <a:rPr lang="sv-SE" sz="1200" kern="1200" dirty="0">
                <a:solidFill>
                  <a:schemeClr val="tx1"/>
                </a:solidFill>
                <a:effectLst/>
                <a:latin typeface="+mn-lt"/>
                <a:ea typeface="+mn-ea"/>
                <a:cs typeface="+mn-cs"/>
              </a:rPr>
              <a:t>Skriftliga rutiner för insamlingen ska finnas och beslutas av rektorn.</a:t>
            </a:r>
          </a:p>
          <a:p>
            <a:r>
              <a:rPr lang="sv-SE" sz="1200" b="1" kern="1200" dirty="0">
                <a:solidFill>
                  <a:schemeClr val="tx1"/>
                </a:solidFill>
                <a:effectLst/>
                <a:latin typeface="+mn-lt"/>
                <a:ea typeface="+mn-ea"/>
                <a:cs typeface="+mn-cs"/>
              </a:rPr>
              <a:t>Huvudmannens och rektorns ansvar </a:t>
            </a:r>
            <a:r>
              <a:rPr lang="sv-SE" sz="1200" kern="1200" dirty="0">
                <a:solidFill>
                  <a:schemeClr val="tx1"/>
                </a:solidFill>
                <a:effectLst/>
                <a:latin typeface="+mn-lt"/>
                <a:ea typeface="+mn-ea"/>
                <a:cs typeface="+mn-cs"/>
              </a:rPr>
              <a:t>(prop.2025/26:193 Bättre förutsättningar för trygghet och studiero)</a:t>
            </a:r>
          </a:p>
          <a:p>
            <a:r>
              <a:rPr lang="sv-SE" sz="1200" kern="1200" dirty="0">
                <a:solidFill>
                  <a:schemeClr val="tx1"/>
                </a:solidFill>
                <a:effectLst/>
                <a:latin typeface="+mn-lt"/>
                <a:ea typeface="+mn-ea"/>
                <a:cs typeface="+mn-cs"/>
              </a:rPr>
              <a:t>Huvudmannens ansvar för trygghet och studiero förtydligas i skollagen — ska inte bara arbeta förebyggande utan också aktivt upprätthålla trygghet och studiero.</a:t>
            </a:r>
          </a:p>
          <a:p>
            <a:r>
              <a:rPr lang="sv-SE" sz="1200" kern="1200" dirty="0">
                <a:solidFill>
                  <a:schemeClr val="tx1"/>
                </a:solidFill>
                <a:effectLst/>
                <a:latin typeface="+mn-lt"/>
                <a:ea typeface="+mn-ea"/>
                <a:cs typeface="+mn-cs"/>
              </a:rPr>
              <a:t>Rektorns ansvar för trygghet och studiero synliggörs uttryckligen i skollagen</a:t>
            </a:r>
          </a:p>
          <a:p>
            <a:r>
              <a:rPr lang="sv-SE" sz="1200" b="1" kern="1200" dirty="0">
                <a:solidFill>
                  <a:schemeClr val="tx1"/>
                </a:solidFill>
                <a:effectLst/>
                <a:latin typeface="+mn-lt"/>
                <a:ea typeface="+mn-ea"/>
                <a:cs typeface="+mn-cs"/>
              </a:rPr>
              <a:t>Ordningsregler blir skolregler </a:t>
            </a:r>
            <a:r>
              <a:rPr lang="sv-SE" sz="1200" kern="1200" dirty="0">
                <a:solidFill>
                  <a:schemeClr val="tx1"/>
                </a:solidFill>
                <a:effectLst/>
                <a:latin typeface="+mn-lt"/>
                <a:ea typeface="+mn-ea"/>
                <a:cs typeface="+mn-cs"/>
              </a:rPr>
              <a:t>(prop.2025/26:193 Bättre förutsättningar för trygghet och studiero)</a:t>
            </a:r>
          </a:p>
          <a:p>
            <a:r>
              <a:rPr lang="sv-SE" sz="1200" kern="1200" dirty="0">
                <a:solidFill>
                  <a:schemeClr val="tx1"/>
                </a:solidFill>
                <a:effectLst/>
                <a:latin typeface="+mn-lt"/>
                <a:ea typeface="+mn-ea"/>
                <a:cs typeface="+mn-cs"/>
              </a:rPr>
              <a:t>Ordningsregler ersätts av "skolregler" som ska vara skolgemensamma (gälla hela skolenheten, inte bara enskilda klasser)</a:t>
            </a:r>
          </a:p>
          <a:p>
            <a:r>
              <a:rPr lang="sv-SE" sz="1200" kern="1200" dirty="0">
                <a:solidFill>
                  <a:schemeClr val="tx1"/>
                </a:solidFill>
                <a:effectLst/>
                <a:latin typeface="+mn-lt"/>
                <a:ea typeface="+mn-ea"/>
                <a:cs typeface="+mn-cs"/>
              </a:rPr>
              <a:t>Skolreglerna ska innehålla en konsekvensplan som beskriver vilka åtgärder som kan vidtas vid regelöverträdelser.</a:t>
            </a:r>
          </a:p>
          <a:p>
            <a:r>
              <a:rPr lang="sv-SE" sz="1200" kern="1200" dirty="0">
                <a:solidFill>
                  <a:schemeClr val="tx1"/>
                </a:solidFill>
                <a:effectLst/>
                <a:latin typeface="+mn-lt"/>
                <a:ea typeface="+mn-ea"/>
                <a:cs typeface="+mn-cs"/>
              </a:rPr>
              <a:t>Skolreglerna ska förankras hos personalen.</a:t>
            </a:r>
          </a:p>
          <a:p>
            <a:r>
              <a:rPr lang="sv-SE" sz="1200" b="1" kern="1200" dirty="0">
                <a:solidFill>
                  <a:schemeClr val="tx1"/>
                </a:solidFill>
                <a:effectLst/>
                <a:latin typeface="+mn-lt"/>
                <a:ea typeface="+mn-ea"/>
                <a:cs typeface="+mn-cs"/>
              </a:rPr>
              <a:t>Förväntansdokument </a:t>
            </a:r>
            <a:r>
              <a:rPr lang="sv-SE" sz="1200" kern="1200" dirty="0">
                <a:solidFill>
                  <a:schemeClr val="tx1"/>
                </a:solidFill>
                <a:effectLst/>
                <a:latin typeface="+mn-lt"/>
                <a:ea typeface="+mn-ea"/>
                <a:cs typeface="+mn-cs"/>
              </a:rPr>
              <a:t>(prop.2025/26:193 Bättre förutsättningar för trygghet och studiero)</a:t>
            </a:r>
          </a:p>
          <a:p>
            <a:r>
              <a:rPr lang="sv-SE" sz="1200" kern="1200" dirty="0">
                <a:solidFill>
                  <a:schemeClr val="tx1"/>
                </a:solidFill>
                <a:effectLst/>
                <a:latin typeface="+mn-lt"/>
                <a:ea typeface="+mn-ea"/>
                <a:cs typeface="+mn-cs"/>
              </a:rPr>
              <a:t>Varje skolenhet ska ta fram ett förväntansdokument med information om skolreglerna, gemensamma rutiner och förhållningssätt, samt en påminnelse om vårdnadshavares ansvar enligt föräldrabalken.</a:t>
            </a:r>
          </a:p>
          <a:p>
            <a:r>
              <a:rPr lang="sv-SE" sz="1200" kern="1200" dirty="0">
                <a:solidFill>
                  <a:schemeClr val="tx1"/>
                </a:solidFill>
                <a:effectLst/>
                <a:latin typeface="+mn-lt"/>
                <a:ea typeface="+mn-ea"/>
                <a:cs typeface="+mn-cs"/>
              </a:rPr>
              <a:t>Elever och vårdnadshavare ska informeras om dokumentet varje läsår.</a:t>
            </a:r>
          </a:p>
          <a:p>
            <a:r>
              <a:rPr lang="sv-SE" sz="1200" kern="1200" dirty="0">
                <a:solidFill>
                  <a:schemeClr val="tx1"/>
                </a:solidFill>
                <a:effectLst/>
                <a:latin typeface="+mn-lt"/>
                <a:ea typeface="+mn-ea"/>
                <a:cs typeface="+mn-cs"/>
              </a:rPr>
              <a:t>Rektorn ansvarar för att det tas fram.</a:t>
            </a:r>
          </a:p>
          <a:p>
            <a:r>
              <a:rPr lang="sv-SE" sz="1200" b="1" kern="1200" dirty="0">
                <a:solidFill>
                  <a:schemeClr val="tx1"/>
                </a:solidFill>
                <a:effectLst/>
                <a:latin typeface="+mn-lt"/>
                <a:ea typeface="+mn-ea"/>
                <a:cs typeface="+mn-cs"/>
              </a:rPr>
              <a:t>Utvisning ur undervisningslokalen </a:t>
            </a:r>
            <a:r>
              <a:rPr lang="sv-SE" sz="1200" kern="1200" dirty="0">
                <a:solidFill>
                  <a:schemeClr val="tx1"/>
                </a:solidFill>
                <a:effectLst/>
                <a:latin typeface="+mn-lt"/>
                <a:ea typeface="+mn-ea"/>
                <a:cs typeface="+mn-cs"/>
              </a:rPr>
              <a:t>(prop.2025/26:193 Bättre förutsättningar för trygghet och studiero)</a:t>
            </a:r>
          </a:p>
          <a:p>
            <a:r>
              <a:rPr lang="sv-SE" sz="1200" kern="1200" dirty="0">
                <a:solidFill>
                  <a:schemeClr val="tx1"/>
                </a:solidFill>
                <a:effectLst/>
                <a:latin typeface="+mn-lt"/>
                <a:ea typeface="+mn-ea"/>
                <a:cs typeface="+mn-cs"/>
              </a:rPr>
              <a:t>Lärare får visa ut en elev direkt utan föregående uppmaning om uppträdandet inneburit våld, hot eller kränkning. Utvisning och kvarsittning ska inte längre behöva dokumenteras.</a:t>
            </a:r>
          </a:p>
          <a:p>
            <a:r>
              <a:rPr lang="sv-SE" sz="1200" b="1" kern="1200" dirty="0">
                <a:solidFill>
                  <a:schemeClr val="tx1"/>
                </a:solidFill>
                <a:effectLst/>
                <a:latin typeface="+mn-lt"/>
                <a:ea typeface="+mn-ea"/>
                <a:cs typeface="+mn-cs"/>
              </a:rPr>
              <a:t>Tillfällig omplacering </a:t>
            </a:r>
            <a:r>
              <a:rPr lang="sv-SE" sz="1200" kern="1200" dirty="0">
                <a:solidFill>
                  <a:schemeClr val="tx1"/>
                </a:solidFill>
                <a:effectLst/>
                <a:latin typeface="+mn-lt"/>
                <a:ea typeface="+mn-ea"/>
                <a:cs typeface="+mn-cs"/>
              </a:rPr>
              <a:t>(prop.2025/26:193 Bättre förutsättningar för trygghet och studiero)</a:t>
            </a:r>
          </a:p>
          <a:p>
            <a:r>
              <a:rPr lang="sv-SE" sz="1200" kern="1200" dirty="0">
                <a:solidFill>
                  <a:schemeClr val="tx1"/>
                </a:solidFill>
                <a:effectLst/>
                <a:latin typeface="+mn-lt"/>
                <a:ea typeface="+mn-ea"/>
                <a:cs typeface="+mn-cs"/>
              </a:rPr>
              <a:t>Rektorn får besluta om längre tillfälliga omplaceringar inom den egna skolenheten.</a:t>
            </a:r>
          </a:p>
          <a:p>
            <a:r>
              <a:rPr lang="sv-SE" sz="1200" kern="1200" dirty="0">
                <a:solidFill>
                  <a:schemeClr val="tx1"/>
                </a:solidFill>
                <a:effectLst/>
                <a:latin typeface="+mn-lt"/>
                <a:ea typeface="+mn-ea"/>
                <a:cs typeface="+mn-cs"/>
              </a:rPr>
              <a:t>Tillfällig placering utanför den egna skolenheten förlängs från fyra till åtta veckor som längsta tid.</a:t>
            </a:r>
          </a:p>
          <a:p>
            <a:r>
              <a:rPr lang="sv-SE" sz="1200" b="1" kern="1200" dirty="0">
                <a:solidFill>
                  <a:schemeClr val="tx1"/>
                </a:solidFill>
                <a:effectLst/>
                <a:latin typeface="+mn-lt"/>
                <a:ea typeface="+mn-ea"/>
                <a:cs typeface="+mn-cs"/>
              </a:rPr>
              <a:t>Utvisning utan föregående tillsägelse</a:t>
            </a:r>
            <a:r>
              <a:rPr lang="sv-SE" sz="1200" kern="1200" dirty="0">
                <a:solidFill>
                  <a:schemeClr val="tx1"/>
                </a:solidFill>
                <a:effectLst/>
                <a:latin typeface="+mn-lt"/>
                <a:ea typeface="+mn-ea"/>
                <a:cs typeface="+mn-cs"/>
              </a:rPr>
              <a:t> ska vara möjlig om elevens uppträdande inneburit våld, hot eller kränkningar.</a:t>
            </a:r>
          </a:p>
          <a:p>
            <a:r>
              <a:rPr lang="sv-SE" sz="1200" kern="1200" dirty="0">
                <a:solidFill>
                  <a:schemeClr val="tx1"/>
                </a:solidFill>
                <a:effectLst/>
                <a:latin typeface="+mn-lt"/>
                <a:ea typeface="+mn-ea"/>
                <a:cs typeface="+mn-cs"/>
              </a:rPr>
              <a:t>I dessa allvarligare situationer ska läraren eller handledaren kunna agera omedelbart utan att först ge eleven en tillrättavisning.</a:t>
            </a:r>
          </a:p>
          <a:p>
            <a:r>
              <a:rPr lang="sv-SE" sz="1200" b="1" kern="1200" dirty="0">
                <a:solidFill>
                  <a:schemeClr val="tx1"/>
                </a:solidFill>
                <a:effectLst/>
                <a:latin typeface="+mn-lt"/>
                <a:ea typeface="+mn-ea"/>
                <a:cs typeface="+mn-cs"/>
              </a:rPr>
              <a:t>Viktigt att notera för anpassad grundskola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Propositionen lyfter särskilt fram att:</a:t>
            </a:r>
          </a:p>
          <a:p>
            <a:r>
              <a:rPr lang="sv-SE" sz="1200" kern="1200" dirty="0">
                <a:solidFill>
                  <a:schemeClr val="tx1"/>
                </a:solidFill>
                <a:effectLst/>
                <a:latin typeface="+mn-lt"/>
                <a:ea typeface="+mn-ea"/>
                <a:cs typeface="+mn-cs"/>
              </a:rPr>
              <a:t>Åtgärden alltid ska vara </a:t>
            </a:r>
            <a:r>
              <a:rPr lang="sv-SE" sz="1200" b="1" kern="1200" dirty="0">
                <a:solidFill>
                  <a:schemeClr val="tx1"/>
                </a:solidFill>
                <a:effectLst/>
                <a:latin typeface="+mn-lt"/>
                <a:ea typeface="+mn-ea"/>
                <a:cs typeface="+mn-cs"/>
              </a:rPr>
              <a:t>proportionerlig</a:t>
            </a:r>
            <a:r>
              <a:rPr lang="sv-SE" sz="1200" kern="1200" dirty="0">
                <a:solidFill>
                  <a:schemeClr val="tx1"/>
                </a:solidFill>
                <a:effectLst/>
                <a:latin typeface="+mn-lt"/>
                <a:ea typeface="+mn-ea"/>
                <a:cs typeface="+mn-cs"/>
              </a:rPr>
              <a:t> och hänsyn ska tas till </a:t>
            </a:r>
            <a:r>
              <a:rPr lang="sv-SE" sz="1200" b="1" kern="1200" dirty="0">
                <a:solidFill>
                  <a:schemeClr val="tx1"/>
                </a:solidFill>
                <a:effectLst/>
                <a:latin typeface="+mn-lt"/>
                <a:ea typeface="+mn-ea"/>
                <a:cs typeface="+mn-cs"/>
              </a:rPr>
              <a:t>elevernas ålder, mognad och förutsättningar.</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Disciplinära åtgärder får </a:t>
            </a:r>
            <a:r>
              <a:rPr lang="sv-SE" sz="1200" b="1" kern="1200" dirty="0">
                <a:solidFill>
                  <a:schemeClr val="tx1"/>
                </a:solidFill>
                <a:effectLst/>
                <a:latin typeface="+mn-lt"/>
                <a:ea typeface="+mn-ea"/>
                <a:cs typeface="+mn-cs"/>
              </a:rPr>
              <a:t>inte</a:t>
            </a:r>
            <a:r>
              <a:rPr lang="sv-SE" sz="1200" kern="1200" dirty="0">
                <a:solidFill>
                  <a:schemeClr val="tx1"/>
                </a:solidFill>
                <a:effectLst/>
                <a:latin typeface="+mn-lt"/>
                <a:ea typeface="+mn-ea"/>
                <a:cs typeface="+mn-cs"/>
              </a:rPr>
              <a:t> tillämpas diskriminerande — exempelvis på grund av funktionsnedsättning.</a:t>
            </a:r>
          </a:p>
          <a:p>
            <a:r>
              <a:rPr lang="sv-SE" sz="1200" kern="1200" dirty="0">
                <a:solidFill>
                  <a:schemeClr val="tx1"/>
                </a:solidFill>
                <a:effectLst/>
                <a:latin typeface="+mn-lt"/>
                <a:ea typeface="+mn-ea"/>
                <a:cs typeface="+mn-cs"/>
              </a:rPr>
              <a:t>Utvisning får </a:t>
            </a:r>
            <a:r>
              <a:rPr lang="sv-SE" sz="1200" b="1" kern="1200" dirty="0">
                <a:solidFill>
                  <a:schemeClr val="tx1"/>
                </a:solidFill>
                <a:effectLst/>
                <a:latin typeface="+mn-lt"/>
                <a:ea typeface="+mn-ea"/>
                <a:cs typeface="+mn-cs"/>
              </a:rPr>
              <a:t>aldrig</a:t>
            </a:r>
            <a:r>
              <a:rPr lang="sv-SE" sz="1200" kern="1200" dirty="0">
                <a:solidFill>
                  <a:schemeClr val="tx1"/>
                </a:solidFill>
                <a:effectLst/>
                <a:latin typeface="+mn-lt"/>
                <a:ea typeface="+mn-ea"/>
                <a:cs typeface="+mn-cs"/>
              </a:rPr>
              <a:t> vara ett alternativ till det stöd eleven har rätt till.</a:t>
            </a:r>
          </a:p>
          <a:p>
            <a:r>
              <a:rPr lang="sv-SE" sz="1200" kern="1200" dirty="0">
                <a:solidFill>
                  <a:schemeClr val="tx1"/>
                </a:solidFill>
                <a:effectLst/>
                <a:latin typeface="+mn-lt"/>
                <a:ea typeface="+mn-ea"/>
                <a:cs typeface="+mn-cs"/>
              </a:rPr>
              <a:t>En bedömning ska göras i </a:t>
            </a:r>
            <a:r>
              <a:rPr lang="sv-SE" sz="1200" b="1" kern="1200" dirty="0">
                <a:solidFill>
                  <a:schemeClr val="tx1"/>
                </a:solidFill>
                <a:effectLst/>
                <a:latin typeface="+mn-lt"/>
                <a:ea typeface="+mn-ea"/>
                <a:cs typeface="+mn-cs"/>
              </a:rPr>
              <a:t>varje enskilt fall.</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Propositionen anger om en elev i anpassade grundskolan vid upprepade tillfällen stört ordningen ska skolan utreda saken och samråda med vårdnadshavare.</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Förändrade förutsättningar för utredningar av kränkande behandling</a:t>
            </a:r>
            <a:endParaRPr lang="sv-SE" sz="1200" u="sng"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Skärpt och omformat ansvar vid kränkande behandling (6 kap. 10 § skollagen) (Prop. 2025/26:196 Tid för undervisningsuppdraget)</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Här görs tre viktiga förändringar som gäller all personal, inklusive lärare i gymnasieskolan:</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a) Skärpt skyldighet att aktivt uppmärksamma kränkningar: En ny, starkare formulering innebär att </a:t>
            </a:r>
            <a:r>
              <a:rPr lang="sv-SE" sz="1200" b="1" kern="1200" dirty="0">
                <a:solidFill>
                  <a:schemeClr val="tx1"/>
                </a:solidFill>
                <a:effectLst/>
                <a:latin typeface="+mn-lt"/>
                <a:ea typeface="+mn-ea"/>
                <a:cs typeface="+mn-cs"/>
              </a:rPr>
              <a:t>all personal</a:t>
            </a:r>
            <a:r>
              <a:rPr lang="sv-SE" sz="1200" kern="1200" dirty="0">
                <a:solidFill>
                  <a:schemeClr val="tx1"/>
                </a:solidFill>
                <a:effectLst/>
                <a:latin typeface="+mn-lt"/>
                <a:ea typeface="+mn-ea"/>
                <a:cs typeface="+mn-cs"/>
              </a:rPr>
              <a:t> ska aktivt uppmärksamma och motverka kränkande behandling, trakasserier och sexuella trakasserier — och se till att sådana händelser hanteras. Detta är en skärpning jämfört med tidigare.</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b) Anmälningsskyldighet ersätts av informationsskyldighet: I dag ska personal som får kännedom om kränkande behandling anmäla det till rektor. Det ändras till att personal ska informera rektor — men bara om det rör sig om allvarlig eller upprepad kränkande behandling.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Skyldigheten gäller också som tidigare alltid när kränkningen utförts av någon i personalen.</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Syftet är att minska administration: enstaka mindre allvarliga kränkningar som kan redas ut på plats behöver inte längre leda till en formell anmälan. 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c) Skollagens sjätte kapitel har till ändamål att motverka kränkande behandling av barn och elever. Kapitlet har nu också fått till ändamål att motverka trakasserier och sexuella trakasserier enligt diskrimineringslagen (2008:567)</a:t>
            </a:r>
            <a:br>
              <a:rPr lang="sv-SE" sz="1200" kern="1200" dirty="0">
                <a:solidFill>
                  <a:schemeClr val="tx1"/>
                </a:solidFill>
                <a:effectLst/>
                <a:latin typeface="+mn-lt"/>
                <a:ea typeface="+mn-ea"/>
                <a:cs typeface="+mn-cs"/>
              </a:rPr>
            </a:br>
            <a:r>
              <a:rPr lang="sv-SE" sz="1200" b="1" kern="1200" dirty="0">
                <a:solidFill>
                  <a:schemeClr val="tx1"/>
                </a:solidFill>
                <a:effectLst/>
                <a:latin typeface="+mn-lt"/>
                <a:ea typeface="+mn-ea"/>
                <a:cs typeface="+mn-cs"/>
              </a:rPr>
              <a:t>Ikraftträdande: 1 augusti 2026.</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2027</a:t>
            </a:r>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OBS! Årskurserna anges 1-9 eftersom tioårig anpassad grundskola gäller först från 2028.</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Reglering av undervisningsuppdraget </a:t>
            </a:r>
            <a:r>
              <a:rPr lang="sv-SE" sz="1200" kern="1200" dirty="0">
                <a:solidFill>
                  <a:schemeClr val="tx1"/>
                </a:solidFill>
                <a:effectLst/>
                <a:latin typeface="+mn-lt"/>
                <a:ea typeface="+mn-ea"/>
                <a:cs typeface="+mn-cs"/>
              </a:rPr>
              <a:t>(prop. 2025/26:196 Tid för undervisningsuppdraget)</a:t>
            </a:r>
          </a:p>
          <a:p>
            <a:r>
              <a:rPr lang="sv-SE" sz="1200" kern="1200" dirty="0">
                <a:solidFill>
                  <a:schemeClr val="tx1"/>
                </a:solidFill>
                <a:effectLst/>
                <a:latin typeface="+mn-lt"/>
                <a:ea typeface="+mn-ea"/>
                <a:cs typeface="+mn-cs"/>
              </a:rPr>
              <a:t>Lagändringen innebär att regeringen ges ett bemyndigande att reglera tid för planering, genomförande och uppföljning av undervisningen i förordning. </a:t>
            </a:r>
          </a:p>
          <a:p>
            <a:r>
              <a:rPr lang="sv-SE" sz="1200" kern="1200" dirty="0">
                <a:solidFill>
                  <a:schemeClr val="tx1"/>
                </a:solidFill>
                <a:effectLst/>
                <a:latin typeface="+mn-lt"/>
                <a:ea typeface="+mn-ea"/>
                <a:cs typeface="+mn-cs"/>
              </a:rPr>
              <a:t>Regeringen har beslutat om en förordning för reglering av förskollärares och lärares undervisningsuppdrag (2026:1487).</a:t>
            </a:r>
          </a:p>
          <a:p>
            <a:r>
              <a:rPr lang="sv-SE" sz="1200" kern="1200" dirty="0">
                <a:solidFill>
                  <a:schemeClr val="tx1"/>
                </a:solidFill>
                <a:effectLst/>
                <a:latin typeface="+mn-lt"/>
                <a:ea typeface="+mn-ea"/>
                <a:cs typeface="+mn-cs"/>
              </a:rPr>
              <a:t>Det är tiden för lärare och för att undervisa, planera undervisningen och följa upp sin undervisning som regleras i olika intervall. </a:t>
            </a:r>
          </a:p>
          <a:p>
            <a:r>
              <a:rPr lang="sv-SE" sz="1200" kern="1200" dirty="0">
                <a:solidFill>
                  <a:schemeClr val="tx1"/>
                </a:solidFill>
                <a:effectLst/>
                <a:latin typeface="+mn-lt"/>
                <a:ea typeface="+mn-ea"/>
                <a:cs typeface="+mn-cs"/>
              </a:rPr>
              <a:t>Förordningen träder i kraft </a:t>
            </a:r>
            <a:r>
              <a:rPr lang="sv-SE" sz="1200" b="1" kern="1200" dirty="0">
                <a:solidFill>
                  <a:schemeClr val="tx1"/>
                </a:solidFill>
                <a:effectLst/>
                <a:latin typeface="+mn-lt"/>
                <a:ea typeface="+mn-ea"/>
                <a:cs typeface="+mn-cs"/>
              </a:rPr>
              <a:t>1 juli 2027</a:t>
            </a:r>
            <a:r>
              <a:rPr lang="sv-SE" sz="1200" kern="1200" dirty="0">
                <a:solidFill>
                  <a:schemeClr val="tx1"/>
                </a:solidFill>
                <a:effectLst/>
                <a:latin typeface="+mn-lt"/>
                <a:ea typeface="+mn-ea"/>
                <a:cs typeface="+mn-cs"/>
              </a:rPr>
              <a:t> och reglerar undervisningsuppdragets omfattning. </a:t>
            </a:r>
          </a:p>
          <a:p>
            <a:r>
              <a:rPr lang="sv-SE" sz="1200" b="1" kern="1200" dirty="0">
                <a:solidFill>
                  <a:schemeClr val="tx1"/>
                </a:solidFill>
                <a:effectLst/>
                <a:latin typeface="+mn-lt"/>
                <a:ea typeface="+mn-ea"/>
                <a:cs typeface="+mn-cs"/>
              </a:rPr>
              <a:t>Tak för undervisningstid per läsår (§ 3) Förordning 2026:1487</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Vid heltidstjänstgöring får undervisningstiden </a:t>
            </a:r>
            <a:r>
              <a:rPr lang="sv-SE" sz="1200" b="1" kern="1200" dirty="0">
                <a:solidFill>
                  <a:schemeClr val="tx1"/>
                </a:solidFill>
                <a:effectLst/>
                <a:latin typeface="+mn-lt"/>
                <a:ea typeface="+mn-ea"/>
                <a:cs typeface="+mn-cs"/>
              </a:rPr>
              <a:t>som mest</a:t>
            </a:r>
            <a:r>
              <a:rPr lang="sv-SE" sz="1200" kern="1200" dirty="0">
                <a:solidFill>
                  <a:schemeClr val="tx1"/>
                </a:solidFill>
                <a:effectLst/>
                <a:latin typeface="+mn-lt"/>
                <a:ea typeface="+mn-ea"/>
                <a:cs typeface="+mn-cs"/>
              </a:rPr>
              <a:t> vara:</a:t>
            </a:r>
          </a:p>
          <a:p>
            <a:r>
              <a:rPr lang="sv-SE" sz="1200" b="1" kern="1200" dirty="0">
                <a:solidFill>
                  <a:schemeClr val="tx1"/>
                </a:solidFill>
                <a:effectLst/>
                <a:latin typeface="+mn-lt"/>
                <a:ea typeface="+mn-ea"/>
                <a:cs typeface="+mn-cs"/>
              </a:rPr>
              <a:t>550–650 timmar</a:t>
            </a:r>
            <a:r>
              <a:rPr lang="sv-SE" sz="1200" kern="1200" dirty="0">
                <a:solidFill>
                  <a:schemeClr val="tx1"/>
                </a:solidFill>
                <a:effectLst/>
                <a:latin typeface="+mn-lt"/>
                <a:ea typeface="+mn-ea"/>
                <a:cs typeface="+mn-cs"/>
              </a:rPr>
              <a:t> för lärare i </a:t>
            </a:r>
            <a:r>
              <a:rPr lang="sv-SE" sz="1200" b="1" kern="1200" dirty="0">
                <a:solidFill>
                  <a:schemeClr val="tx1"/>
                </a:solidFill>
                <a:effectLst/>
                <a:latin typeface="+mn-lt"/>
                <a:ea typeface="+mn-ea"/>
                <a:cs typeface="+mn-cs"/>
              </a:rPr>
              <a:t>åk 1–6</a:t>
            </a:r>
            <a:r>
              <a:rPr lang="sv-SE" sz="1200" kern="1200" dirty="0">
                <a:solidFill>
                  <a:schemeClr val="tx1"/>
                </a:solidFill>
                <a:effectLst/>
                <a:latin typeface="+mn-lt"/>
                <a:ea typeface="+mn-ea"/>
                <a:cs typeface="+mn-cs"/>
              </a:rPr>
              <a:t> anpassade grundskolan,</a:t>
            </a:r>
          </a:p>
          <a:p>
            <a:r>
              <a:rPr lang="sv-SE" sz="1200" b="1" kern="1200" dirty="0">
                <a:solidFill>
                  <a:schemeClr val="tx1"/>
                </a:solidFill>
                <a:effectLst/>
                <a:latin typeface="+mn-lt"/>
                <a:ea typeface="+mn-ea"/>
                <a:cs typeface="+mn-cs"/>
              </a:rPr>
              <a:t>500–600 timmar</a:t>
            </a:r>
            <a:r>
              <a:rPr lang="sv-SE" sz="1200" kern="1200" dirty="0">
                <a:solidFill>
                  <a:schemeClr val="tx1"/>
                </a:solidFill>
                <a:effectLst/>
                <a:latin typeface="+mn-lt"/>
                <a:ea typeface="+mn-ea"/>
                <a:cs typeface="+mn-cs"/>
              </a:rPr>
              <a:t> för lärare i </a:t>
            </a:r>
            <a:r>
              <a:rPr lang="sv-SE" sz="1200" b="1" kern="1200" dirty="0">
                <a:solidFill>
                  <a:schemeClr val="tx1"/>
                </a:solidFill>
                <a:effectLst/>
                <a:latin typeface="+mn-lt"/>
                <a:ea typeface="+mn-ea"/>
                <a:cs typeface="+mn-cs"/>
              </a:rPr>
              <a:t>åk 7–9</a:t>
            </a:r>
            <a:r>
              <a:rPr lang="sv-SE" sz="1200" kern="1200" dirty="0">
                <a:solidFill>
                  <a:schemeClr val="tx1"/>
                </a:solidFill>
                <a:effectLst/>
                <a:latin typeface="+mn-lt"/>
                <a:ea typeface="+mn-ea"/>
                <a:cs typeface="+mn-cs"/>
              </a:rPr>
              <a:t> anpassade grundskolan</a:t>
            </a:r>
          </a:p>
          <a:p>
            <a:r>
              <a:rPr lang="sv-SE" sz="1200" kern="1200" dirty="0">
                <a:solidFill>
                  <a:schemeClr val="tx1"/>
                </a:solidFill>
                <a:effectLst/>
                <a:latin typeface="+mn-lt"/>
                <a:ea typeface="+mn-ea"/>
                <a:cs typeface="+mn-cs"/>
              </a:rPr>
              <a:t>Rektorn avgör var inom intervallet den enskilda läraren placeras, utifrån lärarens förutsättningar. Intervallet är ett tak — det finns ingen undre gräns.</a:t>
            </a:r>
          </a:p>
          <a:p>
            <a:r>
              <a:rPr lang="sv-SE" sz="1200" b="1" kern="1200" dirty="0">
                <a:solidFill>
                  <a:schemeClr val="tx1"/>
                </a:solidFill>
                <a:effectLst/>
                <a:latin typeface="+mn-lt"/>
                <a:ea typeface="+mn-ea"/>
                <a:cs typeface="+mn-cs"/>
              </a:rPr>
              <a:t>Tid för planering och uppföljning (§ 4)</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För lärare i anpassade grundskolans årskurs 1–6 ska det avsättas tid för planering och uppföljning av undervisningen som minst motsvarar den undervisningstiden läraren har.</a:t>
            </a:r>
          </a:p>
          <a:p>
            <a:r>
              <a:rPr lang="sv-SE" sz="1200" kern="1200" dirty="0">
                <a:solidFill>
                  <a:schemeClr val="tx1"/>
                </a:solidFill>
                <a:effectLst/>
                <a:latin typeface="+mn-lt"/>
                <a:ea typeface="+mn-ea"/>
                <a:cs typeface="+mn-cs"/>
              </a:rPr>
              <a:t>För lärare i årskurs 7–9 i anpassade grundskolan ska det avsättas tid för planering och uppföljning av undervisningen som minst motsvarar 110 % av den undervisningstiden läraren har.</a:t>
            </a:r>
          </a:p>
          <a:p>
            <a:r>
              <a:rPr lang="sv-SE" sz="1200" b="1" kern="1200" dirty="0">
                <a:solidFill>
                  <a:schemeClr val="tx1"/>
                </a:solidFill>
                <a:effectLst/>
                <a:latin typeface="+mn-lt"/>
                <a:ea typeface="+mn-ea"/>
                <a:cs typeface="+mn-cs"/>
              </a:rPr>
              <a:t>Faktorer rektorn ska beakta (§ 8)</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Vid bedömningen av varje enskild lärares tid ska hänsyn tas till:</a:t>
            </a:r>
          </a:p>
          <a:p>
            <a:pPr lvl="0"/>
            <a:r>
              <a:rPr lang="sv-SE" sz="1200" kern="1200" dirty="0">
                <a:solidFill>
                  <a:schemeClr val="tx1"/>
                </a:solidFill>
                <a:effectLst/>
                <a:latin typeface="+mn-lt"/>
                <a:ea typeface="+mn-ea"/>
                <a:cs typeface="+mn-cs"/>
              </a:rPr>
              <a:t>elevgruppernas storlek</a:t>
            </a:r>
          </a:p>
          <a:p>
            <a:pPr lvl="0"/>
            <a:r>
              <a:rPr lang="sv-SE" sz="1200" kern="1200" dirty="0">
                <a:solidFill>
                  <a:schemeClr val="tx1"/>
                </a:solidFill>
                <a:effectLst/>
                <a:latin typeface="+mn-lt"/>
                <a:ea typeface="+mn-ea"/>
                <a:cs typeface="+mn-cs"/>
              </a:rPr>
              <a:t>antalet elever läraren regelbundet möter</a:t>
            </a:r>
          </a:p>
          <a:p>
            <a:pPr lvl="0"/>
            <a:r>
              <a:rPr lang="sv-SE" sz="1200" kern="1200" dirty="0">
                <a:solidFill>
                  <a:schemeClr val="tx1"/>
                </a:solidFill>
                <a:effectLst/>
                <a:latin typeface="+mn-lt"/>
                <a:ea typeface="+mn-ea"/>
                <a:cs typeface="+mn-cs"/>
              </a:rPr>
              <a:t>antalet elever i behov av särskilt stöd</a:t>
            </a:r>
          </a:p>
          <a:p>
            <a:pPr lvl="0"/>
            <a:r>
              <a:rPr lang="sv-SE" sz="1200" kern="1200" dirty="0">
                <a:solidFill>
                  <a:schemeClr val="tx1"/>
                </a:solidFill>
                <a:effectLst/>
                <a:latin typeface="+mn-lt"/>
                <a:ea typeface="+mn-ea"/>
                <a:cs typeface="+mn-cs"/>
              </a:rPr>
              <a:t>andra omständigheter av betydelse</a:t>
            </a:r>
          </a:p>
          <a:p>
            <a:r>
              <a:rPr lang="sv-SE" sz="1200" kern="1200" dirty="0">
                <a:solidFill>
                  <a:schemeClr val="tx1"/>
                </a:solidFill>
                <a:effectLst/>
                <a:latin typeface="+mn-lt"/>
                <a:ea typeface="+mn-ea"/>
                <a:cs typeface="+mn-cs"/>
              </a:rPr>
              <a:t>Förordningsmotivet lyfter särskilt fram att anpassad skola är ett sådant sammanhang där </a:t>
            </a:r>
            <a:r>
              <a:rPr lang="sv-SE" sz="1200" b="1" kern="1200" dirty="0">
                <a:solidFill>
                  <a:schemeClr val="tx1"/>
                </a:solidFill>
                <a:effectLst/>
                <a:latin typeface="+mn-lt"/>
                <a:ea typeface="+mn-ea"/>
                <a:cs typeface="+mn-cs"/>
              </a:rPr>
              <a:t>elever med behov av särskilt stöd</a:t>
            </a:r>
            <a:r>
              <a:rPr lang="sv-SE" sz="1200" kern="1200" dirty="0">
                <a:solidFill>
                  <a:schemeClr val="tx1"/>
                </a:solidFill>
                <a:effectLst/>
                <a:latin typeface="+mn-lt"/>
                <a:ea typeface="+mn-ea"/>
                <a:cs typeface="+mn-cs"/>
              </a:rPr>
              <a:t> kräver extra tid för planering och uppföljning. Det nämns också att om en lärare undervisar elever som är mottagna i anpassad grundskola men får sin utbildning i grundskolan (integrerade elever), ska även detta vägas in.</a:t>
            </a:r>
          </a:p>
          <a:p>
            <a:r>
              <a:rPr lang="sv-SE" sz="1200" b="1" kern="1200" dirty="0">
                <a:solidFill>
                  <a:schemeClr val="tx1"/>
                </a:solidFill>
                <a:effectLst/>
                <a:latin typeface="+mn-lt"/>
                <a:ea typeface="+mn-ea"/>
                <a:cs typeface="+mn-cs"/>
              </a:rPr>
              <a:t>Möjlighet till undantag (§ 11)</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Undantag från taken får göras restriktivt i tre situationer:</a:t>
            </a:r>
          </a:p>
          <a:p>
            <a:pPr lvl="0"/>
            <a:r>
              <a:rPr lang="sv-SE" sz="1200" kern="1200" dirty="0">
                <a:solidFill>
                  <a:schemeClr val="tx1"/>
                </a:solidFill>
                <a:effectLst/>
                <a:latin typeface="+mn-lt"/>
                <a:ea typeface="+mn-ea"/>
                <a:cs typeface="+mn-cs"/>
              </a:rPr>
              <a:t>om läraren själv bedömer att det inte påverkar kvaliteten negativt (endast på </a:t>
            </a:r>
            <a:r>
              <a:rPr lang="sv-SE" sz="1200" b="1" kern="1200" dirty="0">
                <a:solidFill>
                  <a:schemeClr val="tx1"/>
                </a:solidFill>
                <a:effectLst/>
                <a:latin typeface="+mn-lt"/>
                <a:ea typeface="+mn-ea"/>
                <a:cs typeface="+mn-cs"/>
              </a:rPr>
              <a:t>lärarens eget initiativ</a:t>
            </a:r>
            <a:r>
              <a:rPr lang="sv-SE" sz="1200" kern="1200" dirty="0">
                <a:solidFill>
                  <a:schemeClr val="tx1"/>
                </a:solidFill>
                <a:effectLst/>
                <a:latin typeface="+mn-lt"/>
                <a:ea typeface="+mn-ea"/>
                <a:cs typeface="+mn-cs"/>
              </a:rPr>
              <a:t>)</a:t>
            </a:r>
          </a:p>
          <a:p>
            <a:pPr lvl="0"/>
            <a:r>
              <a:rPr lang="sv-SE" sz="1200" kern="1200" dirty="0">
                <a:solidFill>
                  <a:schemeClr val="tx1"/>
                </a:solidFill>
                <a:effectLst/>
                <a:latin typeface="+mn-lt"/>
                <a:ea typeface="+mn-ea"/>
                <a:cs typeface="+mn-cs"/>
              </a:rPr>
              <a:t>vid enstaka vikariat ett fåtal gånger per termin</a:t>
            </a:r>
          </a:p>
          <a:p>
            <a:pPr lvl="0"/>
            <a:r>
              <a:rPr lang="sv-SE" sz="1200" kern="1200" dirty="0">
                <a:solidFill>
                  <a:schemeClr val="tx1"/>
                </a:solidFill>
                <a:effectLst/>
                <a:latin typeface="+mn-lt"/>
                <a:ea typeface="+mn-ea"/>
                <a:cs typeface="+mn-cs"/>
              </a:rPr>
              <a:t>vid undervisning av en enskild elev eller en mindre grupp (10 elever eller färre)</a:t>
            </a:r>
          </a:p>
          <a:p>
            <a:pPr lvl="0"/>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2028</a:t>
            </a:r>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Tioårig anpassad grundskola </a:t>
            </a:r>
            <a:r>
              <a:rPr lang="sv-SE" sz="1200" b="1" kern="1200" dirty="0">
                <a:solidFill>
                  <a:schemeClr val="tx1"/>
                </a:solidFill>
                <a:effectLst/>
                <a:latin typeface="+mn-lt"/>
                <a:ea typeface="+mn-ea"/>
                <a:cs typeface="+mn-cs"/>
              </a:rPr>
              <a:t>(</a:t>
            </a:r>
            <a:r>
              <a:rPr lang="sv-SE" sz="1200" b="1" kern="1200" dirty="0" err="1">
                <a:solidFill>
                  <a:schemeClr val="tx1"/>
                </a:solidFill>
                <a:effectLst/>
                <a:latin typeface="+mn-lt"/>
                <a:ea typeface="+mn-ea"/>
                <a:cs typeface="+mn-cs"/>
              </a:rPr>
              <a:t>prop</a:t>
            </a:r>
            <a:r>
              <a:rPr lang="sv-SE" sz="1200" b="1" kern="1200" dirty="0">
                <a:solidFill>
                  <a:schemeClr val="tx1"/>
                </a:solidFill>
                <a:effectLst/>
                <a:latin typeface="+mn-lt"/>
                <a:ea typeface="+mn-ea"/>
                <a:cs typeface="+mn-cs"/>
              </a:rPr>
              <a:t> 2024/25:193)</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Huvudmän får en ny skyldighet: att inrätta en egen årskurs 1 inom anpassad grundskola</a:t>
            </a:r>
            <a:r>
              <a:rPr lang="sv-SE" sz="1200" kern="1200" dirty="0">
                <a:solidFill>
                  <a:schemeClr val="tx1"/>
                </a:solidFill>
                <a:effectLst/>
                <a:latin typeface="+mn-lt"/>
                <a:ea typeface="+mn-ea"/>
                <a:cs typeface="+mn-cs"/>
              </a:rPr>
              <a:t>, för de sexåringar som redan tidigt bedöms tillhöra målgruppen.</a:t>
            </a:r>
          </a:p>
          <a:p>
            <a:r>
              <a:rPr lang="sv-SE" sz="1200" kern="1200" dirty="0">
                <a:solidFill>
                  <a:schemeClr val="tx1"/>
                </a:solidFill>
                <a:effectLst/>
                <a:latin typeface="+mn-lt"/>
                <a:ea typeface="+mn-ea"/>
                <a:cs typeface="+mn-cs"/>
              </a:rPr>
              <a:t>Regeringen är tydlig med att detta är ett utökat åliggande – inte bara en omflyttning av samma verksamhet. </a:t>
            </a:r>
          </a:p>
          <a:p>
            <a:r>
              <a:rPr lang="sv-SE" sz="1200" b="1" kern="1200" dirty="0">
                <a:solidFill>
                  <a:schemeClr val="tx1"/>
                </a:solidFill>
                <a:effectLst/>
                <a:latin typeface="+mn-lt"/>
                <a:ea typeface="+mn-ea"/>
                <a:cs typeface="+mn-cs"/>
              </a:rPr>
              <a:t>Mottagandeprocessen måste tidigareläggas.</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För de barn som ska börja direkt i nya åk 1 behöver hela utredningsprocessen inför mottagande (pedagogisk, psykologisk, medicinsk och social bedömning samt samråd med vårdnadshavare, enligt 7 kap. 5 § skollagen) vara genomförd redan under förskoleåldern. Regeringen bedömer att det i första hand blir elever som läser ämnesområden som identifieras så tidigt – uppskattningsvis ca 660 elever per årskull nationellt.</a:t>
            </a:r>
          </a:p>
          <a:p>
            <a:r>
              <a:rPr lang="sv-SE" sz="1200" b="1" kern="1200" dirty="0">
                <a:solidFill>
                  <a:schemeClr val="tx1"/>
                </a:solidFill>
                <a:effectLst/>
                <a:latin typeface="+mn-lt"/>
                <a:ea typeface="+mn-ea"/>
                <a:cs typeface="+mn-cs"/>
              </a:rPr>
              <a:t>Godkännande för enskilda huvudmän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Om en skola redan har godkännande för såväl förskoleklass som anpassad grundskola, ska detta gälla automatiskt som godkännande även för nya åk 1. </a:t>
            </a:r>
          </a:p>
          <a:p>
            <a:r>
              <a:rPr lang="sv-SE" sz="1200" b="1" kern="1200" dirty="0">
                <a:solidFill>
                  <a:schemeClr val="tx1"/>
                </a:solidFill>
                <a:effectLst/>
                <a:latin typeface="+mn-lt"/>
                <a:ea typeface="+mn-ea"/>
                <a:cs typeface="+mn-cs"/>
              </a:rPr>
              <a:t>Ekonomisk kompensation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Kommunerna ska kompenseras för merkostnaden – regeringen räknar med ca 298 miljoner kronor per år från 2029 (17 miljoner kr 2028, halvårseffekt), samt ersättning för skolskjuts inom den befintliga kostnadsramen.</a:t>
            </a:r>
          </a:p>
          <a:p>
            <a:r>
              <a:rPr lang="sv-SE" sz="1200" b="1" kern="1200" dirty="0">
                <a:solidFill>
                  <a:schemeClr val="tx1"/>
                </a:solidFill>
                <a:effectLst/>
                <a:latin typeface="+mn-lt"/>
                <a:ea typeface="+mn-ea"/>
                <a:cs typeface="+mn-cs"/>
              </a:rPr>
              <a:t>Förändrad kunskapssyn och nytt syfte med utbildningen </a:t>
            </a:r>
            <a:r>
              <a:rPr lang="sv-SE" sz="1200" kern="1200" dirty="0">
                <a:solidFill>
                  <a:schemeClr val="tx1"/>
                </a:solidFill>
                <a:effectLst/>
                <a:latin typeface="+mn-lt"/>
                <a:ea typeface="+mn-ea"/>
                <a:cs typeface="+mn-cs"/>
              </a:rPr>
              <a:t>(prop. 2025/26:194 Nya läroplaner för en stark kunskapsskola)</a:t>
            </a:r>
          </a:p>
          <a:p>
            <a:r>
              <a:rPr lang="sv-SE" sz="1200" kern="1200" dirty="0">
                <a:solidFill>
                  <a:schemeClr val="tx1"/>
                </a:solidFill>
                <a:effectLst/>
                <a:latin typeface="+mn-lt"/>
                <a:ea typeface="+mn-ea"/>
                <a:cs typeface="+mn-cs"/>
              </a:rPr>
              <a:t>Syftet med utbildningen i skollagen omformuleras: från att utbildningen syftar till att barn och elever ska "inhämta och utveckla kunskaper" till att den syftar till att "förmedla och förankra kunskaper och värden hos barn och elever" — en tydligare markering av lärarens aktiva och förmedlande roll.</a:t>
            </a:r>
          </a:p>
          <a:p>
            <a:r>
              <a:rPr lang="sv-SE" sz="1200" kern="1200" dirty="0">
                <a:solidFill>
                  <a:schemeClr val="tx1"/>
                </a:solidFill>
                <a:effectLst/>
                <a:latin typeface="+mn-lt"/>
                <a:ea typeface="+mn-ea"/>
                <a:cs typeface="+mn-cs"/>
              </a:rPr>
              <a:t>Definitionen av undervisning i skollagen omformuleras för att tydliggöra att undervisning bestäms och leds av lärare och syftar till lärande genom att läraren förmedlar och förankrar kunskaper och värden.</a:t>
            </a:r>
          </a:p>
          <a:p>
            <a:r>
              <a:rPr lang="sv-SE" sz="1200" b="1" kern="1200" dirty="0">
                <a:solidFill>
                  <a:schemeClr val="tx1"/>
                </a:solidFill>
                <a:effectLst/>
                <a:latin typeface="+mn-lt"/>
                <a:ea typeface="+mn-ea"/>
                <a:cs typeface="+mn-cs"/>
              </a:rPr>
              <a:t>Ny samlad läroplan </a:t>
            </a:r>
            <a:r>
              <a:rPr lang="sv-SE" sz="1200" kern="1200" dirty="0">
                <a:solidFill>
                  <a:schemeClr val="tx1"/>
                </a:solidFill>
                <a:effectLst/>
                <a:latin typeface="+mn-lt"/>
                <a:ea typeface="+mn-ea"/>
                <a:cs typeface="+mn-cs"/>
              </a:rPr>
              <a:t>(prop. 2025/26:194 Nya läroplaner för en stark kunskapsskola)</a:t>
            </a:r>
          </a:p>
          <a:p>
            <a:r>
              <a:rPr lang="sv-SE" sz="1200" kern="1200" dirty="0">
                <a:solidFill>
                  <a:schemeClr val="tx1"/>
                </a:solidFill>
                <a:effectLst/>
                <a:latin typeface="+mn-lt"/>
                <a:ea typeface="+mn-ea"/>
                <a:cs typeface="+mn-cs"/>
              </a:rPr>
              <a:t>En ny samlad läroplan för grundskolan införs som innehåller inledande delar, kursplaner och timplan i ett och samma dokument (i dag är dessa separata)</a:t>
            </a:r>
          </a:p>
          <a:p>
            <a:r>
              <a:rPr lang="sv-SE" sz="1200" kern="1200" dirty="0">
                <a:solidFill>
                  <a:schemeClr val="tx1"/>
                </a:solidFill>
                <a:effectLst/>
                <a:latin typeface="+mn-lt"/>
                <a:ea typeface="+mn-ea"/>
                <a:cs typeface="+mn-cs"/>
              </a:rPr>
              <a:t>Läroplanens inledande delar får en ny, tydligare struktur med fyra delar: skolans värdegrund, skolans uppdrag, skolans mål och skolans riktlinjer.</a:t>
            </a:r>
          </a:p>
          <a:p>
            <a:r>
              <a:rPr lang="sv-SE" sz="1200" kern="1200" dirty="0">
                <a:solidFill>
                  <a:schemeClr val="tx1"/>
                </a:solidFill>
                <a:effectLst/>
                <a:latin typeface="+mn-lt"/>
                <a:ea typeface="+mn-ea"/>
                <a:cs typeface="+mn-cs"/>
              </a:rPr>
              <a:t>Kunskapssynen i läroplanen ändras: grundläggande och mer beständiga kunskaper betonas, särskilt i de lägre åldrarna; kursplanerna ska ange vad eleverna ska lära sig och </a:t>
            </a:r>
            <a:r>
              <a:rPr lang="sv-SE" sz="1200" i="1" kern="1200" dirty="0">
                <a:solidFill>
                  <a:schemeClr val="tx1"/>
                </a:solidFill>
                <a:effectLst/>
                <a:latin typeface="+mn-lt"/>
                <a:ea typeface="+mn-ea"/>
                <a:cs typeface="+mn-cs"/>
              </a:rPr>
              <a:t>när</a:t>
            </a:r>
            <a:r>
              <a:rPr lang="sv-SE" sz="1200" kern="1200" dirty="0">
                <a:solidFill>
                  <a:schemeClr val="tx1"/>
                </a:solidFill>
                <a:effectLst/>
                <a:latin typeface="+mn-lt"/>
                <a:ea typeface="+mn-ea"/>
                <a:cs typeface="+mn-cs"/>
              </a:rPr>
              <a:t> de ska ha lärt sig det på ett mer precist sätt per stadium och årskurs.</a:t>
            </a:r>
          </a:p>
          <a:p>
            <a:r>
              <a:rPr lang="sv-SE" sz="1200" kern="1200" dirty="0">
                <a:solidFill>
                  <a:schemeClr val="tx1"/>
                </a:solidFill>
                <a:effectLst/>
                <a:latin typeface="+mn-lt"/>
                <a:ea typeface="+mn-ea"/>
                <a:cs typeface="+mn-cs"/>
              </a:rPr>
              <a:t>Kursplanernas struktur regleras i skollagen och ska bestå av: syfte, ämnets bidrag till skolans mål, mål och innehåll, undervisningsstrategier samt betygs- och bedömningskriterier.</a:t>
            </a:r>
          </a:p>
          <a:p>
            <a:r>
              <a:rPr lang="sv-SE" sz="1200" b="1" kern="1200" dirty="0">
                <a:solidFill>
                  <a:schemeClr val="tx1"/>
                </a:solidFill>
                <a:effectLst/>
                <a:latin typeface="+mn-lt"/>
                <a:ea typeface="+mn-ea"/>
                <a:cs typeface="+mn-cs"/>
              </a:rPr>
              <a:t>Grundläggande svenska — ny kursplan </a:t>
            </a:r>
            <a:r>
              <a:rPr lang="sv-SE" sz="1200" kern="1200" dirty="0">
                <a:solidFill>
                  <a:schemeClr val="tx1"/>
                </a:solidFill>
                <a:effectLst/>
                <a:latin typeface="+mn-lt"/>
                <a:ea typeface="+mn-ea"/>
                <a:cs typeface="+mn-cs"/>
              </a:rPr>
              <a:t>(prop. 2025/26:194 Nya läroplaner för en stark kunskapsskola)</a:t>
            </a:r>
          </a:p>
          <a:p>
            <a:r>
              <a:rPr lang="sv-SE" sz="1200" kern="1200" dirty="0">
                <a:solidFill>
                  <a:schemeClr val="tx1"/>
                </a:solidFill>
                <a:effectLst/>
                <a:latin typeface="+mn-lt"/>
                <a:ea typeface="+mn-ea"/>
                <a:cs typeface="+mn-cs"/>
              </a:rPr>
              <a:t>En ny kursplan i </a:t>
            </a:r>
            <a:r>
              <a:rPr lang="sv-SE" sz="1200" i="1" kern="1200" dirty="0">
                <a:solidFill>
                  <a:schemeClr val="tx1"/>
                </a:solidFill>
                <a:effectLst/>
                <a:latin typeface="+mn-lt"/>
                <a:ea typeface="+mn-ea"/>
                <a:cs typeface="+mn-cs"/>
              </a:rPr>
              <a:t>grundläggande svenska</a:t>
            </a:r>
            <a:r>
              <a:rPr lang="sv-SE" sz="1200" kern="1200" dirty="0">
                <a:solidFill>
                  <a:schemeClr val="tx1"/>
                </a:solidFill>
                <a:effectLst/>
                <a:latin typeface="+mn-lt"/>
                <a:ea typeface="+mn-ea"/>
                <a:cs typeface="+mn-cs"/>
              </a:rPr>
              <a:t> införs för elever som är nybörjare i svenska språket. Betyg sätts inte i grundläggande svenska.</a:t>
            </a:r>
          </a:p>
          <a:p>
            <a:r>
              <a:rPr lang="sv-SE" sz="1200" b="1" kern="1200" dirty="0">
                <a:solidFill>
                  <a:schemeClr val="tx1"/>
                </a:solidFill>
                <a:effectLst/>
                <a:latin typeface="+mn-lt"/>
                <a:ea typeface="+mn-ea"/>
                <a:cs typeface="+mn-cs"/>
              </a:rPr>
              <a:t>Ny betygsskala </a:t>
            </a:r>
            <a:r>
              <a:rPr lang="sv-SE" sz="1200" kern="1200" dirty="0">
                <a:solidFill>
                  <a:schemeClr val="tx1"/>
                </a:solidFill>
                <a:effectLst/>
                <a:latin typeface="+mn-lt"/>
                <a:ea typeface="+mn-ea"/>
                <a:cs typeface="+mn-cs"/>
              </a:rPr>
              <a:t>(prop. 2025/26:197 Ett mer likvärdigt betygssystem)</a:t>
            </a:r>
          </a:p>
          <a:p>
            <a:r>
              <a:rPr lang="sv-SE" sz="1200" kern="1200" dirty="0">
                <a:solidFill>
                  <a:schemeClr val="tx1"/>
                </a:solidFill>
                <a:effectLst/>
                <a:latin typeface="+mn-lt"/>
                <a:ea typeface="+mn-ea"/>
                <a:cs typeface="+mn-cs"/>
              </a:rPr>
              <a:t>Bokstavsbetyget A–E ersätts med en numerisk skala 1–10, där 1 är lägst och 10 är högst.</a:t>
            </a:r>
          </a:p>
          <a:p>
            <a:r>
              <a:rPr lang="sv-SE" sz="1200" kern="1200" dirty="0">
                <a:solidFill>
                  <a:schemeClr val="tx1"/>
                </a:solidFill>
                <a:effectLst/>
                <a:latin typeface="+mn-lt"/>
                <a:ea typeface="+mn-ea"/>
                <a:cs typeface="+mn-cs"/>
              </a:rPr>
              <a:t>Det finns ingen skarp gräns för godkänt — betygen 1–3 betecknar "begränsade kunskaper", 4–5 "godtagbara kunskaper", 6–7 "goda kunskaper", 8–9 "mycket goda kunskaper" och 10 "utmärkta kunskaper".</a:t>
            </a:r>
          </a:p>
          <a:p>
            <a:r>
              <a:rPr lang="sv-SE" sz="1200" kern="1200" dirty="0">
                <a:solidFill>
                  <a:schemeClr val="tx1"/>
                </a:solidFill>
                <a:effectLst/>
                <a:latin typeface="+mn-lt"/>
                <a:ea typeface="+mn-ea"/>
                <a:cs typeface="+mn-cs"/>
              </a:rPr>
              <a:t>Skalan är symmetrisk med jämna steg, vilket möjliggör kalibrering av betygsvärden.</a:t>
            </a:r>
          </a:p>
          <a:p>
            <a:r>
              <a:rPr lang="sv-SE" sz="1200" kern="1200" dirty="0">
                <a:solidFill>
                  <a:schemeClr val="tx1"/>
                </a:solidFill>
                <a:effectLst/>
                <a:latin typeface="+mn-lt"/>
                <a:ea typeface="+mn-ea"/>
                <a:cs typeface="+mn-cs"/>
              </a:rPr>
              <a:t>I dagsläget sätts inget betyg i anpassade grundskolan om eleven inte når upp till godkänt. Detta ändras när den skarpa </a:t>
            </a:r>
            <a:r>
              <a:rPr lang="sv-SE" sz="1200" kern="1200" dirty="0" err="1">
                <a:solidFill>
                  <a:schemeClr val="tx1"/>
                </a:solidFill>
                <a:effectLst/>
                <a:latin typeface="+mn-lt"/>
                <a:ea typeface="+mn-ea"/>
                <a:cs typeface="+mn-cs"/>
              </a:rPr>
              <a:t>godkäntgränsen</a:t>
            </a:r>
            <a:r>
              <a:rPr lang="sv-SE" sz="1200" kern="1200" dirty="0">
                <a:solidFill>
                  <a:schemeClr val="tx1"/>
                </a:solidFill>
                <a:effectLst/>
                <a:latin typeface="+mn-lt"/>
                <a:ea typeface="+mn-ea"/>
                <a:cs typeface="+mn-cs"/>
              </a:rPr>
              <a:t> tas bort. Betyg kommer att sättas även om eleven har ”mindre än godtagbara kunskaper”. Betyg sätts enbart i anpassade grundskolan om eleven eller elevens vårdnadshavare begär det. Betyg sätts inte per automatik.</a:t>
            </a:r>
          </a:p>
          <a:p>
            <a:endParaRPr lang="sv-SE"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regler om stöd</a:t>
            </a:r>
            <a:r>
              <a:rPr lang="sv-SE" sz="1200" b="1" u="sng"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kern="1200" dirty="0">
                <a:solidFill>
                  <a:schemeClr val="tx1"/>
                </a:solidFill>
                <a:effectLst/>
                <a:latin typeface="+mn-lt"/>
                <a:ea typeface="+mn-ea"/>
                <a:cs typeface="+mn-cs"/>
              </a:rPr>
              <a:t>(prop. 2025/26:195 Förbättrat stöd i skolan)</a:t>
            </a:r>
          </a:p>
          <a:p>
            <a:r>
              <a:rPr lang="sv-SE" sz="1200" b="1" kern="1200" dirty="0">
                <a:solidFill>
                  <a:schemeClr val="tx1"/>
                </a:solidFill>
                <a:effectLst/>
                <a:latin typeface="+mn-lt"/>
                <a:ea typeface="+mn-ea"/>
                <a:cs typeface="+mn-cs"/>
              </a:rPr>
              <a:t>Ny bestämmelse om ledning och stimulans </a:t>
            </a:r>
            <a:r>
              <a:rPr lang="sv-SE" sz="1200" kern="1200" dirty="0">
                <a:solidFill>
                  <a:schemeClr val="tx1"/>
                </a:solidFill>
                <a:effectLst/>
                <a:latin typeface="+mn-lt"/>
                <a:ea typeface="+mn-ea"/>
                <a:cs typeface="+mn-cs"/>
              </a:rPr>
              <a:t>(prop. 2025/26:195 Förbättrat stöd i skolan)</a:t>
            </a:r>
          </a:p>
          <a:p>
            <a:r>
              <a:rPr lang="sv-SE" sz="1200" kern="1200" dirty="0">
                <a:solidFill>
                  <a:schemeClr val="tx1"/>
                </a:solidFill>
                <a:effectLst/>
                <a:latin typeface="+mn-lt"/>
                <a:ea typeface="+mn-ea"/>
                <a:cs typeface="+mn-cs"/>
              </a:rPr>
              <a:t>Bestämmelsen om ledning och stimulans förtydligas: alla elever ska ges den ledning och stimulans de behöver i syfte att </a:t>
            </a:r>
            <a:r>
              <a:rPr lang="sv-SE" sz="1200" i="1" kern="1200" dirty="0">
                <a:solidFill>
                  <a:schemeClr val="tx1"/>
                </a:solidFill>
                <a:effectLst/>
                <a:latin typeface="+mn-lt"/>
                <a:ea typeface="+mn-ea"/>
                <a:cs typeface="+mn-cs"/>
              </a:rPr>
              <a:t>kunna följa undervisningen</a:t>
            </a:r>
            <a:r>
              <a:rPr lang="sv-SE" sz="1200" kern="1200" dirty="0">
                <a:solidFill>
                  <a:schemeClr val="tx1"/>
                </a:solidFill>
                <a:effectLst/>
                <a:latin typeface="+mn-lt"/>
                <a:ea typeface="+mn-ea"/>
                <a:cs typeface="+mn-cs"/>
              </a:rPr>
              <a:t> — ett tydligare fokus på att den ordinarie undervisningen ska vara tillgänglig för alla.</a:t>
            </a:r>
          </a:p>
          <a:p>
            <a:r>
              <a:rPr lang="sv-SE" sz="1200" b="1" kern="1200" dirty="0">
                <a:solidFill>
                  <a:schemeClr val="tx1"/>
                </a:solidFill>
                <a:effectLst/>
                <a:latin typeface="+mn-lt"/>
                <a:ea typeface="+mn-ea"/>
                <a:cs typeface="+mn-cs"/>
              </a:rPr>
              <a:t>Standardiserade tester införs </a:t>
            </a:r>
            <a:r>
              <a:rPr lang="sv-SE" sz="1200" kern="1200" dirty="0">
                <a:solidFill>
                  <a:schemeClr val="tx1"/>
                </a:solidFill>
                <a:effectLst/>
                <a:latin typeface="+mn-lt"/>
                <a:ea typeface="+mn-ea"/>
                <a:cs typeface="+mn-cs"/>
              </a:rPr>
              <a:t>(prop. 2025/26:195 Förbättrat stöd i skolan)</a:t>
            </a:r>
          </a:p>
          <a:p>
            <a:r>
              <a:rPr lang="sv-SE" sz="1200" kern="1200" dirty="0">
                <a:solidFill>
                  <a:schemeClr val="tx1"/>
                </a:solidFill>
                <a:effectLst/>
                <a:latin typeface="+mn-lt"/>
                <a:ea typeface="+mn-ea"/>
                <a:cs typeface="+mn-cs"/>
              </a:rPr>
              <a:t>Standardiserade tester (enklare screening) införs för att identifiera elever med behov av stöd i läs-, skriv- och matematikutveckling.</a:t>
            </a:r>
          </a:p>
          <a:p>
            <a:r>
              <a:rPr lang="sv-SE" sz="1200" kern="1200" dirty="0">
                <a:solidFill>
                  <a:schemeClr val="tx1"/>
                </a:solidFill>
                <a:effectLst/>
                <a:latin typeface="+mn-lt"/>
                <a:ea typeface="+mn-ea"/>
                <a:cs typeface="+mn-cs"/>
              </a:rPr>
              <a:t>I anpassade grundskolan genomförs tester i </a:t>
            </a:r>
            <a:r>
              <a:rPr lang="sv-SE" sz="1200" b="1" kern="1200" dirty="0">
                <a:solidFill>
                  <a:schemeClr val="tx1"/>
                </a:solidFill>
                <a:effectLst/>
                <a:latin typeface="+mn-lt"/>
                <a:ea typeface="+mn-ea"/>
                <a:cs typeface="+mn-cs"/>
              </a:rPr>
              <a:t>årskurs 1, 2, 3, 5 och 8</a:t>
            </a:r>
            <a:r>
              <a:rPr lang="sv-SE" sz="1200" kern="1200" dirty="0">
                <a:solidFill>
                  <a:schemeClr val="tx1"/>
                </a:solidFill>
                <a:effectLst/>
                <a:latin typeface="+mn-lt"/>
                <a:ea typeface="+mn-ea"/>
                <a:cs typeface="+mn-cs"/>
              </a:rPr>
              <a:t>, i början av höstterminen i respektive årskurs</a:t>
            </a:r>
          </a:p>
          <a:p>
            <a:r>
              <a:rPr lang="sv-SE" sz="1200" kern="1200" dirty="0">
                <a:solidFill>
                  <a:schemeClr val="tx1"/>
                </a:solidFill>
                <a:effectLst/>
                <a:latin typeface="+mn-lt"/>
                <a:ea typeface="+mn-ea"/>
                <a:cs typeface="+mn-cs"/>
              </a:rPr>
              <a:t>Om testresultatet visar på behov som inte kan hanteras inom ledning och stimulans ska stödundervisning skyndsamt planeras eller anmälan om särskilt stöd göras.</a:t>
            </a:r>
          </a:p>
          <a:p>
            <a:r>
              <a:rPr lang="sv-SE" sz="1200" b="1" kern="1200" dirty="0">
                <a:solidFill>
                  <a:schemeClr val="tx1"/>
                </a:solidFill>
                <a:effectLst/>
                <a:latin typeface="+mn-lt"/>
                <a:ea typeface="+mn-ea"/>
                <a:cs typeface="+mn-cs"/>
              </a:rPr>
              <a:t>Stödundervisning — ny rättighet </a:t>
            </a:r>
            <a:r>
              <a:rPr lang="sv-SE" sz="1200" kern="1200" dirty="0">
                <a:solidFill>
                  <a:schemeClr val="tx1"/>
                </a:solidFill>
                <a:effectLst/>
                <a:latin typeface="+mn-lt"/>
                <a:ea typeface="+mn-ea"/>
                <a:cs typeface="+mn-cs"/>
              </a:rPr>
              <a:t>(prop. 2025/26:195 Förbättrat stöd i skolan)</a:t>
            </a:r>
          </a:p>
          <a:p>
            <a:r>
              <a:rPr lang="sv-SE" sz="1200" kern="1200" dirty="0">
                <a:solidFill>
                  <a:schemeClr val="tx1"/>
                </a:solidFill>
                <a:effectLst/>
                <a:latin typeface="+mn-lt"/>
                <a:ea typeface="+mn-ea"/>
                <a:cs typeface="+mn-cs"/>
              </a:rPr>
              <a:t>En ny reglerad form av stöd införs för elever som läser ämnen: stödundervisning i svenska, svenska som andraspråk och matematik.</a:t>
            </a:r>
          </a:p>
          <a:p>
            <a:r>
              <a:rPr lang="sv-SE" sz="1200" kern="1200" dirty="0">
                <a:solidFill>
                  <a:schemeClr val="tx1"/>
                </a:solidFill>
                <a:effectLst/>
                <a:latin typeface="+mn-lt"/>
                <a:ea typeface="+mn-ea"/>
                <a:cs typeface="+mn-cs"/>
              </a:rPr>
              <a:t>Läraren ska anmäla till rektorn om en elev riskerar att inte kunna följa undervisningen och ha svårt att tillgodogöra sig kunskaperna — rektorn är då skyldig att se till att eleven </a:t>
            </a:r>
            <a:r>
              <a:rPr lang="sv-SE" sz="1200" i="1" kern="1200" dirty="0">
                <a:solidFill>
                  <a:schemeClr val="tx1"/>
                </a:solidFill>
                <a:effectLst/>
                <a:latin typeface="+mn-lt"/>
                <a:ea typeface="+mn-ea"/>
                <a:cs typeface="+mn-cs"/>
              </a:rPr>
              <a:t>skyndsamt</a:t>
            </a:r>
            <a:r>
              <a:rPr lang="sv-SE" sz="1200" kern="1200" dirty="0">
                <a:solidFill>
                  <a:schemeClr val="tx1"/>
                </a:solidFill>
                <a:effectLst/>
                <a:latin typeface="+mn-lt"/>
                <a:ea typeface="+mn-ea"/>
                <a:cs typeface="+mn-cs"/>
              </a:rPr>
              <a:t> (inom en till två veckor) ges stödundervisning.</a:t>
            </a:r>
          </a:p>
          <a:p>
            <a:pPr lvl="0"/>
            <a:r>
              <a:rPr lang="sv-SE" sz="1200" kern="1200" dirty="0">
                <a:solidFill>
                  <a:schemeClr val="tx1"/>
                </a:solidFill>
                <a:effectLst/>
                <a:latin typeface="+mn-lt"/>
                <a:ea typeface="+mn-ea"/>
                <a:cs typeface="+mn-cs"/>
              </a:rPr>
              <a:t>Stödundervisning ges som enskild undervisning eller i liten grupp.</a:t>
            </a:r>
          </a:p>
          <a:p>
            <a:pPr lvl="0"/>
            <a:r>
              <a:rPr lang="sv-SE" sz="1200" kern="1200" dirty="0">
                <a:solidFill>
                  <a:schemeClr val="tx1"/>
                </a:solidFill>
                <a:effectLst/>
                <a:latin typeface="+mn-lt"/>
                <a:ea typeface="+mn-ea"/>
                <a:cs typeface="+mn-cs"/>
              </a:rPr>
              <a:t>Stödundervisning bör inte ges längre än två månader per termin.</a:t>
            </a:r>
          </a:p>
          <a:p>
            <a:pPr lvl="0"/>
            <a:r>
              <a:rPr lang="sv-SE" sz="1200" kern="1200" dirty="0">
                <a:solidFill>
                  <a:schemeClr val="tx1"/>
                </a:solidFill>
                <a:effectLst/>
                <a:latin typeface="+mn-lt"/>
                <a:ea typeface="+mn-ea"/>
                <a:cs typeface="+mn-cs"/>
              </a:rPr>
              <a:t>Stödundervisningen ska utvärderas senast inom en månad efter att den påbörjats.</a:t>
            </a:r>
          </a:p>
          <a:p>
            <a:pPr lvl="0"/>
            <a:r>
              <a:rPr lang="sv-SE" sz="1200" kern="1200" dirty="0">
                <a:solidFill>
                  <a:schemeClr val="tx1"/>
                </a:solidFill>
                <a:effectLst/>
                <a:latin typeface="+mn-lt"/>
                <a:ea typeface="+mn-ea"/>
                <a:cs typeface="+mn-cs"/>
              </a:rPr>
              <a:t>Samråd med speciallärare eller specialpedagog ska ske vid behov av bedömning och planering.</a:t>
            </a:r>
          </a:p>
          <a:p>
            <a:r>
              <a:rPr lang="sv-SE" sz="1200" b="1" kern="1200" dirty="0">
                <a:solidFill>
                  <a:schemeClr val="tx1"/>
                </a:solidFill>
                <a:effectLst/>
                <a:latin typeface="+mn-lt"/>
                <a:ea typeface="+mn-ea"/>
                <a:cs typeface="+mn-cs"/>
              </a:rPr>
              <a:t>Utredning om särskilt stöd ska inledas snabbare </a:t>
            </a:r>
            <a:r>
              <a:rPr lang="sv-SE" sz="1200" kern="1200" dirty="0">
                <a:solidFill>
                  <a:schemeClr val="tx1"/>
                </a:solidFill>
                <a:effectLst/>
                <a:latin typeface="+mn-lt"/>
                <a:ea typeface="+mn-ea"/>
                <a:cs typeface="+mn-cs"/>
              </a:rPr>
              <a:t>(prop. 2025/26:195 Förbättrat stöd i skolan)</a:t>
            </a:r>
          </a:p>
          <a:p>
            <a:r>
              <a:rPr lang="sv-SE" sz="1200" kern="1200" dirty="0">
                <a:solidFill>
                  <a:schemeClr val="tx1"/>
                </a:solidFill>
                <a:effectLst/>
                <a:latin typeface="+mn-lt"/>
                <a:ea typeface="+mn-ea"/>
                <a:cs typeface="+mn-cs"/>
              </a:rPr>
              <a:t>Tröskeln för när en utredning om särskilt stöd ska inledas sänks — läraren (inte enbart rektorn) ges ett tydligare ansvar att anmäla, och utredningen ska inledas snabbare än i dag.</a:t>
            </a:r>
          </a:p>
          <a:p>
            <a:r>
              <a:rPr lang="sv-SE" sz="1200" b="1" kern="1200" dirty="0">
                <a:solidFill>
                  <a:schemeClr val="tx1"/>
                </a:solidFill>
                <a:effectLst/>
                <a:latin typeface="+mn-lt"/>
                <a:ea typeface="+mn-ea"/>
                <a:cs typeface="+mn-cs"/>
              </a:rPr>
              <a:t>Särskilt stöd i liten grupp eller enskilt — enklare att besluta om </a:t>
            </a:r>
            <a:r>
              <a:rPr lang="sv-SE" sz="1200" kern="1200" dirty="0">
                <a:solidFill>
                  <a:schemeClr val="tx1"/>
                </a:solidFill>
                <a:effectLst/>
                <a:latin typeface="+mn-lt"/>
                <a:ea typeface="+mn-ea"/>
                <a:cs typeface="+mn-cs"/>
              </a:rPr>
              <a:t>(prop. 2025/26:195 Förbättrat stöd i skolan)</a:t>
            </a:r>
          </a:p>
          <a:p>
            <a:r>
              <a:rPr lang="sv-SE" sz="1200" kern="1200" dirty="0">
                <a:solidFill>
                  <a:schemeClr val="tx1"/>
                </a:solidFill>
                <a:effectLst/>
                <a:latin typeface="+mn-lt"/>
                <a:ea typeface="+mn-ea"/>
                <a:cs typeface="+mn-cs"/>
              </a:rPr>
              <a:t>Kravet på att det ska finnas "särskilda skäl" för att ge särskilt stöd i särskild undervisningsgrupp eller som enskild undervisning tas bort — det räcker att åtgärdsprogrammet anger detta som den form av stöd eleven behöver.</a:t>
            </a:r>
          </a:p>
          <a:p>
            <a:r>
              <a:rPr lang="sv-SE" sz="1200" b="1" kern="1200" dirty="0">
                <a:solidFill>
                  <a:schemeClr val="tx1"/>
                </a:solidFill>
                <a:effectLst/>
                <a:latin typeface="+mn-lt"/>
                <a:ea typeface="+mn-ea"/>
                <a:cs typeface="+mn-cs"/>
              </a:rPr>
              <a:t>Anpassad studiegång — sista utväg </a:t>
            </a:r>
            <a:r>
              <a:rPr lang="sv-SE" sz="1200" kern="1200" dirty="0">
                <a:solidFill>
                  <a:schemeClr val="tx1"/>
                </a:solidFill>
                <a:effectLst/>
                <a:latin typeface="+mn-lt"/>
                <a:ea typeface="+mn-ea"/>
                <a:cs typeface="+mn-cs"/>
              </a:rPr>
              <a:t>(prop. 2025/26:195 Förbättrat stöd i skolan)</a:t>
            </a:r>
          </a:p>
          <a:p>
            <a:r>
              <a:rPr lang="sv-SE" sz="1200" kern="1200" dirty="0">
                <a:solidFill>
                  <a:schemeClr val="tx1"/>
                </a:solidFill>
                <a:effectLst/>
                <a:latin typeface="+mn-lt"/>
                <a:ea typeface="+mn-ea"/>
                <a:cs typeface="+mn-cs"/>
              </a:rPr>
              <a:t>Anpassad studiegång får bara beslutas om </a:t>
            </a:r>
            <a:r>
              <a:rPr lang="sv-SE" sz="1200" i="1" kern="1200" dirty="0">
                <a:solidFill>
                  <a:schemeClr val="tx1"/>
                </a:solidFill>
                <a:effectLst/>
                <a:latin typeface="+mn-lt"/>
                <a:ea typeface="+mn-ea"/>
                <a:cs typeface="+mn-cs"/>
              </a:rPr>
              <a:t>alla andra möjligheter till särskilt stöd är uttömda eller bedöms olämpliga.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Beslutet ska föregås av information till eleven och vårdnadshavarna om beslutets konsekvenser.</a:t>
            </a:r>
          </a:p>
          <a:p>
            <a:r>
              <a:rPr lang="sv-SE" sz="1200" kern="1200" dirty="0">
                <a:solidFill>
                  <a:schemeClr val="tx1"/>
                </a:solidFill>
                <a:effectLst/>
                <a:latin typeface="+mn-lt"/>
                <a:ea typeface="+mn-ea"/>
                <a:cs typeface="+mn-cs"/>
              </a:rPr>
              <a:t>Anpassad studiegång som åtgärd: </a:t>
            </a:r>
            <a:r>
              <a:rPr lang="sv-SE" sz="1200" b="1" kern="1200" dirty="0">
                <a:solidFill>
                  <a:schemeClr val="tx1"/>
                </a:solidFill>
                <a:effectLst/>
                <a:latin typeface="+mn-lt"/>
                <a:ea typeface="+mn-ea"/>
                <a:cs typeface="+mn-cs"/>
              </a:rPr>
              <a:t>ja</a:t>
            </a:r>
            <a:r>
              <a:rPr lang="sv-SE" sz="1200" kern="1200" dirty="0">
                <a:solidFill>
                  <a:schemeClr val="tx1"/>
                </a:solidFill>
                <a:effectLst/>
                <a:latin typeface="+mn-lt"/>
                <a:ea typeface="+mn-ea"/>
                <a:cs typeface="+mn-cs"/>
              </a:rPr>
              <a:t>, gäller även anpassad grundskola. </a:t>
            </a:r>
          </a:p>
          <a:p>
            <a:r>
              <a:rPr lang="sv-SE" sz="1200" kern="1200" dirty="0">
                <a:solidFill>
                  <a:schemeClr val="tx1"/>
                </a:solidFill>
                <a:effectLst/>
                <a:latin typeface="+mn-lt"/>
                <a:ea typeface="+mn-ea"/>
                <a:cs typeface="+mn-cs"/>
              </a:rPr>
              <a:t>Kravet på att utformas mot gymnasiebehörighet: </a:t>
            </a:r>
            <a:r>
              <a:rPr lang="sv-SE" sz="1200" b="1" kern="1200" dirty="0">
                <a:solidFill>
                  <a:schemeClr val="tx1"/>
                </a:solidFill>
                <a:effectLst/>
                <a:latin typeface="+mn-lt"/>
                <a:ea typeface="+mn-ea"/>
                <a:cs typeface="+mn-cs"/>
              </a:rPr>
              <a:t>nej</a:t>
            </a:r>
            <a:r>
              <a:rPr lang="sv-SE" sz="1200" kern="1200" dirty="0">
                <a:solidFill>
                  <a:schemeClr val="tx1"/>
                </a:solidFill>
                <a:effectLst/>
                <a:latin typeface="+mn-lt"/>
                <a:ea typeface="+mn-ea"/>
                <a:cs typeface="+mn-cs"/>
              </a:rPr>
              <a:t>, det gäller inte anpassad grundskola.</a:t>
            </a:r>
          </a:p>
          <a:p>
            <a:r>
              <a:rPr lang="sv-SE" sz="1200" b="1" kern="1200" dirty="0">
                <a:solidFill>
                  <a:schemeClr val="tx1"/>
                </a:solidFill>
                <a:effectLst/>
                <a:latin typeface="+mn-lt"/>
                <a:ea typeface="+mn-ea"/>
                <a:cs typeface="+mn-cs"/>
              </a:rPr>
              <a:t>Överklaganderätten justeras </a:t>
            </a:r>
            <a:r>
              <a:rPr lang="sv-SE" sz="1200" kern="1200" dirty="0">
                <a:solidFill>
                  <a:schemeClr val="tx1"/>
                </a:solidFill>
                <a:effectLst/>
                <a:latin typeface="+mn-lt"/>
                <a:ea typeface="+mn-ea"/>
                <a:cs typeface="+mn-cs"/>
              </a:rPr>
              <a:t>(prop. 2025/26:195 Förbättrat stöd i skolan)</a:t>
            </a:r>
          </a:p>
          <a:p>
            <a:r>
              <a:rPr lang="sv-SE" sz="1200" kern="1200" dirty="0">
                <a:solidFill>
                  <a:schemeClr val="tx1"/>
                </a:solidFill>
                <a:effectLst/>
                <a:latin typeface="+mn-lt"/>
                <a:ea typeface="+mn-ea"/>
                <a:cs typeface="+mn-cs"/>
              </a:rPr>
              <a:t>Möjligheten att överklaga beslut om särskilt stöd i särskild undervisningsgrupp eller enskild undervisning (nuvarande 3 kap. 11 §) tas bort ur överklagandebestämmelserna — i stället kan åtgärdsprogrammet som helhet överklagas.</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u="sng" kern="1200" dirty="0">
                <a:solidFill>
                  <a:schemeClr val="tx1"/>
                </a:solidFill>
                <a:effectLst/>
                <a:latin typeface="+mn-lt"/>
                <a:ea typeface="+mn-ea"/>
                <a:cs typeface="+mn-cs"/>
              </a:rPr>
              <a:t>Färre och förändrade krav på information och dokumentation </a:t>
            </a:r>
            <a:r>
              <a:rPr lang="sv-SE" sz="1200" kern="1200" dirty="0">
                <a:solidFill>
                  <a:schemeClr val="tx1"/>
                </a:solidFill>
                <a:effectLst/>
                <a:latin typeface="+mn-lt"/>
                <a:ea typeface="+mn-ea"/>
                <a:cs typeface="+mn-cs"/>
              </a:rPr>
              <a:t>(prop. 2025/26:196 Tid för undervisningsuppdraget)</a:t>
            </a:r>
          </a:p>
          <a:p>
            <a:r>
              <a:rPr lang="sv-SE" sz="1200" kern="1200" dirty="0">
                <a:solidFill>
                  <a:schemeClr val="tx1"/>
                </a:solidFill>
                <a:effectLst/>
                <a:latin typeface="+mn-lt"/>
                <a:ea typeface="+mn-ea"/>
                <a:cs typeface="+mn-cs"/>
              </a:rPr>
              <a:t>Kravet på </a:t>
            </a:r>
            <a:r>
              <a:rPr lang="sv-SE" sz="1200" i="1" kern="1200" dirty="0">
                <a:solidFill>
                  <a:schemeClr val="tx1"/>
                </a:solidFill>
                <a:effectLst/>
                <a:latin typeface="+mn-lt"/>
                <a:ea typeface="+mn-ea"/>
                <a:cs typeface="+mn-cs"/>
              </a:rPr>
              <a:t>fortlöpande</a:t>
            </a:r>
            <a:r>
              <a:rPr lang="sv-SE" sz="1200" kern="1200" dirty="0">
                <a:solidFill>
                  <a:schemeClr val="tx1"/>
                </a:solidFill>
                <a:effectLst/>
                <a:latin typeface="+mn-lt"/>
                <a:ea typeface="+mn-ea"/>
                <a:cs typeface="+mn-cs"/>
              </a:rPr>
              <a:t> information till vårdnadshavare om elevens utveckling tas bort — informationen ska i stället ges vid tillfällen som </a:t>
            </a:r>
            <a:r>
              <a:rPr lang="sv-SE" sz="1200" i="1" kern="1200" dirty="0">
                <a:solidFill>
                  <a:schemeClr val="tx1"/>
                </a:solidFill>
                <a:effectLst/>
                <a:latin typeface="+mn-lt"/>
                <a:ea typeface="+mn-ea"/>
                <a:cs typeface="+mn-cs"/>
              </a:rPr>
              <a:t>personalen</a:t>
            </a:r>
            <a:r>
              <a:rPr lang="sv-SE" sz="1200" kern="1200" dirty="0">
                <a:solidFill>
                  <a:schemeClr val="tx1"/>
                </a:solidFill>
                <a:effectLst/>
                <a:latin typeface="+mn-lt"/>
                <a:ea typeface="+mn-ea"/>
                <a:cs typeface="+mn-cs"/>
              </a:rPr>
              <a:t> bestämmer.</a:t>
            </a:r>
          </a:p>
          <a:p>
            <a:r>
              <a:rPr lang="sv-SE" sz="1200" kern="1200" dirty="0">
                <a:solidFill>
                  <a:schemeClr val="tx1"/>
                </a:solidFill>
                <a:effectLst/>
                <a:latin typeface="+mn-lt"/>
                <a:ea typeface="+mn-ea"/>
                <a:cs typeface="+mn-cs"/>
              </a:rPr>
              <a:t>Utvecklingssamtal ska äga rum minst </a:t>
            </a:r>
            <a:r>
              <a:rPr lang="sv-SE" sz="1200" i="1" kern="1200" dirty="0">
                <a:solidFill>
                  <a:schemeClr val="tx1"/>
                </a:solidFill>
                <a:effectLst/>
                <a:latin typeface="+mn-lt"/>
                <a:ea typeface="+mn-ea"/>
                <a:cs typeface="+mn-cs"/>
              </a:rPr>
              <a:t>en gång per läsår</a:t>
            </a:r>
            <a:r>
              <a:rPr lang="sv-SE" sz="1200" kern="1200" dirty="0">
                <a:solidFill>
                  <a:schemeClr val="tx1"/>
                </a:solidFill>
                <a:effectLst/>
                <a:latin typeface="+mn-lt"/>
                <a:ea typeface="+mn-ea"/>
                <a:cs typeface="+mn-cs"/>
              </a:rPr>
              <a:t> i stället för en gång per termin (rektorn ska dock kunna besluta om fler samtal om det finns särskilda skäl)</a:t>
            </a:r>
          </a:p>
          <a:p>
            <a:r>
              <a:rPr lang="sv-SE" sz="1200" kern="1200" dirty="0">
                <a:solidFill>
                  <a:schemeClr val="tx1"/>
                </a:solidFill>
                <a:effectLst/>
                <a:latin typeface="+mn-lt"/>
                <a:ea typeface="+mn-ea"/>
                <a:cs typeface="+mn-cs"/>
              </a:rPr>
              <a:t>De skriftliga individuella utvecklingsplanerna (IUP) för elever i årskurs 1–6 görs om till en </a:t>
            </a:r>
            <a:r>
              <a:rPr lang="sv-SE" sz="1200" i="1" kern="1200" dirty="0">
                <a:solidFill>
                  <a:schemeClr val="tx1"/>
                </a:solidFill>
                <a:effectLst/>
                <a:latin typeface="+mn-lt"/>
                <a:ea typeface="+mn-ea"/>
                <a:cs typeface="+mn-cs"/>
              </a:rPr>
              <a:t>plan för kunskapsutveckling</a:t>
            </a:r>
            <a:r>
              <a:rPr lang="sv-SE" sz="1200" kern="1200" dirty="0">
                <a:solidFill>
                  <a:schemeClr val="tx1"/>
                </a:solidFill>
                <a:effectLst/>
                <a:latin typeface="+mn-lt"/>
                <a:ea typeface="+mn-ea"/>
                <a:cs typeface="+mn-cs"/>
              </a:rPr>
              <a:t> med fokus enbart på kunskapsmålen, inte på elevens övriga utveckling.</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10</a:t>
            </a:fld>
            <a:endParaRPr lang="sv-SE"/>
          </a:p>
        </p:txBody>
      </p:sp>
    </p:spTree>
    <p:extLst>
      <p:ext uri="{BB962C8B-B14F-4D97-AF65-F5344CB8AC3E}">
        <p14:creationId xmlns:p14="http://schemas.microsoft.com/office/powerpoint/2010/main" val="272333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53E2F-52D7-D817-12AB-E23F8EC02A2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B5A1D66-8A39-F784-A9B7-B00092822EEB}"/>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4A4455D4-60B2-1D9D-F887-59D52A4C0C27}"/>
              </a:ext>
            </a:extLst>
          </p:cNvPr>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2026</a:t>
            </a: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Bättre förutsättningar för trygghet och studiero (prop.2025/26:193)</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Mobilförbud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(Elevers mobiltelefoner ska samlas in vid skoldagens början och återlämnas vid skoldagens slut — obligatoriskt, beslutas inte längre av rektor utan gäller per lag.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får också besluta att samla in övrig elektronisk kommunikationsutrustning (t.ex. smarta klockor)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Undantag får göras av rektor eller lärare vid pedagogisk användning, särskilda skäl för enskild elev, eller vid utbildning utanför skolenheten där insamling medför betydande praktiska svårigheter (t.ex. prao, simundervisning på stort avstånd)</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Skolan ansvarar för insamlade mobiltelefoner och är ersättningsskyldig om de skadas eller försvinner.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Skriftliga rutiner för insamlingen ska finnas och beslutas av rektorn.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Huvudmannens och rektorns ansvar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Huvudmannens ansvar för trygghet och studiero förtydligas i skollagen — ska inte bara arbeta förebyggande utan också aktivt upprätthålla trygghet och studiero.</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Rektorns ansvar för trygghet och studiero synliggörs uttryckligen i skollagen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Ordningsregler blir skolregler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Ordningsregler ersätts av "skolregler" som ska vara skolgemensamma (gälla hela skolenheten, inte bara enskilda klasser)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Skolreglerna ska innehålla en konsekvensplan som beskriver vilka åtgärder som kan vidtas vid regelöverträdelser.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Skolreglerna ska förankras hos personalen.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Förväntansdokument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Varje skolenhet ska ta fram ett förväntansdokument med information om skolreglerna, gemensamma rutiner och förhållningssätt, samt en påminnelse om vårdnadshavares ansvar enligt föräldrabalken.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 och vårdnadshavare ska informeras om dokumentet varje läsår.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ansvarar för att det tas fram.</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Utvisning ur undervisningslokalen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Lärare får visa ut en elev direkt utan föregående uppmaning om uppträdandet inneburit våld, hot eller kränkning.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Utvisning och kvarsittning ska inte längre behöva dokumenteras.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Tillfällig omplacering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får besluta om längre tillfälliga omplaceringar inom den egna skolenheten.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Tillfällig placering utanför den egna skolenheten förlängs från fyra till åtta veckor som längsta tid.</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Nekat tillträde till skolenheten — ny åtgärd </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Ny disciplinär åtgärd: rektorn kan besluta att en elev nekas tillträde till skolenheten vid synnerliga skäl kopplat till andra elevers eller personalens säkerhet. Under perioden ska fjärr- eller distansundervisning erbjudas.</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2026–30 juni 2028 (nuvarande årskurser):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Gäller årskurs 7–10, dvs. hela nuvarande högstadiet i specialskolan (som i dag är tioårig). Årskurs 7 omfattas genom en särskild övergångsbestämmelse; årskurs 11 finns ännu inte i den nuvarande specialskolan.</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Fr.o.m. 1 juli 2028 (ny årskursnumrering):</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Gäller årskurs 8–11 enligt den nya numreringen som gäller när elvaåriga specialskolan är fullt införd.</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Under perioden ska fjärr- eller distansundervisning erbjudas.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Akutskola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(prop.2025/26:193 Bättre förutsättningar för trygghet och studiero)</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Möjligheten att bedriva akutskola (tillfällig undervisning utanför den egna skolenheten) utökas till att även kunna läggas på entreprenad hos annan huvudman.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Längre och fler avstängningar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Maximal längd för en enskild avstängning utökas från en till två veckor.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 tillåtna avstängningar per kalenderhalvår utökas från två till tre.</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förutsättningar för utredningar av kränkande behandling</a:t>
            </a:r>
            <a:endParaRPr lang="sv-SE" sz="12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Skärpt och omformat ansvar vid kränkande behandling (6 kap. 10 § skollagen) (Prop. 2025/26:196 Tid för undervisningsuppdraget)</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Här görs tre viktiga förändringar som gäller all personal, inklusive lärare i gymnasieskolan:</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 Skärpt skyldighet att aktivt uppmärksamma kränkningar En ny, starkare formulering innebär att all personal ska aktivt uppmärksamma och motverka kränkande behandling, trakasserier och sexuella trakasserier — och se till att sådana händelser hanteras. Detta är en skärpning jämfört med tidigare.</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 Anmälningsskyldighet ersätts av informationsskyldighet I dag ska personal som får kännedom om kränkande behandling anmäla det till rektor. Det ändras till att personal ska informera rektor — men bara om det rör sig om allvarlig eller upprepad kränkande behandling. </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Skyldigheten gäller också som tidigare alltid när kränkningen utförts av någon i personalen.</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minska administration: enstaka mindre allvarliga kränkningar som kan redas ut på plats behöver inte längre leda till en formell anmälan. 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c) Skollagens sjätte kapitel har till ändamål att motverka kränkande behandling av barn och elever. Kapitlet har nu också fått till ändamål att motverka trakasserier och sexuella trakasserier enligt diskrimineringslagen (2008:567)</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Ikraftträdande: 1 augusti 2026 (tidigast av alla ändringar i propositionen).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2027</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Årskurserna anges som 1-10 eftersom elvaårig specialskola gäller först från 2028.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Reglering av undervisningsuppdraget</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2025/26:196 Tid för undervisningsuppdraget)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Lagändringen innebär att regeringen ges ett bemyndigande att reglera tid för planering, genomförande och uppföljning av undervisningen i förordning.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Regeringen har beslutat om en förordning för reglering av förskollärares och lärares undervisningsuppdrag (2026:1487).</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är tiden för lärare och förskollärare för att undervisa, planera undervisningen och följa upp sin undervisning som regleras i olika intervall.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Förordningen träder i kraft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juli 2027</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och reglerar undervisningsuppdragets omfattning.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Tak för undervisningstid per läsår (§ 3) Förordning 2026:1487</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Vid heltidstjänstgöring får undervisningstiden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som mest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vara: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550–650 timmar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för lärare i årskurserna 1–7 i specialskolan,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500–600 timmar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för lärare i årskurserna 8–10 i specialskolan,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avgör var inom intervallet den enskilda läraren placeras, utifrån lärarens förutsättningar. Intervallet är ett tak — det finns ingen undre gräns.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Tid för planering och uppföljning (§ 4)</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lärare i specialskolans årskurs 1–7 ska det avsättas tid för planering och uppföljning av undervisningen som minst motsvarar den undervisningstiden läraren har.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lärare i årskurs 8–10 i specialskolan ska det avsättas tid för planering och uppföljning av undervisningen som minst motsvarar 110 % av den undervisningstiden läraren har.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Lärare i fritidshem</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lärare i fritidshemmet ska det avsättas</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minst 5 timmar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per vecka för planering och uppföljning av undervisningen.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Faktorer rektorn ska beakta (§ 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Vid bedömningen av varje enskild lärares tid ska hänsyn tas till:</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elevgruppernas storlek</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antalet elever läraren regelbundet möter</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antalet elever i behov av särskilt stöd</a:t>
            </a:r>
          </a:p>
          <a:p>
            <a:pPr marL="342900" lvl="0" indent="-342900">
              <a:lnSpc>
                <a:spcPct val="120000"/>
              </a:lnSpc>
              <a:spcAft>
                <a:spcPts val="800"/>
              </a:spcAft>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andra omständigheter av betydelse</a:t>
            </a:r>
          </a:p>
          <a:p>
            <a:pPr marL="342900" lvl="0" indent="-342900">
              <a:lnSpc>
                <a:spcPct val="120000"/>
              </a:lnSpc>
              <a:spcAft>
                <a:spcPts val="800"/>
              </a:spcAft>
              <a:buFont typeface="Times New Roman" panose="02020603050405020304" pitchFamily="18" charset="0"/>
              <a:buChar char="-"/>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2028</a:t>
            </a: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Elvaårig specialskola</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Förändrad kunskapssyn och nytt syfte med utbildningen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2025/26:194 Nya läroplaner för en stark kunskapsskola)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med utbildningen i skollagen omformuleras: från att utbildningen syftar till att barn och elever ska "inhämta och utveckla kunskaper" till att den syftar till att "förmedla och förankra kunskaper och värden hos barn och elever" — en tydligare markering av lärarens aktiva och förmedlande roll.</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Definitionen av undervisning i skollagen omformuleras för att tydliggöra att undervisning bestäms och leds av lärare och syftar till lärande genom att läraren förmedlar och förankrar kunskaper och värden.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samlad läroplan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2025/26:194 Nya läroplaner för en stark kunskapsskola)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samlad läroplan för grundskolan införs som innehåller inledande delar, kursplaner och timplan i ett och samma dokument (i dag är dessa separata)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Läroplanens inledande delar får en ny, tydligare struktur med fyra delar: skolans värdegrund, skolans uppdrag, skolans mål och skolans riktlinjer.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Kunskapssynen i läroplanen ändras: grundläggande och mer beständiga kunskaper betonas, särskilt i de lägre åldrarna; kursplanerna ska ange vad eleverna ska lära sig och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när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 ska ha lärt sig det på ett mer precist sätt per stadium och årskurs.</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Kursplanernas struktur regleras i skollagen och ska bestå av: syfte, ämnets bidrag till skolans mål, mål och innehåll, undervisningsstrategier samt betygs- och bedömningskriterier.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Grundläggande svenska — ny kursplan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2025/26:194 Nya läroplaner för en stark kunskapsskola)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kursplan i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grundläggande svenska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införs för elever som är nybörjare i svenska språket. Betyg sätts inte i grundläggande svenska.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betygsskala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Bokstavsbetyget A–F ersätts med en numerisk skala 1–10, där 1 är lägst och 10 är högst.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finns ingen skarp gräns för godkänt — betygen 1–3 betecknar "begränsade kunskaper", 4–5 "godtagbara kunskaper", 6–7 "goda kunskaper", 8–9 "mycket goda kunskaper" och 10 "utmärkta kunskaper"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Skalan är symmetrisk med jämna steg, vilket möjliggör kalibrering av betygsvärden.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regler om stöd</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bestämmelse om ledning och stimulans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Bestämmelsen om ledning och stimulans förtydligas: alla elever ska ges den ledning och stimulans de behöver i syfte att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kunna följa undervisningen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Standardiserade tester införs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Standardiserade tester införs för att identifiera elever med behov av stöd i läs-, skriv- och matematikutveckling.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specialskolan genomförs tester i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årskurs 1, 2, 3, 6 och 9</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början av höstterminen i respektive årskurs.</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Om testresultatet visar på behov som inte kan hanteras inom ledning och stimulans ska stödundervisning skyndsamt planeras eller anmälan om särskilt stöd göras.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 ny rättighet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reglerad form av stöd införs: stödundervisning i svenska, svenska som andraspråk och matematik.</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Läraren ska anmäla till rektorn om en elev riskerar att inte kunna följa undervisningen och ha svårt att tillgodogöra sig kunskaperna — rektorn är då skyldig att se till att eleven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skyndsamt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(inom en till två veckor) ges stödundervisning.</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ges som enskild undervisning eller i liten grupp.</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bör inte ges längre än två månader per termin.</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Stödundervisningen ska utvärderas senast inom en månad efter att den påbörjats.</a:t>
            </a:r>
          </a:p>
          <a:p>
            <a:pPr marL="342900" lvl="0" indent="-342900">
              <a:lnSpc>
                <a:spcPct val="120000"/>
              </a:lnSpc>
              <a:spcAft>
                <a:spcPts val="800"/>
              </a:spcAft>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Samråd med speciallärare eller specialpedagog ska ske vid behov av bedömning och planering.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Utredning om särskilt stöd ska inledas snabbare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Tröskeln för när en utredning om särskilt stöd ska inledas sänks — läraren (inte enbart rektorn) ges ett tydligare ansvar att anmäla, och utredningen ska inledas snabbare än i dag.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Särskilt stöd i liten grupp eller enskilt — enklare att besluta om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Kravet på att det ska finnas "särskilda skäl" för att ge särskilt stöd i särskild undervisningsgrupp eller som enskild undervisning tas bort — det räcker att åtgärdsprogrammet anger detta som den form av stöd eleven behöver.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Anpassad studiegång — sista utväg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Anpassad studiegång får bara beslutas om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alla andra möjligheter till särskilt stöd är uttömda eller bedöms olämpliga.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Beslutet ska föregås av information till eleven och vårdnadshavarna om beslutets konsekvenser.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specialskolan ska den anpassade studiegången utformas så att eleven så långt som möjligt får förutsättningar att nå behörighet till gymnasieskolans nationella program.</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Överklaganderätten justeras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Möjligheten att överklaga beslut om särskilt stöd i särskild undervisningsgrupp eller enskild undervisning (nuvarande 3 kap. 11 §) tas bort ur överklagandebestämmelserna — i stället kan åtgärdsprogrammet som helhet överklagas.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Färre och förändrade krav på information och dokumentation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Kravet på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fortlöpande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information till vårdnadshavare om elevens utveckling tas bort — informationen ska i stället ges vid tillfällen som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personalen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bestämmer.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Utvecklingssamtal ska äga rum minst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en gång per läsår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stället för en gång per termin (rektorn ska dock kunna besluta om fler samtal om det finns särskilda skäl)</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 skriftliga individuella utvecklingsplanerna (IUP) för elever i årskurs 1–7 görs om till en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plan för kunskapsutveckling</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med fokus enbart på kunskapsmålen, inte på elevens övriga utveckling.</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2031</a:t>
            </a:r>
          </a:p>
          <a:p>
            <a:pPr>
              <a:lnSpc>
                <a:spcPct val="120000"/>
              </a:lnSpc>
              <a:spcAft>
                <a:spcPts val="800"/>
              </a:spcAft>
              <a:buNone/>
            </a:pPr>
            <a:endParaRPr lang="sv-SE" sz="12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Nationella slutprov — nya prov med central rättning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Nationella slutprov införs i specialskolan och ska rättas centralt.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Proven ska fungera som ett objektivt, externt mått på elevens kunskapsnivå och ligga till grund för kalibrering av betygsvärden och beräkning av meritvärde.</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Slutproven kommer inte att kunna användas som bedömningsstöd för läraren.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 som inte kan genomföra provet vid ordinarie tillfälle på grund av t.ex. sjukdom ska erbjudas omprov.</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ska även vara möjligt att efter avslutad utbildning genomföra ett slutprov man missat, eller göra om ett prov mot avgift.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är i nuläget ett förslag att det ska vara möjlighet att göra omprov. Skolverket avvaktar förordningsreglering och detaljer i denna del.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Skolverket har fått uppdrag att ta fram nationella slutprov, denna text uppdateras löpande utifrån det arbetet.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Nytt meritvärde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Meritvärdet ska bestå av dels ett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kalibrerat betygsvärde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(lärarens betyg justerat mot nationella slutprovsresultat på skolenhetsnivå), dels elevens egna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slutprovsresultat.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motverka betygsinflation och öka likvärdigheten mellan skolenheter.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Huvudmän ska lämna uppgifter om betyg till en utsedd myndighet för att möjliggöra kalibreringen.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behörighetsgräns till gymnasieskolan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behörighet till ett nationellt program i gymnasieskolan ska det krävas ett meritvärde om lägst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4</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 en övergång från dagens krav på godkända betyg (E) i ett antal ämnen.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Rapporteringsskyldighet för betyg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Huvudmän för grundskolan ska rapportera uppgifter om betyg till en utsedd myndighet — nödvändigt för att systemet med kalibrering ska fungera.</a:t>
            </a:r>
          </a:p>
          <a:p>
            <a:endParaRPr lang="sv-SE" dirty="0"/>
          </a:p>
        </p:txBody>
      </p:sp>
      <p:sp>
        <p:nvSpPr>
          <p:cNvPr id="4" name="Platshållare för bildnummer 3">
            <a:extLst>
              <a:ext uri="{FF2B5EF4-FFF2-40B4-BE49-F238E27FC236}">
                <a16:creationId xmlns:a16="http://schemas.microsoft.com/office/drawing/2014/main" id="{4D3B0794-498F-8DC6-5CFF-C4C2EE1DD61B}"/>
              </a:ext>
            </a:extLst>
          </p:cNvPr>
          <p:cNvSpPr>
            <a:spLocks noGrp="1"/>
          </p:cNvSpPr>
          <p:nvPr>
            <p:ph type="sldNum" sz="quarter" idx="5"/>
          </p:nvPr>
        </p:nvSpPr>
        <p:spPr/>
        <p:txBody>
          <a:bodyPr/>
          <a:lstStyle/>
          <a:p>
            <a:fld id="{2E06BED0-4988-4506-821C-0E164EB69B33}" type="slidenum">
              <a:rPr lang="sv-SE" smtClean="0"/>
              <a:t>11</a:t>
            </a:fld>
            <a:endParaRPr lang="sv-SE"/>
          </a:p>
        </p:txBody>
      </p:sp>
    </p:spTree>
    <p:extLst>
      <p:ext uri="{BB962C8B-B14F-4D97-AF65-F5344CB8AC3E}">
        <p14:creationId xmlns:p14="http://schemas.microsoft.com/office/powerpoint/2010/main" val="4277090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74CAB-1F62-0510-8642-C0ED2F66B50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05902A1-C1D7-9E1F-DFA1-A158736B9345}"/>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25BA4218-8500-6B03-D8CB-71524CE35DB9}"/>
              </a:ext>
            </a:extLst>
          </p:cNvPr>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2026</a:t>
            </a: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Bättre förutsättningar för trygghet och studiero (prop.2025/26:193)</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Mobilförbud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Elevers mobiltelefoner ska samlas in vid skoldagens början och återlämnas vid skoldagens slut — obligatoriskt, beslutas inte längre av rektor utan gäller per lag.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får också besluta att samla in övrig elektronisk kommunikationsutrustning (t.ex. smarta klockor)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Undantag får göras av rektor eller lärare vid pedagogisk användning, särskilda skäl för enskild elev, eller vid utbildning utanför skolenheten där insamling medför betydande praktiska svårigheter (t.ex. prao, simundervisning på stort avstånd)</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Skolan ansvarar för insamlade mobiltelefoner och är ersättningsskyldig om de skadas eller försvinner.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Skriftliga rutiner för insamlingen ska finnas och beslutas av rektorn.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Huvudmannens och rektorns ansvar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Huvudmannens ansvar för trygghet och studiero förtydligas i skollagen — ska inte bara arbeta förebyggande utan också aktivt upprätthålla trygghet och studiero.</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Rektorns ansvar för trygghet och studiero synliggörs uttryckligen i skollagen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Ordningsregler blir skolregler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Ordningsregler ersätts av "skolregler" som ska vara skolgemensamma (gälla hela skolenheten, inte bara enskilda klasser)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Skolreglerna ska innehålla en konsekvensplan som beskriver vilka åtgärder som kan vidtas vid regelöverträdelser.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Skolreglerna ska förankras hos personalen.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Förväntansdokument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Varje skolenhet ska ta fram ett förväntansdokument med information om skolreglerna, gemensamma rutiner och förhållningssätt, samt en påminnelse om vårdnadshavares ansvar enligt föräldrabalken.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 och vårdnadshavare ska informeras om dokumentet varje läsår.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ansvarar för att det tas fram.</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Utvisning ur undervisningslokalen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Lärare får visa ut en elev direkt utan föregående uppmaning om uppträdandet inneburit våld, hot eller kränkning.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Utvisning och kvarsittning ska inte längre behöva dokumenteras.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Tillfällig omplacering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får besluta om längre tillfälliga omplaceringar inom den egna skolenheten.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Tillfällig placering utanför den egna skolenheten förlängs från fyra till åtta veckor som längsta tid.</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Akutskola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Möjligheten att bedriva akutskola (tillfällig undervisning utanför den egna skolenheten) utökas till att även kunna läggas på entreprenad hos annan huvudman.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Längre och fler avstängningar </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Maximal längd för en enskild avstängning utökas från en till två veckor.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 tillåtna avstängningar per kalenderhalvår utökas från två till tre.</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förutsättningar för utredningar av kränkande behandling</a:t>
            </a:r>
            <a:endParaRPr lang="sv-SE" sz="12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Skärpt och omformat ansvar vid kränkande behandling (6 kap. 10 § skollagen) (Prop. 2025/26:196 Tid för undervisningsuppdraget)</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Här görs tre viktiga förändringar som gäller all personal, inklusive lärare i gymnasieskolan:</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 Skärpt skyldighet att aktivt uppmärksamma kränkningar En ny, starkare formulering innebär att all personal ska aktivt uppmärksamma och motverka kränkande behandling, trakasserier och sexuella trakasserier — och se till att sådana händelser hanteras. Detta är en skärpning jämfört med tidigare.</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 Anmälningsskyldighet ersätts av informationsskyldighet I dag ska personal som får kännedom om kränkande behandling anmäla det till rektor. Det ändras till att personal ska informera rektor — men bara om det rör sig om allvarlig eller upprepad kränkande behandling. </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Skyldigheten gäller också som tidigare alltid när kränkningen utförts av någon i personalen.</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minska administration: enstaka mindre allvarliga kränkningar som kan redas ut på plats behöver inte längre leda till en formell anmälan. 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c) Skollagens sjätte kapitel har till ändamål att motverka kränkande behandling av barn och elever. Kapitlet har nu också fått till ändamål att motverka trakasserier och sexuella trakasserier enligt diskrimineringslagen (2008:567)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 1 augusti 2026.</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2027</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Årskurserna anges som 1-6 eftersom sjuårig sameskola gäller först från 2028.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Reglering av undervisningsuppdraget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2025/26:196 Tid för undervisningsuppdraget)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Lagändringen innebär att regeringen ges ett bemyndigande att reglera tid för planering, genomförande och uppföljning av undervisningen i förordning.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Regeringen har beslutat om en förordning för reglering av förskollärares och lärares undervisningsuppdrag (2026:1487).</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är tiden för lärare och förskollärare för att undervisa, planera undervisningen och följa upp sin undervisning som regleras i olika intervall.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Förordningen träder i kraft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juli 2027</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och reglerar undervisningsuppdragets omfattning.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Tak för undervisningstid per läsår (§ 3) Förordning 2026:1487</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Vid heltidstjänstgöring får undervisningstiden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som mest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vara: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550–650 timmar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för lärare i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åk 1–6</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sameskolan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avgör var inom intervallet den enskilda läraren placeras, utifrån lärarens förutsättningar. Intervallet är ett tak — det finns ingen undre gräns.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Tid för planering och uppföljning (§ 4)</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lärare i grundskolan årskurs 1–6, sameskolan ska det avsättas tid för planering och uppföljning av undervisningen som minst motsvarar den undervisningstiden läraren har.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Lärare i fritidshem</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lärare i fritidshemmet ska det avsättas</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minst 5 timmar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per vecka för planering och uppföljning av undervisningen.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Faktorer rektorn ska beakta (§ 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Vid bedömningen av varje enskild lärares tid ska hänsyn tas till:</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elevgruppernas storlek</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antalet elever läraren regelbundet möter</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antalet elever i behov av särskilt stöd</a:t>
            </a:r>
          </a:p>
          <a:p>
            <a:pPr marL="342900" lvl="0" indent="-342900">
              <a:lnSpc>
                <a:spcPct val="120000"/>
              </a:lnSpc>
              <a:spcAft>
                <a:spcPts val="800"/>
              </a:spcAft>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andra omständigheter av betydelse</a:t>
            </a:r>
          </a:p>
          <a:p>
            <a:pPr marL="342900" lvl="0" indent="-342900">
              <a:lnSpc>
                <a:spcPct val="120000"/>
              </a:lnSpc>
              <a:spcAft>
                <a:spcPts val="800"/>
              </a:spcAft>
              <a:buFont typeface="Times New Roman" panose="02020603050405020304" pitchFamily="18" charset="0"/>
              <a:buChar char="-"/>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2028</a:t>
            </a: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Sjuårig sameskola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Förändrad kunskapssyn och nytt syfte med utbildningen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2025/26:194 Nya läroplaner för en stark kunskapsskola)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med utbildningen i skollagen omformuleras: från att utbildningen syftar till att barn och elever ska "inhämta och utveckla kunskaper" till att den syftar till att "förmedla och förankra kunskaper och värden hos barn och elever" — en tydligare markering av lärarens aktiva och förmedlande roll.</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Definitionen av undervisning i skollagen omformuleras för att tydliggöra att undervisning bestäms och leds av lärare och syftar till lärande genom att läraren förmedlar och förankrar kunskaper och värden.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samlad läroplan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2025/26:194 Nya läroplaner för en stark kunskapsskola)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samlad läroplan för grundskolan införs som innehåller inledande delar, kursplaner och timplan i ett och samma dokument.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Läroplanens inledande delar får en ny, tydligare struktur med fyra delar: skolans värdegrund, skolans uppdrag, skolans mål och skolans riktlinjer.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Kunskapssynen i läroplanen ändras: grundläggande och mer beständiga kunskaper betonas, särskilt i de lägre åldrarna; kursplanerna ska ange vad eleverna ska lära sig och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när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 ska ha lärt sig det på ett mer precist sätt per stadium och årskurs.</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Kursplanernas struktur regleras i skollagen och ska bestå av: syfte, ämnets bidrag till skolans mål, mål och innehåll, undervisningsstrategier samt betygs- och bedömningskriterier.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Kursplanen i samiska delas upp i tre olika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förstaspråk, andraspråk, andraspråk för nybörjare</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Grundläggande svenska — ny kursplan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2025/26:194 Nya läroplaner för en stark kunskapsskola)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kursplan i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grundläggande svenska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införs för elever som är nybörjare i svenska språket. Betyg sätts inte i grundläggande svenska.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betygsskala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Bokstavsbetyget A–F ersätts med en numerisk skala 1–10, där 1 är lägst och 10 är högst.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finns ingen skarp gräns för godkänt — betygen 1–3 betecknar "begränsade kunskaper", 4–5 "godtagbara kunskaper", 6–7 "goda kunskaper", 8–9 "mycket goda kunskaper" och 10 "utmärkta kunskaper"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Skalan är symmetrisk med jämna steg, vilket möjliggör kalibrering av betygsvärden.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regler om stöd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bestämmelse om ledning och stimulans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Bestämmelsen om ledning och stimulans förtydligas: alla elever ska ges den ledning och stimulans de behöver i syfte att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kunna följa undervisningen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Standardiserade tester införs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Standardiserade tester införs för att identifiera elever med behov av stöd i läs-, skriv- och matematikutveckling.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sameskolan genomförs tester i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årskurs 1, 2, 3 och 5</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början av höstterminen i respektive årskurs.</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Om testresultatet visar på behov som inte kan hanteras inom ledning och stimulans ska stödundervisning skyndsamt planeras eller anmälan om särskilt stöd göras.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 ny rättighet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reglerad form av stöd införs: stödundervisning i svenska, svenska som andraspråk och matematik.</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Läraren ska anmäla till rektorn om en elev riskerar att inte kunna följa undervisningen och ha svårt att tillgodogöra sig kunskaperna — rektorn är då skyldig att se till att eleven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skyndsamt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(inom en till två veckor) ges stödundervisning.</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ges som enskild undervisning eller i liten grupp.</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bör inte ges längre än två månader per termin.</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Stödundervisningen ska utvärderas senast inom en månad efter att den påbörjats.</a:t>
            </a:r>
          </a:p>
          <a:p>
            <a:pPr marL="342900" lvl="0" indent="-342900">
              <a:lnSpc>
                <a:spcPct val="120000"/>
              </a:lnSpc>
              <a:spcAft>
                <a:spcPts val="800"/>
              </a:spcAft>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Samråd med speciallärare eller specialpedagog ska ske vid behov av bedömning och planering.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Utredning om särskilt stöd ska inledas snabbare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Tröskeln för när en utredning om särskilt stöd ska inledas sänks — läraren (inte enbart rektorn) ges ett tydligare ansvar att anmäla, och utredningen ska inledas snabbare än i dag.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Särskilt stöd i liten grupp eller enskilt — enklare att besluta om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Kravet på att det ska finnas "särskilda skäl" för att ge särskilt stöd i särskild undervisningsgrupp eller som enskild undervisning tas bort — det räcker att åtgärdsprogrammet anger detta som den form av stöd eleven behöver.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Anpassad studiegång — sista utväg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Anpassad studiegång får bara beslutas om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alla andra möjligheter till särskilt stöd är uttömda eller bedöms olämpliga.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Beslutet ska föregås av information till eleven och vårdnadshavarna om beslutets konsekvenser.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sameskolan ska den anpassade studiegången utformas så att eleven så långt som möjligt får förutsättningar att nå behörighet till gymnasieskolans nationella program.</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Överklaganderätten justeras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Möjligheten att överklaga beslut om särskilt stöd i särskild undervisningsgrupp eller enskild undervisning (nuvarande 3 kap. 11 §) tas bort ur överklagandebestämmelserna — i stället kan åtgärdsprogrammet som helhet överklagas.</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Färre och förändrade krav på information och dokumentation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2025/26:196 Tid för undervisningsuppdraget)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Kravet på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fortlöpande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information till vårdnadshavare om elevens utveckling tas bort — informationen ska i stället ges vid tillfällen som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personalen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bestämmer.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Utvecklingssamtal ska äga rum minst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en gång per läsår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stället för en gång per termin (rektorn ska dock kunna besluta om fler samtal om det finns särskilda skäl)</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 skriftliga individuella utvecklingsplanerna (IUP) för elever i årskurs 1–6 görs om till en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plan för kunskapsutveckling</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med fokus enbart på kunskapsmålen, inte på elevens övriga utveckling.</a:t>
            </a:r>
          </a:p>
          <a:p>
            <a:endParaRPr lang="sv-SE" dirty="0"/>
          </a:p>
        </p:txBody>
      </p:sp>
      <p:sp>
        <p:nvSpPr>
          <p:cNvPr id="4" name="Platshållare för bildnummer 3">
            <a:extLst>
              <a:ext uri="{FF2B5EF4-FFF2-40B4-BE49-F238E27FC236}">
                <a16:creationId xmlns:a16="http://schemas.microsoft.com/office/drawing/2014/main" id="{4FD4B07B-D9B3-FFD0-387A-22394DBA699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06BED0-4988-4506-821C-0E164EB69B33}"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9518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DBC83-98AC-AE55-D585-D6E292E8AF9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8BFC120-E3A8-F031-93FA-10D68AB30CF7}"/>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88DAAE7D-6257-A389-B0A0-50BA442E8C90}"/>
              </a:ext>
            </a:extLst>
          </p:cNvPr>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2026</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Bättre förutsättningar för trygghet &amp; studiero</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b="1" dirty="0" err="1">
                <a:effectLst/>
                <a:latin typeface="Times New Roman" panose="02020603050405020304" pitchFamily="18" charset="0"/>
                <a:ea typeface="Times New Roman" panose="02020603050405020304" pitchFamily="18" charset="0"/>
                <a:cs typeface="Times New Roman" panose="02020603050405020304" pitchFamily="18" charset="0"/>
              </a:rPr>
              <a:t>prop</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2025/26:193)</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Huvudmannens och rektorns ansvar för trygghet och studiero</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Alla skolformer, inklusive gymnasieskolan, berörs av det förtydligade ansvaret för huvudman och rektor att bedriva både förebyggande arbete och ett aktivt upprätthållande arbete för trygghet och studiero.</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Skolregler (tidigare ordningsregler)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Gymnasieskolan ska ha skolgemensamma skolregler med en plan för konsekvenser vid överträdelser. Reglerna ska vara kända och förankrade hos elever, personal och vårdnadshavare.</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Förväntansdokument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Vid varje skolenhet i gymnasieskolan ska det finnas ett förväntansdokument som tydliggör skolans förväntningar på elever och deras vårdnadshavare (notera: myndiga elever hanteras särskilt).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Utvisning ur undervisningslokalen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Lärare i gymnasieskolan får utökade möjligheter att visa ut elever. Dessutom slopas dokumentationskravet för utvisning och kvarsittning.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Tillfällig omplacering inom och utanför den egna skolenheten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Möjligheterna att tillfälligt omplacera elever under längre tid utökas och gäller gymnasieskolan.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Nekat tillträde till skolenheten (ny åtgärd)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En helt ny disciplinär åtgärd införs: rektorn ska kunna neka en elev tillträde till skolenheten om eleven hotar säkerheten för andra elever och personal. </a:t>
            </a:r>
          </a:p>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Följande gäller inte gymnasieskolan.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buFont typeface="Times New Roman" panose="02020603050405020304" pitchFamily="18" charset="0"/>
              <a:buChar cha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Mobilfri skola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(insamling av mobiltelefoner) Gäller bara obligatoriska skolformer och fritidshem.</a:t>
            </a:r>
          </a:p>
          <a:p>
            <a:pPr marL="342900" lvl="0" indent="-342900">
              <a:lnSpc>
                <a:spcPct val="120000"/>
              </a:lnSpc>
              <a:buFont typeface="Times New Roman" panose="02020603050405020304" pitchFamily="18" charset="0"/>
              <a:buChar cha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Akutskola på entreprenad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Gäller bara grundskolan. </a:t>
            </a:r>
          </a:p>
          <a:p>
            <a:pPr marL="342900" lvl="0" indent="-342900">
              <a:lnSpc>
                <a:spcPct val="120000"/>
              </a:lnSpc>
              <a:spcAft>
                <a:spcPts val="800"/>
              </a:spcAft>
              <a:buFont typeface="Times New Roman" panose="02020603050405020304" pitchFamily="18" charset="0"/>
              <a:buChar cha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Fler och längre avstängningar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Gäller grundskolan, specialskolan och sameskolan –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inte gymnasieskolan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(gymnasiet har redan egna bestämmelser om avstängning i upp till två veckor) </a:t>
            </a:r>
          </a:p>
          <a:p>
            <a:pPr marL="342900" lvl="0" indent="-342900">
              <a:lnSpc>
                <a:spcPct val="120000"/>
              </a:lnSpc>
              <a:spcAft>
                <a:spcPts val="800"/>
              </a:spcAft>
              <a:buFont typeface="Times New Roman" panose="02020603050405020304" pitchFamily="18" charset="0"/>
              <a:buChar char="-"/>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förutsättningar för utredningar av kränkande behandling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Skärpt och omformat ansvar vid kränkande behandling (6 kap. 10 § skollagen)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2025/26:196 Tid för undervisningsuppdraget)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Här görs tre viktiga förändringar som gäller all personal, inklusive lärare i gymnasieskolan: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 Skärpt skyldighet att aktivt uppmärksamma kränkningar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En ny, starkare formulering innebär att all personal ska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aktivt uppmärksamma och motverka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kränkande behandling, trakasserier och sexuella trakasserier — och se till att sådana händelser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hanteras</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Detta är en skärpning jämfört med tidigare.</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b) Anmälningsskyldighet ersätts av informationsskyldighet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dag ska personal som får kännedom om kränkande behandling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anmäla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 till rektor. Det ändras till att personal ska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informera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rektor — men bara om det rör sig om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allvarlig eller upprepad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kränkande behandling. Skyldigheten gäller också alltid när kränkningen utförts av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någon i personalen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minska administration: enstaka mindre allvarliga kränkningar som kan redas ut på plats behöver inte längre leda till en formell anmälan. 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Skollagens sjätte kapitel har till ändamål att motverka kränkande behandling av barn och elever. Kapitlet har nu också fått till ändamål att motverka trakasserier och sexuella trakasserier enligt diskrimineringslagen (2008:567)</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1 augusti 2026 (tidigast av alla ändringar i propositionen).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Utökade möjligheter till entreprenad i yrkesutbildning</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(2025/26:198 Bättre förutsättningar för yrkesutbildning)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dag får undervisning i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yrkesinriktade karaktärsämnen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bara överlämnas på entreprenad till en enskild fysisk eller juridisk person. Det ändras nu på två sätt: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Undervisning i yrkesinriktade karaktärsämnen ska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även få överlämnas till en offentlig huvudman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(t.ex. en annan kommun eller region) på entreprenad.</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Gymnasiearbete inom en yrkesutbildning</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och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yrkesprov</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ska också uttryckligen få överlämnas på entreprenad – till antingen en annan offentlig huvudman eller en enskild fysisk/juridisk person.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bredda det lokala utbudet av yrkesutbildningar och förbättra kompetensförsörjningen, utan att eleven behöver flytta hemifrån. Huvudmannaskapet kvarstår hos den ursprungliga huvudmannen, som alltjämt ansvarar för kvaliteten.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Notera att estetiska karaktärsämnen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inte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berörs av utvidgningen – de kan som tidigare bara överlämnas på entreprenad till en enskild fysisk eller juridisk person.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 Utökade entreprenadmöjligheter 1 juli 2026 </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2027</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Reglering av undervisningsuppdraget</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2025/26:196 Tid för undervisningsuppdraget)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Lagändringen innebär att regeringen ges ett bemyndigande att reglera tid för planering, genomförande och uppföljning av undervisningen i förordning.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Regeringen har beslutat om en förordning för reglering av förskollärares och lärares undervisningsuppdrag (2026:1487).</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är tiden för lärare för att undervisa, planera undervisningen och följa upp sin undervisning som regleras i olika intervall.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Förordningen träder i kraft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juli 2027</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och reglerar undervisningsuppdragets omfattning.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Tak för undervisningstid per läsår (§ 3) Förordning 2026:1487</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Vid heltidstjänstgöring får undervisningstiden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som mest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vara: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450–650 timmar (motsvarar ca 13-18 timmar/vecka) för lärare i gymnasieskolan som undervisar i karaktärsämnen som har en yrkesinriktad profil, och.</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450–550 timmar (motsvarar ca 13-16 timmar/vecka) för övriga lärare i gymnasieskolan.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Mentorsuppdraget räknas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inte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 i undervisningsuppdraget, men ska beaktas vid bedömning av lärarens totala arbetsbelastning.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avgör var inom intervallet den enskilda läraren placeras, utifrån lärarens förutsättningar. Intervallet är ett tak — det finns ingen undre gräns.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Tid för planering och uppföljning (§ 4)</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lärare i gymnasieskolan ska det avsättas tid för planering och uppföljning av undervisningen som minst motsvarar 120 % av den undervisningstiden läraren har.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Faktorer rektorn ska beakta (§ 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Vid bedömningen av varje enskild lärares tid ska hänsyn tas till:</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elevgruppernas storlek</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antalet elever läraren regelbundet möter</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antalet elever i behov av särskilt stöd</a:t>
            </a:r>
          </a:p>
          <a:p>
            <a:pPr marL="342900" lvl="0" indent="-342900">
              <a:lnSpc>
                <a:spcPct val="120000"/>
              </a:lnSpc>
              <a:spcAft>
                <a:spcPts val="800"/>
              </a:spcAft>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andra omständigheter av betydelse</a:t>
            </a:r>
          </a:p>
          <a:p>
            <a:pPr marL="342900" lvl="0" indent="-342900">
              <a:lnSpc>
                <a:spcPct val="120000"/>
              </a:lnSpc>
              <a:spcAft>
                <a:spcPts val="800"/>
              </a:spcAft>
              <a:buFont typeface="Times New Roman" panose="02020603050405020304" pitchFamily="18" charset="0"/>
              <a:buChar char="-"/>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2028</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Justeringar i läroplanen</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2025/26:194 Nya läroplaner för en stark kunskapsskola)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samtliga läroplaner ska det regleras att rektorn ansvarar för att förskollärare och lärare ges förutsättningar för att planera, genomföra och följa upp sin undervisning. I denna del omfattar uppdraget förutom de nya läroplanerna för grundskolan och motsvarade skolformer, även att ta fram förslag på revidering av de befintliga läroplanerna för förskolan, gymnasieskolan, anpassade gymnasieskolan och kommunal vuxenutbildning.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Grundläggande svenska — ny kursplan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2025/26:194 Nya läroplaner för en stark kunskapsskola)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kursplan i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grundläggande svenska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införs för elever som är nybörjare i svenska språket får användas på språkintroduktion i gymnasieskolan. Betyg sätts inte i grundläggande svenska.</a:t>
            </a: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Ny betygsskala</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Bokstavsbetyget A–F ersätts med en numerisk skala 1–10, där 1 är lägst och 10 är högst.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finns ingen skarp gräns för godkänt — betygen 1–3 betecknar "begränsade kunskaper", 4–5 "godtagbara kunskaper", 6–7 "goda kunskaper", 8–9 "mycket goda kunskaper" och 10 "utmärkta kunskaper"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Skalan är symmetrisk med jämna steg, vilket möjliggör kalibrering av betygsvärden.</a:t>
            </a: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ämnesplaner med anledning av ny betygsskala</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Ämnesplanerna i gymnasieskolan och vidareutbildning i form av ett fjärde tekniskt år ändras när den nya betygsskalan (1–10) införs.</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innebär att dagens betygskriterier (Gy25) försvinner och ersätts av den nya betygsskalan 1–10. Övriga delar av ämnesplanerna syfte och centralt innehåll är kvar som i dag (Gy25). Detta gäller även introduktionsprogrammen i gymnasieskolan.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regler om stöd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i svenska, svenska som andraspråk och matematik (ny rättighet)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Detta är propositionens huvudförslag och gäller gymnasieskolan. En elev som riskerar att inte kunna följa undervisningen och har svårigheter i något av dessa tre ämnen ska ha rätt till stödundervisning i form av enskild undervisning eller undervisning i mindre grupp. Läraren bedömer behovet och anmäler till rektorn, som ska se till att stödundervisning ges skyndsamt. Stödundervisningen ska utvärderas senast inom en månad och bör normalt inte pågå längre än två månader per termin.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Förtydligat ansvar för mentorn i gymnasieskolan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Bestämmelserna om mentorn i gymnasieskolan förtydligas så att det tydligt framgår att mentorn är skyldig att skriftligen anmäla till rektorn när en elevs behov av särskilt stöd behöver utredas.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Ändrade bestämmelser om särskilt stöd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Reglerna om särskilt stöd gäller redan gymnasieskolan och ändras nu på flera punkter som även berör gymnasiet: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Ansvarig lärare eller mentor ska anmäla till rektorn om en elevs behov av särskilt stöd behöver utredas – detta ska göras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tidigare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än i dag, utan krav på att annat stöd först prövats.</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Samråd med speciallärare eller specialpedagog ska alltid ske vid utredning av särskilt stöd.</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Beslut om undervisning i särskild undervisningsgrupp eller enskild undervisning ska underlättas.</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Beslut om anpassad studiegång ska bara få fattas om alla andra möjligheter till särskilt stöd är uttömda eller bedöms olämpliga.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Ledning och stimulans förtydligas</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 förtydligas i skollagen att alla elever – inklusive i gymnasieskolan – ska ges ledning och stimulans för att kunna följa undervisningen.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Extra anpassningar avskaffas</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 nuvarande stödet i form av "extra anpassningar" avskaffas och ersätts av det nya stödundervisningssystemet. Detta påverkar gymnasieskolan, som i dag arbetar med extra anpassningar.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Ändringarna föreslås träda i kraft 1 juli 2028.</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Bättre förutsättningar för yrkesutbildning</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(prop. 2025/26:198)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Propositionen berör gymnasieskolan på tre huvudsakliga områden.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Yrkesprov ersätter gymnasiearbetet på yrkesprogram (ny ordning)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På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yrkesprogrammen i gymnasieskolan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ska det framöver ingå ett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yrkesprov</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om 100 gymnasiepoäng, i stället för gymnasiearbete. Gymnasiearbetet behålls bara som </a:t>
            </a:r>
            <a:r>
              <a:rPr lang="sv-SE" sz="1200" dirty="0" err="1">
                <a:effectLst/>
                <a:latin typeface="Times New Roman" panose="02020603050405020304" pitchFamily="18" charset="0"/>
                <a:ea typeface="Times New Roman" panose="02020603050405020304" pitchFamily="18" charset="0"/>
                <a:cs typeface="Times New Roman" panose="02020603050405020304" pitchFamily="18" charset="0"/>
              </a:rPr>
              <a:t>fallback</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om inget yrkesprov finns framtaget för det aktuella yrkesområdet.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Yrkesprovet ska betygssättas med betygen 1–4 (i enlighet med den nya betygsskalan som föreslås i den parallella propositionen 2025/26:197). Betyget 4 ges om eleven nått examensmålen för provet; annars används 1–3.</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Tanken är att yrkesprov ska stärka kopplingen till arbetslivet, ge eleverna en tydligare bild av vad arbetsgivarna förväntar sig och förbättra deras etablering på arbetsmarknaden.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2. Utökade möjligheter till entreprenad i yrkesutbildning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dag får undervisning i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yrkesinriktade karaktärsämnen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bara överlämnas på entreprenad till en enskild fysisk eller juridisk person. Det ändras nu på två sätt: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Undervisning i yrkesinriktade karaktärsämnen ska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även få överlämnas till en offentlig huvudman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(t.ex. en annan kommun eller region) på entreprenad.</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Gymnasiearbete inom en yrkesutbildning</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och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yrkesprov</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ska också uttryckligen få överlämnas på entreprenad – till antingen en annan offentlig huvudman eller en enskild fysisk/juridisk person.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bredda det lokala utbudet av yrkesutbildningar och förbättra kompetensförsörjningen, utan att eleven behöver flytta hemifrån. Huvudmannaskapet kvarstår hos den ursprungliga huvudmannen, som alltjämt ansvarar för kvaliteten.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Notera att estetiska karaktärsämnen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inte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berörs av utvidgningen – de kan som tidigare bara överlämnas på entreprenad till en enskild fysisk eller juridisk person.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3. Rätt att fullfölja utbildning vid placering i HVB eller skyddat boende</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Befintliga regler om gymnasieelevers rätt att fullfölja sin utbildning vid placering i hem för vård eller boende (HVB) eller skyddat boende omstruktureras och förtydligas i lagstiftningen. Det handlar inte om en materiell förändring av rättigheten för gymnasieskolan i sig, utan om att bestämmelserna omflyttats till nya paragrafer (42 a och 42 b §§ i 19 kap. skollagen) som en konsekvens av att anpassade gymnasieskolans regler samtidigt reformeras.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Ikraftträdande Utökade entreprenadmöjligheter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juli 2026</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Yrkesprov (ersätter gymnasiearbete på yrkesprogram)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2 juli 2028</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i="1" u="sng" dirty="0">
                <a:effectLst/>
                <a:latin typeface="Times New Roman" panose="02020603050405020304" pitchFamily="18" charset="0"/>
                <a:ea typeface="Times New Roman" panose="02020603050405020304" pitchFamily="18" charset="0"/>
                <a:cs typeface="Times New Roman" panose="02020603050405020304" pitchFamily="18" charset="0"/>
              </a:rPr>
              <a:t>2029 (stegvist införande)</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Nationella slutprov — nya prov med central rättning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Nationella slutprov införs i gymnasieskolan och ska rättas centralt.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Proven ska fungera som ett objektivt, externt mått på elevens kunskapsnivå och ligga till grund för kalibrering av betygsvärden och beräkning av meritvärde.</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Slutproven kommer inte att kunna användas som bedömningsstöd för läraren.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 som inte kan genomföra provet vid ordinarie tillfälle på grund av t.ex. sjukdom ska erbjudas omprov.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ska även vara möjligt att efter avslutad utbildning genomföra ett slutprov man missat, eller göra om ett prov mot avgift.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är i nuläget ett förslag att det ska vara möjlighet att göra omprov. Skolverket avvaktar förordningsreglering och detaljer i denna del. Skolverket har fått i uppdrag att ta fram nationella slutprov och uppdaterar kontinuerligt.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Nytt meritvärde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 Skolverket inväntar förordningsförslag från regeringen. Nedan återges utredningens förslag.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Meritvärdet ska bestå av dels ett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kalibrerat betygsvärde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(lärarens betyg justerat mot nationella slutprovsresultat på skolenhetsnivå), dels elevens egna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slutprovsresultat.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motverka betygsinflation och öka likvärdigheten mellan skolenheter.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Meritvärdet används för att fördela platser på utbildningar när det behövs för att rangordna elever.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Huvudmän ska lämna uppgifter om betyg till en utsedd myndighet för att möjliggöra kalibreringen.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behörighetsgräns till gymnasieskolan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behörighet till ett nationellt program i gymnasieskolan ska det krävas ett meritvärde om lägst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4</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från grundskolan — en övergång från dagens krav på godkända betyg (E) i ett antal ämnen.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grundläggande behörighet föreslås krävas slutprovsresultat 4 på de nationella slutproven i ämnena grundläggande matematik, engelska, och svenska eller svenska som andraspråk samt godtagbara kunskaper (betyg 4) i svenska eller svenska som andraspråk nivå 3, engelska nivå 2 och matematik nivå 1a, 1b eller 1c. Meritvärde från grundskolan beräknas första gången 2031.</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Rapporteringsskyldighet för betyg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Huvudmän för gymnasieskolan ska rapportera uppgifter om betyg till en utsedd myndighet — nödvändigt för att systemet med kalibrering ska fungera.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betygsskala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Den nuvarande sexgradiga skalan (A–F) ersätts av 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numerisk skala med tio steg (1–10)</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utan skarp gräns för godkänt. Skalan gäller för gymnasieskolan, grundskolan, specialskolan och flera andra skolformer. Betygskriterierna är: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10</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 utmärkta kunskaper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8–9</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 mycket goda kunskaper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6–7</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 goda kunskaper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4–5</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 godtagbara kunskaper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1–3</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 begränsade kunskaper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Bedömningssamråd</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införs obligatoriska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bedömningssamråd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gymnasieskolan. Lärare som undervisar i samma ämne inom ett program på en skolenhet ska genomföra samråd inför betygssättning på en avslutande nivå. Rektorn ansvarar för att samråden genomförs.</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Nationella slutprov </a:t>
            </a:r>
            <a:endParaRPr lang="sv-SE" sz="12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Nationella slutprov</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ska införas i gymnasieskolan (samt grundskolan, specialskolan och </a:t>
            </a:r>
            <a:r>
              <a:rPr lang="sv-SE" sz="1200" dirty="0" err="1">
                <a:effectLst/>
                <a:latin typeface="Times New Roman" panose="02020603050405020304" pitchFamily="18" charset="0"/>
                <a:ea typeface="Times New Roman" panose="02020603050405020304" pitchFamily="18" charset="0"/>
                <a:cs typeface="Times New Roman" panose="02020603050405020304" pitchFamily="18" charset="0"/>
              </a:rPr>
              <a:t>komvux</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på gymnasial nivå). Proven ska rättas centralt. Det blir något fler prov i gymnasieskolan än i nuvarande system. Elever ska också kunna göra om eller för första gången genomföra proven efter avslutad utbildning.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Nya behörighetsregler till gymnasieskolan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att vara behörig till ett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nationellt program i gymnasieskolan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ska krävas ett meritvärde om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lägst 4</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från grundskolan eller motsvarande (beräknat utifrån det nya systemet med kalibrerade betygsvärden och slutprovsresultat).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Betyg på gymnasiearbetet </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 ska få betygen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2, 3 eller 4</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på gymnasiearbetet (och examensarbetet). Betyget 4 på gymnasiearbetet krävs för att få en gymnasieexamen.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Gymnasieexamen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ska utfärdas om eleven i genomsnitt har betyget 4 eller högre på minst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2 250 gymnasiepoäng</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inklusive betyget 4 på gymnasiearbetet.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Gymnasieingenjörsexamen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ska utfärdas om en elev genomgått en fullständig utbildning med betyget 4 i genomsnitt.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Meritvärde ersätter betyg vid högskoleantagning </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Meritvärde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(som delvis baseras på gymnasieresultaten) ska ersätta betyg som urvalsgrund vid ansökan till högskolan.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Introduktionsprogram – programinriktat val tas bort.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Introduktionsprogrammet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programinriktat val</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gymnasieskolan tas bort. Dessutom föreslås att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språkintroduktion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ska stå öppen enbart för nyanlända som saknar tillräckliga kunskaper i svenska.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Ändringarna för gymnasieskolan träder i kraft 1 juli 2028 och börjar tillämpas successivt från läsåret 2028/29.</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2031</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Kalibrering av meritvärden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dirty="0"/>
          </a:p>
        </p:txBody>
      </p:sp>
      <p:sp>
        <p:nvSpPr>
          <p:cNvPr id="4" name="Platshållare för bildnummer 3">
            <a:extLst>
              <a:ext uri="{FF2B5EF4-FFF2-40B4-BE49-F238E27FC236}">
                <a16:creationId xmlns:a16="http://schemas.microsoft.com/office/drawing/2014/main" id="{6EB6538B-52A8-6F08-78BB-A4D268FD42B0}"/>
              </a:ext>
            </a:extLst>
          </p:cNvPr>
          <p:cNvSpPr>
            <a:spLocks noGrp="1"/>
          </p:cNvSpPr>
          <p:nvPr>
            <p:ph type="sldNum" sz="quarter" idx="5"/>
          </p:nvPr>
        </p:nvSpPr>
        <p:spPr/>
        <p:txBody>
          <a:bodyPr/>
          <a:lstStyle/>
          <a:p>
            <a:fld id="{2E06BED0-4988-4506-821C-0E164EB69B33}" type="slidenum">
              <a:rPr lang="sv-SE" smtClean="0"/>
              <a:t>13</a:t>
            </a:fld>
            <a:endParaRPr lang="sv-SE"/>
          </a:p>
        </p:txBody>
      </p:sp>
    </p:spTree>
    <p:extLst>
      <p:ext uri="{BB962C8B-B14F-4D97-AF65-F5344CB8AC3E}">
        <p14:creationId xmlns:p14="http://schemas.microsoft.com/office/powerpoint/2010/main" val="3079055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32CDC-D48B-EC43-A4B2-23A1F545444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D7F43EE-68F7-C226-F910-5B39321BA02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5F53189-A050-EEC5-A94F-7BC8409ECEEB}"/>
              </a:ext>
            </a:extLst>
          </p:cNvPr>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2026</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Bättre förutsättningar för trygghet &amp; studiero</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b="1" dirty="0" err="1">
                <a:effectLst/>
                <a:latin typeface="Times New Roman" panose="02020603050405020304" pitchFamily="18" charset="0"/>
                <a:ea typeface="Times New Roman" panose="02020603050405020304" pitchFamily="18" charset="0"/>
                <a:cs typeface="Times New Roman" panose="02020603050405020304" pitchFamily="18" charset="0"/>
              </a:rPr>
              <a:t>prop</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2025/26:193)</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Huvudmannens och rektorns ansvar för trygghet och studiero</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Anpassade gymnasieskolan berörs fullt ut av förslaget om att förtydliga både huvudmannens och rektorns ansvar för det förebyggande och upprätthållande arbetet för trygghet och studiero.</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Skolregler med konsekvensplan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Anpassade gymnasieskolan ska ha skolregler (nuvarande "ordningsregler") som är skolgemensamma och innehåller en plan för konsekvenser vid regelöverträdelser. Propositionen understryker dock att utformningen behöver anpassas med hänsyn till att eleverna har en intellektuell funktionsnedsättning.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Förväntansdokument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Anpassade gymnasieskolan ska ha ett förväntansdokument som tydliggör skolans förväntningar på elever och vårdnadshavare. Regeringen avvisade remissinstanser som ville undanta skolformen, men betonar att dokumentet måste anpassas till målgruppen – inklusive att hänsyn tas till att vissa elever är myndiga (18+) och att eleverna har intellektuell funktionsnedsättning.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Utvisning ur undervisningslokalen (utökade möjligheter)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Lärare och handledare i anpassade gymnasieskolan får utökade möjligheter att visa ut elever ur undervisningslokalen. Utvisning och kvarsittning ska inte längre behöva dokumenteras.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Tillfällig omplacering inom den egna skolenheten (längre tid)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Anpassade gymnasieskolan berörs av förslaget om att en elev ska kunna omplaceras tillfälligt inom den egna skolenheten under längre tid (upp till 8 veckor vid särskilda skäl, mot tidigare 4 veckor).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Tillfällig placering utanför den egna skolenheten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Anpassade gymnasieskolan ingår i de skolformer där elever kan placeras tillfälligt utanför den egna skolenheten (dvs. i en slags akutskola inom huvudmannens egen organisation). Däremot gäller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inte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möjligheten till akutskola på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entreprenad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 det är begränsat till grundskolan.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Avstängning – befintliga möjligheter kvarstår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Anpassade gymnasieskolan har redan i dag, som frivillig skolform, möjligheter till längre avstängningar än de obligatoriska skolformerna. Propositionen förändrar inte detta – förslaget om utökade och längre avstängningar riktar sig enbart till grundskolan, specialskolan och sameskolan.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Anmälningsskyldighet vid brott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Rektor i anpassade gymnasieskolan är skyldig att anmäla brott som begåtts i samband med verksamheten – detta berörs i redovisningen av gällande rätt.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Delar som inte gäller anpassade gymnasieskolan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Mobilfri skola (insamling av mobiltelefoner) </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Akutskola på entreprenad </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Fler och längre avstängningar </a:t>
            </a:r>
          </a:p>
          <a:p>
            <a:pPr marL="342900" lvl="0" indent="-342900">
              <a:lnSpc>
                <a:spcPct val="120000"/>
              </a:lnSpc>
              <a:spcAft>
                <a:spcPts val="800"/>
              </a:spcAft>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Nekat tillträde till skolenheten </a:t>
            </a:r>
          </a:p>
          <a:p>
            <a:pPr marL="342900" lvl="0" indent="-342900">
              <a:lnSpc>
                <a:spcPct val="120000"/>
              </a:lnSpc>
              <a:spcAft>
                <a:spcPts val="800"/>
              </a:spcAft>
              <a:buFont typeface="Times New Roman" panose="02020603050405020304" pitchFamily="18" charset="0"/>
              <a:buChar char="-"/>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förutsättningar för utredningar av kränkande behandling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Skärpt och omformat ansvar vid kränkande behandling (6 kap. 10 § skollagen)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(Prop. 2025/26:196 Tid för undervisningsuppdraget)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Här görs tre viktiga förändringar som gäller all personal, inklusive lärare i anpassade gymnasieskolan: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 Skärpt skyldighet att aktivt uppmärksamma kränkningar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En ny, starkare formulering innebär att all personal ska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aktivt uppmärksamma och motverka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kränkande behandling, trakasserier och sexuella trakasserier — och se till att sådana händelser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hanteras</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Detta är en skärpning jämfört med tidigare.</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b) Anmälningsskyldighet ersätts av informationsskyldighet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dag ska personal som får kännedom om kränkande behandling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anmäla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 till rektor. Det ändras till att personal ska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informera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rektor — men bara om det rör sig om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allvarlig eller upprepad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kränkande behandling. Skyldigheten gäller också alltid när kränkningen utförts av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någon i personalen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minska administration: enstaka mindre allvarliga kränkningar som kan redas ut på plats behöver inte längre leda till en formell anmälan. 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1 augusti 2026 (tidigast av alla ändringar i propositionen).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Prop. 2025/26:198 – </a:t>
            </a: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Bättre förutsättningar för yrkesutbildning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Utökade möjligheter till entreprenad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anpassade gymnasieskolan ska uppgifter som avser undervisning i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karaktärsämnen med yrkesinriktad profil</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(yrkesämnen) kunna överlämnas på entreprenad inte bara till en enskild fysisk eller juridisk person (som i dag) utan också till 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annan offentlig huvudman inom skolväsendet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Dessutom ska yrkesprov i anpassad gymnasieskola och gymnasiearbete i anpassad gymnasieskola kunna överlämnas på entreprenad till en annan huvudman inom skolväsendet eller till en enskild.</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Rätt att fullfölja utbildning på individuella program (nytt)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dag saknar elever på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individuella program</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anpassade gymnasieskolan rätt att fullfölja sin utbildning – en lucka som uppstod när gymnasiesärskolan reformerades 2013. Propositionen åtgärdar detta: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elev som påbörjat ett individuellt program ska ha rätt att under fyra läsår fullfölja sin utbildning hos huvudmannen eller inom samverkansområdet, enligt sin individuella studieplan. Rätten gäller även om förhållandena som låg till grund för mottagandet förändras.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Vid flytt har eleven rätt att fullfölja utbildningen enligt 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individuell studieplan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hos den nya hemkommunen eller en region som anordnar utbildningen.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 som placeras i hem för vård eller boende eller skyddat boende, och elever som återvänder hem efter en sådan placering, får motsvarande rätt.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Rätt att fullfölja på individuella program</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och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utökade entreprenadmöjligheter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(undervisning i yrkesämnen): träder i kraft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juli 2026</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2027</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Reglering av undervisningsuppdraget</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2025/26:196 Tid för undervisningsuppdraget)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Lagändringen innebär att regeringen ges ett bemyndigande att reglera tid för planering, genomförande och uppföljning av undervisningen i förordning.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Regeringen har beslutat om en förordning för reglering av förskollärares och lärares undervisningsuppdrag (2026:1487).</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är tiden för lärare för att undervisa, planera undervisningen och följa upp sin undervisning som ska regleras i olika intervall.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Förordningen träder i kraft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juli 2027</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och reglerar undervisningsuppdragets omfattning.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Tak för undervisningstid per läsår (§ 3) Förordning 2026:1487</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Vid heltidstjänstgöring får undervisningstiden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som mest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vara: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450–650 timmar (motsvarar ca 13-18 timmar/vecka) för lärare i anpassade gymnasieskolan som undervisar i karaktärsämnen som har en yrkesinriktad profil, och.</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450–550 timmar (motsvarar ca 13-16 timmar/vecka) för övriga lärare i anpassade gymnasieskolan.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Mentorsuppdraget räknas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inte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 i undervisningsuppdraget, men ska beaktas vid bedömning av lärarens totala arbetsbelastning.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avgör var inom intervallet den enskilda läraren placeras, utifrån lärarens förutsättningar. Intervallet är ett tak — det finns ingen undre gräns.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Tid för planering och uppföljning (§ 4)</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planering och uppföljning av undervisningen ska det för lärare i anpassade gymnasieskolan avsättas tid som minst motsvarar undervisningstiden samt ytterligare minst 10 procent av undervisningstiden.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Faktorer rektorn ska beakta (§ 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Vid bedömningen av varje enskild lärares tid ska hänsyn tas till:</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elevgruppernas storlek</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antalet elever läraren regelbundet möter</a:t>
            </a:r>
          </a:p>
          <a:p>
            <a:pPr marL="342900" lvl="0" indent="-342900">
              <a:lnSpc>
                <a:spcPct val="120000"/>
              </a:lnSpc>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antalet elever i behov av särskilt stöd</a:t>
            </a:r>
          </a:p>
          <a:p>
            <a:pPr marL="342900" lvl="0" indent="-342900">
              <a:lnSpc>
                <a:spcPct val="120000"/>
              </a:lnSpc>
              <a:spcAft>
                <a:spcPts val="800"/>
              </a:spcAft>
              <a:buFont typeface="Times New Roman" panose="02020603050405020304" pitchFamily="18" charset="0"/>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andra omständigheter av betydelse</a:t>
            </a:r>
          </a:p>
          <a:p>
            <a:pPr marL="342900" lvl="0" indent="-342900">
              <a:lnSpc>
                <a:spcPct val="120000"/>
              </a:lnSpc>
              <a:spcAft>
                <a:spcPts val="800"/>
              </a:spcAft>
              <a:buFont typeface="Times New Roman" panose="02020603050405020304" pitchFamily="18" charset="0"/>
              <a:buChar char="-"/>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2028</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Justeringar i läroplanen</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2025/26:194 Nya läroplaner för en stark kunskapsskola)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samtliga läroplaner ska det regleras att rektorn ansvarar för att förskollärare och lärare ges förutsättningar för att planera, genomföra och följa upp sin undervisning. I denna del omfattar uppdraget förutom de nya läroplanerna för grundskolan och motsvarade skolformer, även att ta fram förslag på revidering av de befintliga läroplanerna för förskolan, gymnasieskolan, anpassade gymnasieskolan och kommunal vuxenutbildning.  </a:t>
            </a: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Ny betygsskala</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Bokstavsbetyget A–F ersätts med en numerisk skala 1–10, där 1 är lägst och 10 är högst.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finns ingen skarp gräns för godkänt — betygen 1–3 betecknar "begränsade kunskaper", 4–5 "godtagbara kunskaper", 6–7 "goda kunskaper", 8–9 "mycket goda kunskaper" och 10 "utmärkta kunskaper"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Skalan är symmetrisk med jämna steg, vilket möjliggör kalibrering av betygsvärden.</a:t>
            </a: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ämnesplaner med anledning av ny</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betygsskala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Ämnesplanerna i anpassade gymnasieskolan ändras när den nya betygsskalan (1-10) införs. Det innebär att dagens betygskriterier (Gy25) försvinner och ersätts av den nya betygsskalan 1-10. Övriga delar av ämnesplanerna syfte och centralt innehåll är kvar som i dag (Gy25). Detta gäller inte anpassade gymnasieskolans individuella program.</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regler om stöd</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bestämmelse om ledning och stimulans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Bestämmelsen om ledning och stimulans förtydligas: alla elever ska ges den ledning och stimulans de behöver i syfte att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kunna följa undervisningen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 ett tydligare fokus på att den ordinarie undervisningen ska vara tillgänglig för alla.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Färre utvecklingssamtal (18 kap. 20 § skollagen)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Kravet på utvecklingssamtal i anpassade gymnasieskolan sänks från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en gång per termin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till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minst en gång per läsår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Propositionen framhåller dock att elever i anpassade gymnasieskolan kan ha särskilda omständigheter eller behov som motiverar fler samtal, och skolan har möjlighet att besluta om det.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1 juli 2028.</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Information om elevens utveckling ges vid tidpunkt som skolan bestämmer (3 kap. 3 §)</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dag gäller att elever och vårdnadshavare i anpassade gymnasieskolan ska informeras om elevens utveckling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fortlöpande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 kravet tas bort. I stället ska information ges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vid tillfällen som bestäms av skolan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Läraren ges därmed mer professionellt utrymme att bedöma när och hur information ska ges.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1 juli 2028.</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Förändrat stödsystem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Anpassade gymnasieskolan följer i stort sett samma mönster som gymnasieskolan, men med ett viktigt undantag kopplat till elevernas olika studievägar.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i svenska, svenska som andraspråk och matematik.</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Rätten till stödundervisning gäller anpassade gymnasieskolan, men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endast för elever som läser ämnen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Elever som läser ämnesområden omfattas inte, eftersom undervisningen för den gruppen redan kännetecknas av hög lärartäthet, god stödnivå och ofta genomförs enskilt eller i liten grupp.</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Förtydligat mentorsansvar.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Precis som för gymnasieskolan förtydligas att mentorn i anpassade gymnasieskolan är skyldig att skriftligen anmäla till rektorn när en elevs behov av särskilt stöd behöver utredas.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Ändrade bestämmelser om särskilt stöd.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Samma förändringar som gäller gymnasieskolan gäller även anpassade gymnasieskolan – tidigare utredning, obligatoriskt samråd med speciallärare/specialpedagog, underlättade beslut om särskild undervisningsgrupp eller enskild undervisning, och begränsad möjlighet att besluta om anpassad studiegång.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Ledning och stimulans förtydligas.</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Gäller alla skolformer inklusive anpassade gymnasieskolan.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Extra anpassningar avskaffas</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Gäller även anpassade gymnasieskolan.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Bättre förutsättningar för yrkesutbildning</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(prop. 2025/26:198)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Yrkesprov införs på nationella program.</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 centrala förslaget är att det i utbildningen på de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nationella programmen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anpassade gymnasieskolan ska ingå ett yrkesprov i anpassad gymnasieskola i stället för dagens gymnasiearbete i anpassad gymnasieskola – förutsatt att ett sådant prov finns. Viktiga detaljer: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Om det inte finns ett yrkesprov ska det i stället ingå ett gymnasiearbete i anpassad gymnasieskola som tidigare.</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Provet ska omfatta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100 gymnasiepoäng i anpassad gymnasieskola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Till skillnad från gymnasieskolan (där yrkesprov som regel är obligatoriskt) finns en ventil: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rektorn får besluta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att en elev i stället ska genomföra ett gymnasiearbete, om eleven medger det. Beslutet kan inte delegeras och eleven kan ta tillbaka sitt medgivande.</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Motivet är att den stora individuella variationen bland eleverna gör att mer hänsyn behöver tas till varje elevs förutsättningar.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Betygssättning av yrkesprov i anpassad gymnasieskola.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Betyg ska sättas efter genomfört yrkesprov i anpassad gymnasieskola. Betygsskalan är 1–4, där betyget 4 används om eleven nått programmålen. Har en elev fått betyget 4 är huvudmannen inte skyldig att erbjuda provet igen.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Rätt att fullfölja på individuella program</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och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utökade entreprenadmöjligheter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(undervisning i yrkesämnen): träder i kraft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juli 2026</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Yrkesprov</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anpassade gymnasieskolan: träder i kraft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2 juli 2028</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och tillämpas första gången på utbildning där första året påbörjas höstterminen 2028. Äldre bestämmelser gäller övergångsvis för elever som påbörjat sin utbildning dessförinnan.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viktig skillnad mot gymnasieskolan är att yrkesprovet i anpassade gymnasieskolan inte är lika strikt obligatoriskt, utan rektorn kan besluta att en elev genomför gymnasiearbete i stället, om eleven medger det.</a:t>
            </a:r>
          </a:p>
          <a:p>
            <a:endParaRPr lang="sv-SE" dirty="0"/>
          </a:p>
        </p:txBody>
      </p:sp>
      <p:sp>
        <p:nvSpPr>
          <p:cNvPr id="4" name="Platshållare för bildnummer 3">
            <a:extLst>
              <a:ext uri="{FF2B5EF4-FFF2-40B4-BE49-F238E27FC236}">
                <a16:creationId xmlns:a16="http://schemas.microsoft.com/office/drawing/2014/main" id="{0BFF4F7A-D600-5141-7E81-04B5A61CB54C}"/>
              </a:ext>
            </a:extLst>
          </p:cNvPr>
          <p:cNvSpPr>
            <a:spLocks noGrp="1"/>
          </p:cNvSpPr>
          <p:nvPr>
            <p:ph type="sldNum" sz="quarter" idx="5"/>
          </p:nvPr>
        </p:nvSpPr>
        <p:spPr/>
        <p:txBody>
          <a:bodyPr/>
          <a:lstStyle/>
          <a:p>
            <a:fld id="{2E06BED0-4988-4506-821C-0E164EB69B33}" type="slidenum">
              <a:rPr lang="sv-SE" smtClean="0"/>
              <a:t>14</a:t>
            </a:fld>
            <a:endParaRPr lang="sv-SE"/>
          </a:p>
        </p:txBody>
      </p:sp>
    </p:spTree>
    <p:extLst>
      <p:ext uri="{BB962C8B-B14F-4D97-AF65-F5344CB8AC3E}">
        <p14:creationId xmlns:p14="http://schemas.microsoft.com/office/powerpoint/2010/main" val="3221940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63B55-D67D-0AAE-3E88-31476A97B4B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5B054E8-8F4E-36E8-3A4E-1CAAC7CF2AC7}"/>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15695D64-8105-A9D9-54C8-92C1D017B201}"/>
              </a:ext>
            </a:extLst>
          </p:cNvPr>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2026</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Bättre förutsättningar för trygghet och studiero</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(prop.2025/26:193)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Huvudmannens och rektorns ansvar för trygghet och studiero</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Komvux berörs av förslaget om att förtydliga huvudmannens och rektorns ansvar för det förebyggande och upprätthållande arbetet för trygghet och studiero. Detta är nytt – tidigare saknades det en uttrycklig reglering i skollagen som pekade ut rektorns ansvar specifikt inom Komvux (till skillnad från övriga skolformer). Regeringen bedömer att arbetet dock måste anpassas med hänsyn till att eleverna är vuxna.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Möjlighet att stänga av elev</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Komvux berörs av de befintliga (och i viss mån justerade) möjligheterna att stänga av en elev om denne agerar på ett sätt som bedöms hota säkerheten för andra elever eller personal.</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Anmälningsskyldighet vid brott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Rektor är redan skyldig att anmäla brott som begåtts i samband med verksamheten i Komvux – detta berörs av propositionen i redovisningen av befintligt regelverk.</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förutsättningar för utredningar av kränkande behandling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Skärpt och omformat ansvar vid kränkande behandling (6 kap. 10 § skollagen)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2025/26:196 Tid för undervisningsuppdraget)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Här görs tre viktiga förändringar som gäller all personal, inklusive lärare i gymnasieskolan: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 Skärpt skyldighet att aktivt uppmärksamma kränkningar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En ny, starkare formulering innebär att all personal ska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aktivt uppmärksamma och motverka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kränkande behandling, trakasserier och sexuella trakasserier — och se till att sådana händelser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hanteras</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Detta är en skärpning jämfört med tidigare.</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b) Anmälningsskyldighet ersätts av informationsskyldighet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dag ska personal som får kännedom om kränkande behandling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anmäla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det till rektor. Det ändras till att personal ska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informera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rektor — men bara om det rör sig om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allvarlig eller upprepad</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kränkande behandling. Skyldigheten gäller också alltid när kränkningen utförts av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någon i personalen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minska administration: enstaka mindre allvarliga kränkningar som kan redas ut på plats behöver inte längre leda till en formell anmälan.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Skollagens sjätte kapitel har till ändamål att motverka kränkande behandling av barn och elever. Kapitlet har nu också fått till ändamål att motverka trakasserier och sexuella trakasserier enligt diskrimineringslagen (2008:567)</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1 augusti 2026 (tidigast av alla ändringar i propositionen).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2027</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sv-SE" sz="1200" b="1" u="sng" kern="1200" dirty="0">
                <a:solidFill>
                  <a:schemeClr val="tx1"/>
                </a:solidFill>
                <a:effectLst/>
                <a:latin typeface="+mn-lt"/>
                <a:ea typeface="+mn-ea"/>
                <a:cs typeface="+mn-cs"/>
              </a:rPr>
              <a:t>Reglering av undervisningsuppdraget i</a:t>
            </a:r>
            <a:r>
              <a:rPr lang="sv-SE" sz="1200" kern="1200" dirty="0">
                <a:solidFill>
                  <a:schemeClr val="tx1"/>
                </a:solidFill>
                <a:effectLst/>
                <a:latin typeface="+mn-lt"/>
                <a:ea typeface="+mn-ea"/>
                <a:cs typeface="+mn-cs"/>
              </a:rPr>
              <a:t> Komvux (Prop. 2025/26:196 Tid för undervisningsuppdraget)</a:t>
            </a:r>
          </a:p>
          <a:p>
            <a:r>
              <a:rPr lang="sv-SE" sz="1200" kern="1200" dirty="0">
                <a:solidFill>
                  <a:schemeClr val="tx1"/>
                </a:solidFill>
                <a:effectLst/>
                <a:latin typeface="+mn-lt"/>
                <a:ea typeface="+mn-ea"/>
                <a:cs typeface="+mn-cs"/>
              </a:rPr>
              <a:t>Lagändringen innebär att regeringen ges ett bemyndigande att i förordning reglera den minsta omfattningen av tiden för planering och uppföljning av undervisningen i kommunal vuxenutbildning (2 kap. 12 a § tredje stycket skollagen).</a:t>
            </a:r>
          </a:p>
          <a:p>
            <a:r>
              <a:rPr lang="sv-SE" sz="1200" kern="1200" dirty="0">
                <a:solidFill>
                  <a:schemeClr val="tx1"/>
                </a:solidFill>
                <a:effectLst/>
                <a:latin typeface="+mn-lt"/>
                <a:ea typeface="+mn-ea"/>
                <a:cs typeface="+mn-cs"/>
              </a:rPr>
              <a:t>Förordningen träder i kraft 1 juli 2027. Undervisningstiden regleras inte för lärare i Komvux.</a:t>
            </a:r>
          </a:p>
          <a:p>
            <a:r>
              <a:rPr lang="sv-SE" sz="1200" kern="1200" dirty="0">
                <a:solidFill>
                  <a:schemeClr val="tx1"/>
                </a:solidFill>
                <a:effectLst/>
                <a:latin typeface="+mn-lt"/>
                <a:ea typeface="+mn-ea"/>
                <a:cs typeface="+mn-cs"/>
              </a:rPr>
              <a:t>För lärare i kommunal vuxenutbildning ska det för planering och uppföljning av undervisningen avsättas tid som minst motsvarar 50–120 % av undervisningstiden.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2028</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regler om stöd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2025/26:195 Förbättrat stöd i skolan)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bestämmelse om specialpedagogisk kompetens (3 kap. 12 m § skollagen)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paragraf införs som innebär att: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Lärare i kommunal vuxenutbildning ska ha tillgång till eller möjlighet till samråd med personal med specialpedagogisk kompetens i syfte att eleverna ska tillgodogöra sig de kunskaper som anges i kurs- eller ämnesplanerna.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Undantag: Tillgång till sådan kompetens behöver inte finnas om läraren själv har specialpedagogisk kompetens. Bestämmelsen ersätter i praktiken extra anpassningar för Komvux och gäller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alla delar av Komvux</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inklusive anpassad utbildning på gymnasial nivå.</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Förstärkt bestämmelse om ledning och stimulans (3 kap. 2 §)</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Bestämmelsen om att alla elever ska ges ledning och stimulans i undervisningen får en ny, starkare lydelse:</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Alla barn och elever i samtliga skolformer och i fritidshemmet ska i undervisningen ges den ledning och stimulans som de behöver i sitt lärande och sin personliga utveckling i syfte att de ska kunna följa undervisningen och utifrån sina egna förutsättningar utvecklas så långt som möjligt enligt utbildningens mål.</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Denna bestämmelse gäller </a:t>
            </a:r>
            <a:r>
              <a:rPr lang="sv-SE" sz="1200" dirty="0" err="1">
                <a:effectLst/>
                <a:latin typeface="Times New Roman" panose="02020603050405020304" pitchFamily="18" charset="0"/>
                <a:ea typeface="Times New Roman" panose="02020603050405020304" pitchFamily="18" charset="0"/>
                <a:cs typeface="Times New Roman" panose="02020603050405020304" pitchFamily="18" charset="0"/>
              </a:rPr>
              <a:t>komvux</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alla dess former. Enklare stödinsatser inom undervisningen — t.ex. enstaka specialpedagogiska insatser, hjälp med planering, tydliga instruktioner, tekniska hjälpmedel — ryms inom ledning och stimulans.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1 juli 2028.</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sv-SE" sz="1200" b="1" kern="1200" dirty="0">
                <a:solidFill>
                  <a:schemeClr val="tx1"/>
                </a:solidFill>
                <a:effectLst/>
                <a:latin typeface="+mn-lt"/>
                <a:ea typeface="+mn-ea"/>
                <a:cs typeface="+mn-cs"/>
              </a:rPr>
              <a:t>Komvux i prop. 2025/26:198 – </a:t>
            </a:r>
            <a:r>
              <a:rPr lang="sv-SE" sz="1200" b="1" u="sng" kern="1200" dirty="0">
                <a:solidFill>
                  <a:schemeClr val="tx1"/>
                </a:solidFill>
                <a:effectLst/>
                <a:latin typeface="+mn-lt"/>
                <a:ea typeface="+mn-ea"/>
                <a:cs typeface="+mn-cs"/>
              </a:rPr>
              <a:t>Bättre förutsättningar för yrkesutbildning</a:t>
            </a:r>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Yrkesprov införs i Komvux</a:t>
            </a:r>
            <a:r>
              <a:rPr lang="sv-SE" sz="1200" b="1" kern="1200" dirty="0">
                <a:solidFill>
                  <a:schemeClr val="tx1"/>
                </a:solidFill>
                <a:effectLst/>
                <a:latin typeface="+mn-lt"/>
                <a:ea typeface="+mn-ea"/>
                <a:cs typeface="+mn-cs"/>
              </a:rPr>
              <a:t> (betyg E-A)</a:t>
            </a:r>
          </a:p>
          <a:p>
            <a:r>
              <a:rPr lang="sv-SE" sz="1200" kern="1200" dirty="0">
                <a:solidFill>
                  <a:schemeClr val="tx1"/>
                </a:solidFill>
                <a:effectLst/>
                <a:latin typeface="+mn-lt"/>
                <a:ea typeface="+mn-ea"/>
                <a:cs typeface="+mn-cs"/>
              </a:rPr>
              <a:t>Det centrala förslaget för Komvux är att utbildning inom </a:t>
            </a:r>
            <a:r>
              <a:rPr lang="sv-SE" sz="1200" b="1" kern="1200" dirty="0">
                <a:solidFill>
                  <a:schemeClr val="tx1"/>
                </a:solidFill>
                <a:effectLst/>
                <a:latin typeface="+mn-lt"/>
                <a:ea typeface="+mn-ea"/>
                <a:cs typeface="+mn-cs"/>
              </a:rPr>
              <a:t>Komvux på gymnasial nivå</a:t>
            </a:r>
            <a:r>
              <a:rPr lang="sv-SE" sz="1200" kern="1200" dirty="0">
                <a:solidFill>
                  <a:schemeClr val="tx1"/>
                </a:solidFill>
                <a:effectLst/>
                <a:latin typeface="+mn-lt"/>
                <a:ea typeface="+mn-ea"/>
                <a:cs typeface="+mn-cs"/>
              </a:rPr>
              <a:t> och </a:t>
            </a:r>
            <a:r>
              <a:rPr lang="sv-SE" sz="1200" b="1" kern="1200" dirty="0">
                <a:solidFill>
                  <a:schemeClr val="tx1"/>
                </a:solidFill>
                <a:effectLst/>
                <a:latin typeface="+mn-lt"/>
                <a:ea typeface="+mn-ea"/>
                <a:cs typeface="+mn-cs"/>
              </a:rPr>
              <a:t>Komvux som anpassad utbildning på gymnasial nivå</a:t>
            </a:r>
            <a:r>
              <a:rPr lang="sv-SE" sz="1200" kern="1200" dirty="0">
                <a:solidFill>
                  <a:schemeClr val="tx1"/>
                </a:solidFill>
                <a:effectLst/>
                <a:latin typeface="+mn-lt"/>
                <a:ea typeface="+mn-ea"/>
                <a:cs typeface="+mn-cs"/>
              </a:rPr>
              <a:t> ska kunna bedrivas i form av yrkesprov – som ett alternativ till det befintliga komvuxarbetet. Viktiga detaljer:</a:t>
            </a:r>
          </a:p>
          <a:p>
            <a:r>
              <a:rPr lang="sv-SE" sz="1200" kern="1200" dirty="0">
                <a:solidFill>
                  <a:schemeClr val="tx1"/>
                </a:solidFill>
                <a:effectLst/>
                <a:latin typeface="+mn-lt"/>
                <a:ea typeface="+mn-ea"/>
                <a:cs typeface="+mn-cs"/>
              </a:rPr>
              <a:t>Yrkesprovet är </a:t>
            </a:r>
            <a:r>
              <a:rPr lang="sv-SE" sz="1200" b="1" kern="1200" dirty="0">
                <a:solidFill>
                  <a:schemeClr val="tx1"/>
                </a:solidFill>
                <a:effectLst/>
                <a:latin typeface="+mn-lt"/>
                <a:ea typeface="+mn-ea"/>
                <a:cs typeface="+mn-cs"/>
              </a:rPr>
              <a:t>frivilligt</a:t>
            </a:r>
            <a:r>
              <a:rPr lang="sv-SE" sz="1200" kern="1200" dirty="0">
                <a:solidFill>
                  <a:schemeClr val="tx1"/>
                </a:solidFill>
                <a:effectLst/>
                <a:latin typeface="+mn-lt"/>
                <a:ea typeface="+mn-ea"/>
                <a:cs typeface="+mn-cs"/>
              </a:rPr>
              <a:t> inom Komvux (till skillnad från gymnasieskolan och anpassade gymnasieskolan där det som regel ska vara obligatoriskt om ett prov finns). Det är kommunen som avgör om ett yrkesprov ska ingå i en utbildning.</a:t>
            </a:r>
          </a:p>
          <a:p>
            <a:r>
              <a:rPr lang="sv-SE" sz="1200" kern="1200" dirty="0">
                <a:solidFill>
                  <a:schemeClr val="tx1"/>
                </a:solidFill>
                <a:effectLst/>
                <a:latin typeface="+mn-lt"/>
                <a:ea typeface="+mn-ea"/>
                <a:cs typeface="+mn-cs"/>
              </a:rPr>
              <a:t>Yrkesprovets omfattning anges med gymnasiepoäng (gymnasial nivå) respektive gymnasiepoäng i anpassad gymnasieskola (anpassad utbildning på gymnasial nivå).</a:t>
            </a:r>
          </a:p>
          <a:p>
            <a:r>
              <a:rPr lang="sv-SE" sz="1200" kern="1200" dirty="0">
                <a:solidFill>
                  <a:schemeClr val="tx1"/>
                </a:solidFill>
                <a:effectLst/>
                <a:latin typeface="+mn-lt"/>
                <a:ea typeface="+mn-ea"/>
                <a:cs typeface="+mn-cs"/>
              </a:rPr>
              <a:t>Yrkesprovet kan ingå även i en </a:t>
            </a:r>
            <a:r>
              <a:rPr lang="sv-SE" sz="1200" b="1" kern="1200" dirty="0">
                <a:solidFill>
                  <a:schemeClr val="tx1"/>
                </a:solidFill>
                <a:effectLst/>
                <a:latin typeface="+mn-lt"/>
                <a:ea typeface="+mn-ea"/>
                <a:cs typeface="+mn-cs"/>
              </a:rPr>
              <a:t>sammanhållen yrkesutbildning (yrkespaket)</a:t>
            </a:r>
            <a:r>
              <a:rPr lang="sv-SE" sz="1200" kern="1200" dirty="0">
                <a:solidFill>
                  <a:schemeClr val="tx1"/>
                </a:solidFill>
                <a:effectLst/>
                <a:latin typeface="+mn-lt"/>
                <a:ea typeface="+mn-ea"/>
                <a:cs typeface="+mn-cs"/>
              </a:rPr>
              <a:t> inom Komvux.</a:t>
            </a:r>
          </a:p>
          <a:p>
            <a:r>
              <a:rPr lang="sv-SE" sz="1200" kern="1200" dirty="0">
                <a:solidFill>
                  <a:schemeClr val="tx1"/>
                </a:solidFill>
                <a:effectLst/>
                <a:latin typeface="+mn-lt"/>
                <a:ea typeface="+mn-ea"/>
                <a:cs typeface="+mn-cs"/>
              </a:rPr>
              <a:t>Komvuxarbete ska däremot </a:t>
            </a:r>
            <a:r>
              <a:rPr lang="sv-SE" sz="1200" b="1" kern="1200" dirty="0">
                <a:solidFill>
                  <a:schemeClr val="tx1"/>
                </a:solidFill>
                <a:effectLst/>
                <a:latin typeface="+mn-lt"/>
                <a:ea typeface="+mn-ea"/>
                <a:cs typeface="+mn-cs"/>
              </a:rPr>
              <a:t>inte</a:t>
            </a:r>
            <a:r>
              <a:rPr lang="sv-SE" sz="1200" kern="1200" dirty="0">
                <a:solidFill>
                  <a:schemeClr val="tx1"/>
                </a:solidFill>
                <a:effectLst/>
                <a:latin typeface="+mn-lt"/>
                <a:ea typeface="+mn-ea"/>
                <a:cs typeface="+mn-cs"/>
              </a:rPr>
              <a:t> få ingå i ett yrkespaket. Betyg ska sättas efter genomfört yrkesprov, på samma sätt som efter ett komvuxarbete.</a:t>
            </a:r>
          </a:p>
          <a:p>
            <a:r>
              <a:rPr lang="sv-SE" sz="1200" b="1" kern="1200" dirty="0">
                <a:solidFill>
                  <a:schemeClr val="tx1"/>
                </a:solidFill>
                <a:effectLst/>
                <a:latin typeface="+mn-lt"/>
                <a:ea typeface="+mn-ea"/>
                <a:cs typeface="+mn-cs"/>
              </a:rPr>
              <a:t>Prövning i yrkesprov</a:t>
            </a:r>
            <a:r>
              <a:rPr lang="sv-SE" sz="1200" kern="1200" dirty="0">
                <a:solidFill>
                  <a:schemeClr val="tx1"/>
                </a:solidFill>
                <a:effectLst/>
                <a:latin typeface="+mn-lt"/>
                <a:ea typeface="+mn-ea"/>
                <a:cs typeface="+mn-cs"/>
              </a:rPr>
              <a:t> Den som är bosatt i landet och vill ha betyg från Komvux på gymnasial nivå eller Komvux som anpassad utbildning på gymnasial nivå ska kunna genomgå </a:t>
            </a:r>
            <a:r>
              <a:rPr lang="sv-SE" sz="1200" b="1" kern="1200" dirty="0">
                <a:solidFill>
                  <a:schemeClr val="tx1"/>
                </a:solidFill>
                <a:effectLst/>
                <a:latin typeface="+mn-lt"/>
                <a:ea typeface="+mn-ea"/>
                <a:cs typeface="+mn-cs"/>
              </a:rPr>
              <a:t>prövning i yrkesprov</a:t>
            </a:r>
            <a:r>
              <a:rPr lang="sv-SE" sz="1200" kern="1200" dirty="0">
                <a:solidFill>
                  <a:schemeClr val="tx1"/>
                </a:solidFill>
                <a:effectLst/>
                <a:latin typeface="+mn-lt"/>
                <a:ea typeface="+mn-ea"/>
                <a:cs typeface="+mn-cs"/>
              </a:rPr>
              <a:t>, på samma sätt som man redan i dag kan göra prövning i komvuxarbete.</a:t>
            </a:r>
          </a:p>
          <a:p>
            <a:r>
              <a:rPr lang="sv-SE" sz="1200" b="1" kern="1200" dirty="0">
                <a:solidFill>
                  <a:schemeClr val="tx1"/>
                </a:solidFill>
                <a:effectLst/>
                <a:latin typeface="+mn-lt"/>
                <a:ea typeface="+mn-ea"/>
                <a:cs typeface="+mn-cs"/>
              </a:rPr>
              <a:t>Bemyndiganden för föreskrifter</a:t>
            </a:r>
            <a:r>
              <a:rPr lang="sv-SE" sz="1200" kern="1200" dirty="0">
                <a:solidFill>
                  <a:schemeClr val="tx1"/>
                </a:solidFill>
                <a:effectLst/>
                <a:latin typeface="+mn-lt"/>
                <a:ea typeface="+mn-ea"/>
                <a:cs typeface="+mn-cs"/>
              </a:rPr>
              <a:t> Regeringen eller Skolverket ska få meddela föreskrifter om mål för yrkesprovet och om provet i övrigt inom Komvux.</a:t>
            </a:r>
          </a:p>
          <a:p>
            <a:r>
              <a:rPr lang="sv-SE" sz="1200" b="1" kern="1200" dirty="0">
                <a:solidFill>
                  <a:schemeClr val="tx1"/>
                </a:solidFill>
                <a:effectLst/>
                <a:latin typeface="+mn-lt"/>
                <a:ea typeface="+mn-ea"/>
                <a:cs typeface="+mn-cs"/>
              </a:rPr>
              <a:t>Betygsrätten i Komvux behöver ses över</a:t>
            </a:r>
            <a:r>
              <a:rPr lang="sv-SE" sz="1200" kern="1200" dirty="0">
                <a:solidFill>
                  <a:schemeClr val="tx1"/>
                </a:solidFill>
                <a:effectLst/>
                <a:latin typeface="+mn-lt"/>
                <a:ea typeface="+mn-ea"/>
                <a:cs typeface="+mn-cs"/>
              </a:rPr>
              <a:t> </a:t>
            </a:r>
            <a:r>
              <a:rPr lang="sv-SE" sz="1200" i="1" kern="1200" dirty="0">
                <a:solidFill>
                  <a:schemeClr val="tx1"/>
                </a:solidFill>
                <a:effectLst/>
                <a:latin typeface="+mn-lt"/>
                <a:ea typeface="+mn-ea"/>
                <a:cs typeface="+mn-cs"/>
              </a:rPr>
              <a:t>(bedömning, ej lagförslag)</a:t>
            </a:r>
            <a:r>
              <a:rPr lang="sv-SE" sz="1200" kern="1200" dirty="0">
                <a:solidFill>
                  <a:schemeClr val="tx1"/>
                </a:solidFill>
                <a:effectLst/>
                <a:latin typeface="+mn-lt"/>
                <a:ea typeface="+mn-ea"/>
                <a:cs typeface="+mn-cs"/>
              </a:rPr>
              <a:t> Propositionen konstaterar att eftersom yrkesprov nu kan ingå i Komvux uppstår frågan om enskilda utbildningsanordnares betygsrätt (tillstånd från Skolinspektionen att sätta betyg) bör utökas till att även omfatta yrkesprov. Regeringen bedömer att detta behöver ses över men lämnar inget konkret förslag nu.</a:t>
            </a:r>
          </a:p>
          <a:p>
            <a:br>
              <a:rPr lang="sv-SE" sz="1200" kern="1200" dirty="0">
                <a:solidFill>
                  <a:schemeClr val="tx1"/>
                </a:solidFill>
                <a:effectLst/>
                <a:latin typeface="+mn-lt"/>
                <a:ea typeface="+mn-ea"/>
                <a:cs typeface="+mn-cs"/>
              </a:rPr>
            </a:br>
            <a:r>
              <a:rPr lang="sv-SE" sz="1200" b="1" kern="1200" dirty="0">
                <a:solidFill>
                  <a:schemeClr val="tx1"/>
                </a:solidFill>
                <a:effectLst/>
                <a:latin typeface="+mn-lt"/>
                <a:ea typeface="+mn-ea"/>
                <a:cs typeface="+mn-cs"/>
              </a:rPr>
              <a:t>Ikraftträdande för Komvux</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Lagändringarna som rör yrkesprov i Komvux föreslås träda i kraft </a:t>
            </a:r>
            <a:r>
              <a:rPr lang="sv-SE" sz="1200" b="1" kern="1200" dirty="0">
                <a:solidFill>
                  <a:schemeClr val="tx1"/>
                </a:solidFill>
                <a:effectLst/>
                <a:latin typeface="+mn-lt"/>
                <a:ea typeface="+mn-ea"/>
                <a:cs typeface="+mn-cs"/>
              </a:rPr>
              <a:t>den 2 juli 2028</a:t>
            </a:r>
            <a:r>
              <a:rPr lang="sv-SE" sz="1200" kern="1200" dirty="0">
                <a:solidFill>
                  <a:schemeClr val="tx1"/>
                </a:solidFill>
                <a:effectLst/>
                <a:latin typeface="+mn-lt"/>
                <a:ea typeface="+mn-ea"/>
                <a:cs typeface="+mn-cs"/>
              </a:rPr>
              <a:t> </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2031</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Ny betygsskala</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Bokstavsbetyget A–F ersätts med en numerisk skala 1–10, där 1 är lägst och 10 är högst.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finns ingen skarp gräns för godkänt — betygen 1–3 betecknar "begränsade kunskaper", 4–5 "godtagbara kunskaper", 6–7 "goda kunskaper", 8–9 "mycket goda kunskaper" och 10 "utmärkta kunskaper"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Skalan är symmetrisk med jämna steg, vilket möjliggör kalibrering av betygsvärden.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Komvux del kommer den nya betygsskalan gälla för Komvux på gymnasial nivå och Komvux som anpassad utbildning på gymnasial nivå från 2031. Likaså kommer nationella slutprov att införas. För den som läser en gymnasieexamen på Komvux ska antagningen till högre utbildning göras utifrån resultatet på de nationella slutproven. </a:t>
            </a: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ämnesplaner med anledning av ny betygsskala</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2025/26:197 Ett mer likvärdigt betygssystem)</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Ämnesplanerna i Komvux på gymnasial nivå och Komvux som anpassade utbildning på gymnasial nivå ändras när den nya betygsskalan (1-10) införs.</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innebär att dagens betygskriterier (Gy25) försvinner och ersätts av den nya betygsskalan 1-10. Övriga delar av ämnesplanerna syfte och centralt innehåll är kvar som i dag (Gy25).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Principen om sammantagen bedömning vid betygssättning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en systerproposition (prop. 2025/26:194,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Nya läroplaner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som hänvisas till i detta dokument föreslås att principen om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sammantagen bedömning</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ska gälla hela betygsskalan, inklusive för </a:t>
            </a:r>
            <a:r>
              <a:rPr lang="sv-SE" sz="1200" dirty="0" err="1">
                <a:effectLst/>
                <a:latin typeface="Times New Roman" panose="02020603050405020304" pitchFamily="18" charset="0"/>
                <a:ea typeface="Times New Roman" panose="02020603050405020304" pitchFamily="18" charset="0"/>
                <a:cs typeface="Times New Roman" panose="02020603050405020304" pitchFamily="18" charset="0"/>
              </a:rPr>
              <a:t>komvux</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på gymnasial nivå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och</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dirty="0" err="1">
                <a:effectLst/>
                <a:latin typeface="Times New Roman" panose="02020603050405020304" pitchFamily="18" charset="0"/>
                <a:ea typeface="Times New Roman" panose="02020603050405020304" pitchFamily="18" charset="0"/>
                <a:cs typeface="Times New Roman" panose="02020603050405020304" pitchFamily="18" charset="0"/>
              </a:rPr>
              <a:t>komvux</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som anpassad utbildning på gymnasial nivå. Svagare kunskaper i vissa avseenden ska kunna vägas upp av starkare kunskaper i andra.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Ändringarna som avser Komvux (inklusive anpassad utbildning på gymnasial nivå) föreslås träda i kraft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den 1 januari 2031</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 alltså senare än övriga skolformer som samordnas med den tioåriga grundskolereformen och träder i kraft 1 juli 2028.</a:t>
            </a:r>
          </a:p>
          <a:p>
            <a:pPr>
              <a:lnSpc>
                <a:spcPct val="120000"/>
              </a:lnSpc>
              <a:spcAft>
                <a:spcPts val="800"/>
              </a:spcAft>
              <a:buNone/>
            </a:pPr>
            <a:endPar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Nationella slutprov</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Ett mer likvärdigt betygssystem (prop. 2025/26:197)</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rtl="0"/>
            <a:r>
              <a:rPr lang="sv-SE" b="1" dirty="0">
                <a:effectLst/>
              </a:rPr>
              <a:t>Införande och ikraftträdande</a:t>
            </a:r>
            <a:endParaRPr lang="sv-SE" dirty="0">
              <a:effectLst/>
            </a:endParaRPr>
          </a:p>
          <a:p>
            <a:pPr rtl="0"/>
            <a:r>
              <a:rPr lang="sv-SE" dirty="0">
                <a:effectLst/>
              </a:rPr>
              <a:t>Lagändringen om den nya betygsskalan i komvux (gymnasial nivå) föreslås träda i kraft den 1 januari 2031, och gäller för ämnen/nivåer som påbörjas från och med det datumet. Utbildning som påbörjats innan dess följer den äldre betygsskalan.</a:t>
            </a:r>
          </a:p>
          <a:p>
            <a:pPr rtl="0"/>
            <a:r>
              <a:rPr lang="sv-SE" b="1" dirty="0">
                <a:effectLst/>
              </a:rPr>
              <a:t>Provtillfällen under året</a:t>
            </a:r>
            <a:br>
              <a:rPr lang="sv-SE" dirty="0">
                <a:effectLst/>
              </a:rPr>
            </a:br>
            <a:r>
              <a:rPr lang="sv-SE" dirty="0">
                <a:effectLst/>
              </a:rPr>
              <a:t>Till skillnad från grundskolan, specialskolan och gymnasieskolan – där man föreslår två provtillfällen om våren (ett ordinarie och ett uppsamlingstillfälle) – föreslås komvux få:</a:t>
            </a:r>
          </a:p>
          <a:p>
            <a:pPr rtl="0"/>
            <a:r>
              <a:rPr lang="sv-SE" dirty="0">
                <a:effectLst/>
              </a:rPr>
              <a:t>samma gemensamma provdatum som gymnasieskolan på våren, </a:t>
            </a:r>
            <a:r>
              <a:rPr lang="sv-SE" b="1" dirty="0">
                <a:effectLst/>
              </a:rPr>
              <a:t>plus</a:t>
            </a:r>
            <a:endParaRPr lang="sv-SE" dirty="0">
              <a:effectLst/>
            </a:endParaRPr>
          </a:p>
          <a:p>
            <a:pPr rtl="0"/>
            <a:r>
              <a:rPr lang="sv-SE" dirty="0">
                <a:effectLst/>
              </a:rPr>
              <a:t>ett extra ordinarie provtillfälle under </a:t>
            </a:r>
            <a:r>
              <a:rPr lang="sv-SE" b="1" dirty="0">
                <a:effectLst/>
              </a:rPr>
              <a:t>hösten</a:t>
            </a:r>
            <a:r>
              <a:rPr lang="sv-SE" dirty="0">
                <a:effectLst/>
              </a:rPr>
              <a:t>, samt</a:t>
            </a:r>
          </a:p>
          <a:p>
            <a:pPr rtl="0"/>
            <a:r>
              <a:rPr lang="sv-SE" dirty="0">
                <a:effectLst/>
              </a:rPr>
              <a:t>ett extra uppsamlingstillfälle på hösten för de vanligaste ämnena.</a:t>
            </a:r>
          </a:p>
          <a:p>
            <a:pPr rtl="0"/>
            <a:r>
              <a:rPr lang="sv-SE" b="1" dirty="0">
                <a:effectLst/>
              </a:rPr>
              <a:t>Varför komvux behandlas särskilt</a:t>
            </a:r>
            <a:br>
              <a:rPr lang="sv-SE" dirty="0">
                <a:effectLst/>
              </a:rPr>
            </a:br>
            <a:r>
              <a:rPr lang="sv-SE" dirty="0">
                <a:effectLst/>
              </a:rPr>
              <a:t>Bakgrunden är att meritvärden från komvux på gymnasial nivå föreslås baseras </a:t>
            </a:r>
            <a:r>
              <a:rPr lang="sv-SE" b="1" dirty="0">
                <a:effectLst/>
              </a:rPr>
              <a:t>enbart</a:t>
            </a:r>
            <a:r>
              <a:rPr lang="sv-SE" dirty="0">
                <a:effectLst/>
              </a:rPr>
              <a:t> på resultat från de nationella slutproven (inte på lärarsatta betyg), eftersom komvux bedöms sakna de sammanhållna undervisningsgrupper som annars används för att kalibrera lärarbetyg. Lärarsatta betyg behövs dock fortfarande för att eleven ska kunna få en gymnasieexamen.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Yrkesprov (betyg 1-10)</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Kommunal vuxenutbildning (Komvux)</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att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yrkesprov införs som en permanent del</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Detta gäller för Komvux på gymnasial nivå (både ordinarie och anpassad):</a:t>
            </a:r>
          </a:p>
          <a:p>
            <a:pPr>
              <a:lnSpc>
                <a:spcPct val="120000"/>
              </a:lnSpc>
              <a:spcAft>
                <a:spcPts val="800"/>
              </a:spcAft>
              <a:buNone/>
            </a:pPr>
            <a:endPar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Yrkesprov införs</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Yrkesprov blir en valbar del i utbildningen på gymnasial nivå och anpassad gymnasial nivå.</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Yrkesprovet kommer att omfattas av och mätas i gymnasiepoäng. Betyg ska sättas efter ett genomfört yrkesprov. Yrkesprov får ingå som en del i en så kallad sammanhållen yrkesutbildning.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Möjlighet till prövning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Personer som är bosatta i landet och vill ha ett betyg får möjlighet att göra en prövning i ett yrkesprov. Den som fortfarande är elev i gymnasieskolan eller anpassade gymnasieskolan får inte göra prövningen på </a:t>
            </a:r>
            <a:r>
              <a:rPr lang="sv-SE" sz="1200" dirty="0" err="1">
                <a:effectLst/>
                <a:latin typeface="Times New Roman" panose="02020603050405020304" pitchFamily="18" charset="0"/>
                <a:ea typeface="Times New Roman" panose="02020603050405020304" pitchFamily="18" charset="0"/>
                <a:cs typeface="Times New Roman" panose="02020603050405020304" pitchFamily="18" charset="0"/>
              </a:rPr>
              <a:t>komvux</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om hen redan har fått lägst betyg 4 (godkänt) på ett yrkesprov i sin skola. Prövningen får endast göras hos en huvudman som faktiskt anordnar utbildning inom det aktuella yrkesområdet.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Tidsplan och koppling till betygssystemet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Förslagen i denna proposition har samordnats med den nya 10-gradiga betygsskala där betyg 4 är gränsen för godkänt.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Medan yrkesprov i gymnasieskolan införs till den 2 juli 2028, är lagändringarna för Komvux i det nya betygssystemet tänkta att träda i kraft den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januari 2031</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Propositionen innehåller därför dubbla lagtextversioner för att hantera övergångsperioden.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dirty="0"/>
          </a:p>
          <a:p>
            <a:endParaRPr lang="sv-SE" dirty="0"/>
          </a:p>
        </p:txBody>
      </p:sp>
      <p:sp>
        <p:nvSpPr>
          <p:cNvPr id="4" name="Platshållare för bildnummer 3">
            <a:extLst>
              <a:ext uri="{FF2B5EF4-FFF2-40B4-BE49-F238E27FC236}">
                <a16:creationId xmlns:a16="http://schemas.microsoft.com/office/drawing/2014/main" id="{13340492-8214-246C-A550-5842AEDD7F9F}"/>
              </a:ext>
            </a:extLst>
          </p:cNvPr>
          <p:cNvSpPr>
            <a:spLocks noGrp="1"/>
          </p:cNvSpPr>
          <p:nvPr>
            <p:ph type="sldNum" sz="quarter" idx="5"/>
          </p:nvPr>
        </p:nvSpPr>
        <p:spPr/>
        <p:txBody>
          <a:bodyPr/>
          <a:lstStyle/>
          <a:p>
            <a:fld id="{2E06BED0-4988-4506-821C-0E164EB69B33}" type="slidenum">
              <a:rPr lang="sv-SE" smtClean="0"/>
              <a:t>15</a:t>
            </a:fld>
            <a:endParaRPr lang="sv-SE"/>
          </a:p>
        </p:txBody>
      </p:sp>
    </p:spTree>
    <p:extLst>
      <p:ext uri="{BB962C8B-B14F-4D97-AF65-F5344CB8AC3E}">
        <p14:creationId xmlns:p14="http://schemas.microsoft.com/office/powerpoint/2010/main" val="700805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FDAD7-F0C6-6CED-5601-2289D0229BC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E349FD2-9482-B685-5FF5-A7002AD511D0}"/>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D6821A9-A6F9-89A1-DD3A-D3965B9CDE09}"/>
              </a:ext>
            </a:extLst>
          </p:cNvPr>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2026</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Bättre förutsättningar för trygghet och studiero</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prop</a:t>
            </a:r>
            <a:r>
              <a:rPr lang="sv-SE" sz="1200" kern="1200" dirty="0">
                <a:solidFill>
                  <a:schemeClr val="tx1"/>
                </a:solidFill>
                <a:effectLst/>
                <a:latin typeface="+mn-lt"/>
                <a:ea typeface="+mn-ea"/>
                <a:cs typeface="+mn-cs"/>
              </a:rPr>
              <a:t> 2025/26:193)</a:t>
            </a:r>
          </a:p>
          <a:p>
            <a:r>
              <a:rPr lang="sv-SE" sz="1200" b="1" kern="1200" dirty="0">
                <a:solidFill>
                  <a:schemeClr val="tx1"/>
                </a:solidFill>
                <a:effectLst/>
                <a:latin typeface="+mn-lt"/>
                <a:ea typeface="+mn-ea"/>
                <a:cs typeface="+mn-cs"/>
              </a:rPr>
              <a:t>Huvudmannens och rektorns ansvar för trygghet och studiero</a:t>
            </a:r>
            <a:r>
              <a:rPr lang="sv-SE" sz="1200" kern="1200" dirty="0">
                <a:solidFill>
                  <a:schemeClr val="tx1"/>
                </a:solidFill>
                <a:effectLst/>
                <a:latin typeface="+mn-lt"/>
                <a:ea typeface="+mn-ea"/>
                <a:cs typeface="+mn-cs"/>
              </a:rPr>
              <a:t> Komvux berörs av förslaget om att förtydliga huvudmannens och rektorns ansvar för det förebyggande och upprätthållande arbetet för trygghet och studiero. Detta är nytt – tidigare saknades det en uttrycklig reglering i skollagen som pekade ut rektorns ansvar specifikt inom Komvux (till skillnad från övriga skolformer). Regeringen bedömer att arbetet dock måste anpassas med hänsyn till att eleverna är vuxna.</a:t>
            </a:r>
          </a:p>
          <a:p>
            <a:r>
              <a:rPr lang="sv-SE" sz="1200" b="1" kern="1200" dirty="0">
                <a:solidFill>
                  <a:schemeClr val="tx1"/>
                </a:solidFill>
                <a:effectLst/>
                <a:latin typeface="+mn-lt"/>
                <a:ea typeface="+mn-ea"/>
                <a:cs typeface="+mn-cs"/>
              </a:rPr>
              <a:t>Möjlighet att stänga av elev</a:t>
            </a:r>
            <a:r>
              <a:rPr lang="sv-SE" sz="1200" kern="1200" dirty="0">
                <a:solidFill>
                  <a:schemeClr val="tx1"/>
                </a:solidFill>
                <a:effectLst/>
                <a:latin typeface="+mn-lt"/>
                <a:ea typeface="+mn-ea"/>
                <a:cs typeface="+mn-cs"/>
              </a:rPr>
              <a:t> Komvux berörs av de befintliga (och i viss mån justerade) möjligheterna att stänga av en elev om denne agerar på ett sätt som bedöms hota säkerheten för andra elever eller personal.</a:t>
            </a:r>
          </a:p>
          <a:p>
            <a:r>
              <a:rPr lang="sv-SE" sz="1200" b="1" kern="1200" dirty="0">
                <a:solidFill>
                  <a:schemeClr val="tx1"/>
                </a:solidFill>
                <a:effectLst/>
                <a:latin typeface="+mn-lt"/>
                <a:ea typeface="+mn-ea"/>
                <a:cs typeface="+mn-cs"/>
              </a:rPr>
              <a:t>Anmälningsskyldighet vid brott</a:t>
            </a:r>
            <a:r>
              <a:rPr lang="sv-SE" sz="1200" kern="1200" dirty="0">
                <a:solidFill>
                  <a:schemeClr val="tx1"/>
                </a:solidFill>
                <a:effectLst/>
                <a:latin typeface="+mn-lt"/>
                <a:ea typeface="+mn-ea"/>
                <a:cs typeface="+mn-cs"/>
              </a:rPr>
              <a:t> Rektor är redan skyldig att anmäla brott som begåtts i samband med verksamheten i Komvux – detta berörs av propositionen i redovisningen av befintligt regelverk.</a:t>
            </a:r>
          </a:p>
          <a:p>
            <a:r>
              <a:rPr lang="sv-SE" sz="1200" b="1" u="sng" kern="1200" dirty="0">
                <a:solidFill>
                  <a:schemeClr val="tx1"/>
                </a:solidFill>
                <a:effectLst/>
                <a:latin typeface="+mn-lt"/>
                <a:ea typeface="+mn-ea"/>
                <a:cs typeface="+mn-cs"/>
              </a:rPr>
              <a:t>Förändrade förutsättningar för utredningar av kränkande behandling</a:t>
            </a:r>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Skärpt och omformat ansvar vid kränkande behandling (6 kap. 10 § skollagen) </a:t>
            </a:r>
            <a:r>
              <a:rPr lang="sv-SE" sz="1200" kern="1200" dirty="0">
                <a:solidFill>
                  <a:schemeClr val="tx1"/>
                </a:solidFill>
                <a:effectLst/>
                <a:latin typeface="+mn-lt"/>
                <a:ea typeface="+mn-ea"/>
                <a:cs typeface="+mn-cs"/>
              </a:rPr>
              <a:t>(Prop. 2025/26:196 Tid för undervisningsuppdraget)</a:t>
            </a:r>
          </a:p>
          <a:p>
            <a:r>
              <a:rPr lang="sv-SE" sz="1200" kern="1200" dirty="0">
                <a:solidFill>
                  <a:schemeClr val="tx1"/>
                </a:solidFill>
                <a:effectLst/>
                <a:latin typeface="+mn-lt"/>
                <a:ea typeface="+mn-ea"/>
                <a:cs typeface="+mn-cs"/>
              </a:rPr>
              <a:t>Här görs tre viktiga förändringar som gäller all personal, inklusive lärare i gymnasieskolan:</a:t>
            </a:r>
          </a:p>
          <a:p>
            <a:r>
              <a:rPr lang="sv-SE" sz="1200" b="1" kern="1200" dirty="0">
                <a:solidFill>
                  <a:schemeClr val="tx1"/>
                </a:solidFill>
                <a:effectLst/>
                <a:latin typeface="+mn-lt"/>
                <a:ea typeface="+mn-ea"/>
                <a:cs typeface="+mn-cs"/>
              </a:rPr>
              <a:t>a) Skärpt skyldighet att aktivt uppmärksamma kränkningar</a:t>
            </a:r>
            <a:r>
              <a:rPr lang="sv-SE" sz="1200" kern="1200" dirty="0">
                <a:solidFill>
                  <a:schemeClr val="tx1"/>
                </a:solidFill>
                <a:effectLst/>
                <a:latin typeface="+mn-lt"/>
                <a:ea typeface="+mn-ea"/>
                <a:cs typeface="+mn-cs"/>
              </a:rPr>
              <a:t> En ny, starkare formulering innebär att all personal ska </a:t>
            </a:r>
            <a:r>
              <a:rPr lang="sv-SE" sz="1200" i="1" kern="1200" dirty="0">
                <a:solidFill>
                  <a:schemeClr val="tx1"/>
                </a:solidFill>
                <a:effectLst/>
                <a:latin typeface="+mn-lt"/>
                <a:ea typeface="+mn-ea"/>
                <a:cs typeface="+mn-cs"/>
              </a:rPr>
              <a:t>aktivt uppmärksamma och motverka</a:t>
            </a:r>
            <a:r>
              <a:rPr lang="sv-SE" sz="1200" kern="1200" dirty="0">
                <a:solidFill>
                  <a:schemeClr val="tx1"/>
                </a:solidFill>
                <a:effectLst/>
                <a:latin typeface="+mn-lt"/>
                <a:ea typeface="+mn-ea"/>
                <a:cs typeface="+mn-cs"/>
              </a:rPr>
              <a:t> kränkande behandling, trakasserier och sexuella trakasserier — och se till att sådana händelser </a:t>
            </a:r>
            <a:r>
              <a:rPr lang="sv-SE" sz="1200" i="1" kern="1200" dirty="0">
                <a:solidFill>
                  <a:schemeClr val="tx1"/>
                </a:solidFill>
                <a:effectLst/>
                <a:latin typeface="+mn-lt"/>
                <a:ea typeface="+mn-ea"/>
                <a:cs typeface="+mn-cs"/>
              </a:rPr>
              <a:t>hanteras</a:t>
            </a:r>
            <a:r>
              <a:rPr lang="sv-SE" sz="1200" kern="1200" dirty="0">
                <a:solidFill>
                  <a:schemeClr val="tx1"/>
                </a:solidFill>
                <a:effectLst/>
                <a:latin typeface="+mn-lt"/>
                <a:ea typeface="+mn-ea"/>
                <a:cs typeface="+mn-cs"/>
              </a:rPr>
              <a:t>. Detta är en skärpning jämfört med tidigare.</a:t>
            </a:r>
          </a:p>
          <a:p>
            <a:r>
              <a:rPr lang="sv-SE" sz="1200" b="1" kern="1200" dirty="0">
                <a:solidFill>
                  <a:schemeClr val="tx1"/>
                </a:solidFill>
                <a:effectLst/>
                <a:latin typeface="+mn-lt"/>
                <a:ea typeface="+mn-ea"/>
                <a:cs typeface="+mn-cs"/>
              </a:rPr>
              <a:t>b) Anmälningsskyldighet ersätts av informationsskyldighet</a:t>
            </a:r>
            <a:r>
              <a:rPr lang="sv-SE" sz="1200" kern="1200" dirty="0">
                <a:solidFill>
                  <a:schemeClr val="tx1"/>
                </a:solidFill>
                <a:effectLst/>
                <a:latin typeface="+mn-lt"/>
                <a:ea typeface="+mn-ea"/>
                <a:cs typeface="+mn-cs"/>
              </a:rPr>
              <a:t> I dag ska personal som får kännedom om kränkande behandling </a:t>
            </a:r>
            <a:r>
              <a:rPr lang="sv-SE" sz="1200" b="1" kern="1200" dirty="0">
                <a:solidFill>
                  <a:schemeClr val="tx1"/>
                </a:solidFill>
                <a:effectLst/>
                <a:latin typeface="+mn-lt"/>
                <a:ea typeface="+mn-ea"/>
                <a:cs typeface="+mn-cs"/>
              </a:rPr>
              <a:t>anmäla</a:t>
            </a:r>
            <a:r>
              <a:rPr lang="sv-SE" sz="1200" kern="1200" dirty="0">
                <a:solidFill>
                  <a:schemeClr val="tx1"/>
                </a:solidFill>
                <a:effectLst/>
                <a:latin typeface="+mn-lt"/>
                <a:ea typeface="+mn-ea"/>
                <a:cs typeface="+mn-cs"/>
              </a:rPr>
              <a:t> det till rektor. Det ändras till att personal ska </a:t>
            </a:r>
            <a:r>
              <a:rPr lang="sv-SE" sz="1200" b="1" kern="1200" dirty="0">
                <a:solidFill>
                  <a:schemeClr val="tx1"/>
                </a:solidFill>
                <a:effectLst/>
                <a:latin typeface="+mn-lt"/>
                <a:ea typeface="+mn-ea"/>
                <a:cs typeface="+mn-cs"/>
              </a:rPr>
              <a:t>informera</a:t>
            </a:r>
            <a:r>
              <a:rPr lang="sv-SE" sz="1200" kern="1200" dirty="0">
                <a:solidFill>
                  <a:schemeClr val="tx1"/>
                </a:solidFill>
                <a:effectLst/>
                <a:latin typeface="+mn-lt"/>
                <a:ea typeface="+mn-ea"/>
                <a:cs typeface="+mn-cs"/>
              </a:rPr>
              <a:t> rektor — men bara om det rör sig om </a:t>
            </a:r>
            <a:r>
              <a:rPr lang="sv-SE" sz="1200" i="1" kern="1200" dirty="0">
                <a:solidFill>
                  <a:schemeClr val="tx1"/>
                </a:solidFill>
                <a:effectLst/>
                <a:latin typeface="+mn-lt"/>
                <a:ea typeface="+mn-ea"/>
                <a:cs typeface="+mn-cs"/>
              </a:rPr>
              <a:t>allvarlig eller upprepad</a:t>
            </a:r>
            <a:r>
              <a:rPr lang="sv-SE" sz="1200" kern="1200" dirty="0">
                <a:solidFill>
                  <a:schemeClr val="tx1"/>
                </a:solidFill>
                <a:effectLst/>
                <a:latin typeface="+mn-lt"/>
                <a:ea typeface="+mn-ea"/>
                <a:cs typeface="+mn-cs"/>
              </a:rPr>
              <a:t> kränkande behandling. Skyldigheten gäller också som tidigare alltid när kränkningen utförts av </a:t>
            </a:r>
            <a:r>
              <a:rPr lang="sv-SE" sz="1200" b="1" kern="1200" dirty="0">
                <a:solidFill>
                  <a:schemeClr val="tx1"/>
                </a:solidFill>
                <a:effectLst/>
                <a:latin typeface="+mn-lt"/>
                <a:ea typeface="+mn-ea"/>
                <a:cs typeface="+mn-cs"/>
              </a:rPr>
              <a:t>någon i personalen</a:t>
            </a:r>
            <a:r>
              <a:rPr lang="sv-SE" sz="1200" kern="1200" dirty="0">
                <a:solidFill>
                  <a:schemeClr val="tx1"/>
                </a:solidFill>
                <a:effectLst/>
                <a:latin typeface="+mn-lt"/>
                <a:ea typeface="+mn-ea"/>
                <a:cs typeface="+mn-cs"/>
              </a:rPr>
              <a:t>.</a:t>
            </a:r>
          </a:p>
          <a:p>
            <a:r>
              <a:rPr lang="sv-SE" sz="1200" kern="1200" dirty="0">
                <a:solidFill>
                  <a:schemeClr val="tx1"/>
                </a:solidFill>
                <a:effectLst/>
                <a:latin typeface="+mn-lt"/>
                <a:ea typeface="+mn-ea"/>
                <a:cs typeface="+mn-cs"/>
              </a:rPr>
              <a:t>Syftet är att minska administration: enstaka mindre allvarliga kränkningar som kan redas ut på plats behöver inte längre leda till en formell anmälan. 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p>
          <a:p>
            <a:r>
              <a:rPr lang="sv-SE" sz="1200" b="1" kern="1200" dirty="0">
                <a:solidFill>
                  <a:schemeClr val="tx1"/>
                </a:solidFill>
                <a:effectLst/>
                <a:latin typeface="+mn-lt"/>
                <a:ea typeface="+mn-ea"/>
                <a:cs typeface="+mn-cs"/>
              </a:rPr>
              <a:t>c) </a:t>
            </a:r>
            <a:r>
              <a:rPr lang="sv-SE" sz="1200" kern="1200" dirty="0">
                <a:solidFill>
                  <a:schemeClr val="tx1"/>
                </a:solidFill>
                <a:effectLst/>
                <a:latin typeface="+mn-lt"/>
                <a:ea typeface="+mn-ea"/>
                <a:cs typeface="+mn-cs"/>
              </a:rPr>
              <a:t>Skollagens sjätte kapitel har till ändamål att motverka kränkande behandling av barn och elever. Kapitlet har nu också fått till ändamål att motverka trakasserier och sexuella trakasserier enligt diskrimineringslagen (2008:567)</a:t>
            </a:r>
          </a:p>
          <a:p>
            <a:r>
              <a:rPr lang="sv-SE" sz="1200" b="1" kern="1200" dirty="0">
                <a:solidFill>
                  <a:schemeClr val="tx1"/>
                </a:solidFill>
                <a:effectLst/>
                <a:latin typeface="+mn-lt"/>
                <a:ea typeface="+mn-ea"/>
                <a:cs typeface="+mn-cs"/>
              </a:rPr>
              <a:t>Ikraftträdande:</a:t>
            </a:r>
            <a:r>
              <a:rPr lang="sv-SE" sz="1200" kern="1200" dirty="0">
                <a:solidFill>
                  <a:schemeClr val="tx1"/>
                </a:solidFill>
                <a:effectLst/>
                <a:latin typeface="+mn-lt"/>
                <a:ea typeface="+mn-ea"/>
                <a:cs typeface="+mn-cs"/>
              </a:rPr>
              <a:t> 1 augusti 2026 </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2027</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Reglering av undervisningsuppdraget i</a:t>
            </a:r>
            <a:r>
              <a:rPr lang="sv-SE" sz="1200" kern="1200" dirty="0">
                <a:solidFill>
                  <a:schemeClr val="tx1"/>
                </a:solidFill>
                <a:effectLst/>
                <a:latin typeface="+mn-lt"/>
                <a:ea typeface="+mn-ea"/>
                <a:cs typeface="+mn-cs"/>
              </a:rPr>
              <a:t> Komvux (Prop. 2025/26:196 Tid för undervisningsuppdraget)</a:t>
            </a:r>
          </a:p>
          <a:p>
            <a:r>
              <a:rPr lang="sv-SE" sz="1200" kern="1200" dirty="0">
                <a:solidFill>
                  <a:schemeClr val="tx1"/>
                </a:solidFill>
                <a:effectLst/>
                <a:latin typeface="+mn-lt"/>
                <a:ea typeface="+mn-ea"/>
                <a:cs typeface="+mn-cs"/>
              </a:rPr>
              <a:t>Lagändringen innebär att regeringen ges ett bemyndigande att i förordning reglera den minsta omfattningen av tiden för planering och uppföljning av undervisningen i kommunal vuxenutbildning (2 kap. 12 a § tredje stycket skollagen).</a:t>
            </a:r>
          </a:p>
          <a:p>
            <a:r>
              <a:rPr lang="sv-SE" sz="1200" kern="1200" dirty="0">
                <a:solidFill>
                  <a:schemeClr val="tx1"/>
                </a:solidFill>
                <a:effectLst/>
                <a:latin typeface="+mn-lt"/>
                <a:ea typeface="+mn-ea"/>
                <a:cs typeface="+mn-cs"/>
              </a:rPr>
              <a:t>Förordningen träder i kraft 1 juli 2027. Undervisningstiden regleras inte för lärare i Komvux.</a:t>
            </a:r>
          </a:p>
          <a:p>
            <a:r>
              <a:rPr lang="sv-SE" sz="1200" kern="1200" dirty="0">
                <a:solidFill>
                  <a:schemeClr val="tx1"/>
                </a:solidFill>
                <a:effectLst/>
                <a:latin typeface="+mn-lt"/>
                <a:ea typeface="+mn-ea"/>
                <a:cs typeface="+mn-cs"/>
              </a:rPr>
              <a:t>För lärare i kommunal vuxenutbildning ska det för planering och uppföljning av undervisningen avsättas tid som minst motsvarar 50–120 % av undervisningstiden.</a:t>
            </a:r>
          </a:p>
          <a:p>
            <a:endParaRPr lang="sv-SE" sz="1200" b="1" u="sng"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2028</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regler om stöd</a:t>
            </a:r>
            <a:r>
              <a:rPr lang="sv-SE" sz="1200" b="1" u="sng"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kern="1200" dirty="0">
                <a:solidFill>
                  <a:schemeClr val="tx1"/>
                </a:solidFill>
                <a:effectLst/>
                <a:latin typeface="+mn-lt"/>
                <a:ea typeface="+mn-ea"/>
                <a:cs typeface="+mn-cs"/>
              </a:rPr>
              <a:t>(prop. 2025/26:195 Förbättrat stöd i skolan)</a:t>
            </a:r>
          </a:p>
          <a:p>
            <a:r>
              <a:rPr lang="sv-SE" sz="1200" b="1" kern="1200" dirty="0">
                <a:solidFill>
                  <a:schemeClr val="tx1"/>
                </a:solidFill>
                <a:effectLst/>
                <a:latin typeface="+mn-lt"/>
                <a:ea typeface="+mn-ea"/>
                <a:cs typeface="+mn-cs"/>
              </a:rPr>
              <a:t>Ny bestämmelse om specialpedagogisk kompetens (3 kap. 12 m § skollagen)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Detta är det </a:t>
            </a:r>
            <a:r>
              <a:rPr lang="sv-SE" sz="1200" b="1" kern="1200" dirty="0">
                <a:solidFill>
                  <a:schemeClr val="tx1"/>
                </a:solidFill>
                <a:effectLst/>
                <a:latin typeface="+mn-lt"/>
                <a:ea typeface="+mn-ea"/>
                <a:cs typeface="+mn-cs"/>
              </a:rPr>
              <a:t>viktigaste och mest direkta förslaget</a:t>
            </a:r>
            <a:r>
              <a:rPr lang="sv-SE" sz="1200" kern="1200" dirty="0">
                <a:solidFill>
                  <a:schemeClr val="tx1"/>
                </a:solidFill>
                <a:effectLst/>
                <a:latin typeface="+mn-lt"/>
                <a:ea typeface="+mn-ea"/>
                <a:cs typeface="+mn-cs"/>
              </a:rPr>
              <a:t> för Komvux, inklusive anpassad utbildning på gymnasial nivå. En ny paragraf införs som innebär att:</a:t>
            </a:r>
          </a:p>
          <a:p>
            <a:r>
              <a:rPr lang="sv-SE" sz="1200" kern="1200" dirty="0">
                <a:solidFill>
                  <a:schemeClr val="tx1"/>
                </a:solidFill>
                <a:effectLst/>
                <a:latin typeface="+mn-lt"/>
                <a:ea typeface="+mn-ea"/>
                <a:cs typeface="+mn-cs"/>
              </a:rPr>
              <a:t>Lärare i kommunal vuxenutbildning ska ha tillgång till eller möjlighet till samråd med personal med specialpedagogisk kompetens i syfte att eleverna ska tillgodogöra sig de kunskaper som anges i kurs- eller ämnesplanerna.</a:t>
            </a:r>
          </a:p>
          <a:p>
            <a:r>
              <a:rPr lang="sv-SE" sz="1200" kern="1200" dirty="0">
                <a:solidFill>
                  <a:schemeClr val="tx1"/>
                </a:solidFill>
                <a:effectLst/>
                <a:latin typeface="+mn-lt"/>
                <a:ea typeface="+mn-ea"/>
                <a:cs typeface="+mn-cs"/>
              </a:rPr>
              <a:t>Undantag: Tillgång till sådan kompetens behöver inte finnas om läraren själv har specialpedagogisk kompetens. Bestämmelsen ersätter i praktiken extra anpassningar för Komvux och gäller </a:t>
            </a:r>
            <a:r>
              <a:rPr lang="sv-SE" sz="1200" b="1" kern="1200" dirty="0">
                <a:solidFill>
                  <a:schemeClr val="tx1"/>
                </a:solidFill>
                <a:effectLst/>
                <a:latin typeface="+mn-lt"/>
                <a:ea typeface="+mn-ea"/>
                <a:cs typeface="+mn-cs"/>
              </a:rPr>
              <a:t>alla delar av Komvux</a:t>
            </a:r>
            <a:r>
              <a:rPr lang="sv-SE" sz="1200" kern="1200" dirty="0">
                <a:solidFill>
                  <a:schemeClr val="tx1"/>
                </a:solidFill>
                <a:effectLst/>
                <a:latin typeface="+mn-lt"/>
                <a:ea typeface="+mn-ea"/>
                <a:cs typeface="+mn-cs"/>
              </a:rPr>
              <a:t>, inklusive anpassad utbildning på gymnasial nivå.</a:t>
            </a:r>
          </a:p>
          <a:p>
            <a:r>
              <a:rPr lang="sv-SE" sz="1200" b="1" kern="1200" dirty="0">
                <a:solidFill>
                  <a:schemeClr val="tx1"/>
                </a:solidFill>
                <a:effectLst/>
                <a:latin typeface="+mn-lt"/>
                <a:ea typeface="+mn-ea"/>
                <a:cs typeface="+mn-cs"/>
              </a:rPr>
              <a:t>Förstärkt bestämmelse om ledning och stimulans (3 kap. 2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Bestämmelsen om att alla elever ska ges ledning och stimulans i undervisningen får en ny, starkare lydelse:</a:t>
            </a:r>
          </a:p>
          <a:p>
            <a:r>
              <a:rPr lang="sv-SE" sz="1200" kern="1200" dirty="0">
                <a:solidFill>
                  <a:schemeClr val="tx1"/>
                </a:solidFill>
                <a:effectLst/>
                <a:latin typeface="+mn-lt"/>
                <a:ea typeface="+mn-ea"/>
                <a:cs typeface="+mn-cs"/>
              </a:rPr>
              <a:t>Alla barn och elever i samtliga skolformer och i fritidshemmet ska i undervisningen ges den ledning och stimulans som de behöver i sitt lärande och sin personliga utveckling i syfte att de ska kunna följa undervisningen och utifrån sina egna förutsättningar utvecklas så långt som möjligt enligt utbildningens mål.</a:t>
            </a:r>
          </a:p>
          <a:p>
            <a:r>
              <a:rPr lang="sv-SE" sz="1200" kern="1200" dirty="0">
                <a:solidFill>
                  <a:schemeClr val="tx1"/>
                </a:solidFill>
                <a:effectLst/>
                <a:latin typeface="+mn-lt"/>
                <a:ea typeface="+mn-ea"/>
                <a:cs typeface="+mn-cs"/>
              </a:rPr>
              <a:t>Denna bestämmelse gäller Komvux i alla dess former. Enklare stödinsatser inom undervisningen — t.ex. enstaka specialpedagogiska insatser, hjälp med planering, tydliga instruktioner, tekniska hjälpmedel — ryms inom ledning och stimulans.</a:t>
            </a:r>
          </a:p>
          <a:p>
            <a:r>
              <a:rPr lang="sv-SE" sz="1200" b="1" kern="1200" dirty="0">
                <a:solidFill>
                  <a:schemeClr val="tx1"/>
                </a:solidFill>
                <a:effectLst/>
                <a:latin typeface="+mn-lt"/>
                <a:ea typeface="+mn-ea"/>
                <a:cs typeface="+mn-cs"/>
              </a:rPr>
              <a:t>Ikraftträdande:</a:t>
            </a:r>
            <a:r>
              <a:rPr lang="sv-SE" sz="1200" kern="1200" dirty="0">
                <a:solidFill>
                  <a:schemeClr val="tx1"/>
                </a:solidFill>
                <a:effectLst/>
                <a:latin typeface="+mn-lt"/>
                <a:ea typeface="+mn-ea"/>
                <a:cs typeface="+mn-cs"/>
              </a:rPr>
              <a:t> 1 juli 2028.</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Komvux i prop. 2025/26:198 – </a:t>
            </a:r>
            <a:r>
              <a:rPr lang="sv-SE" sz="1200" b="1" u="sng" kern="1200" dirty="0">
                <a:solidFill>
                  <a:schemeClr val="tx1"/>
                </a:solidFill>
                <a:effectLst/>
                <a:latin typeface="+mn-lt"/>
                <a:ea typeface="+mn-ea"/>
                <a:cs typeface="+mn-cs"/>
              </a:rPr>
              <a:t>Bättre förutsättningar för yrkesutbildning</a:t>
            </a:r>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Yrkesprov införs i Komvux</a:t>
            </a:r>
            <a:r>
              <a:rPr lang="sv-SE" sz="1200" b="1" kern="1200" dirty="0">
                <a:solidFill>
                  <a:schemeClr val="tx1"/>
                </a:solidFill>
                <a:effectLst/>
                <a:latin typeface="+mn-lt"/>
                <a:ea typeface="+mn-ea"/>
                <a:cs typeface="+mn-cs"/>
              </a:rPr>
              <a:t> (betyg E-A)</a:t>
            </a:r>
          </a:p>
          <a:p>
            <a:r>
              <a:rPr lang="sv-SE" sz="1200" kern="1200" dirty="0">
                <a:solidFill>
                  <a:schemeClr val="tx1"/>
                </a:solidFill>
                <a:effectLst/>
                <a:latin typeface="+mn-lt"/>
                <a:ea typeface="+mn-ea"/>
                <a:cs typeface="+mn-cs"/>
              </a:rPr>
              <a:t>Det centrala förslaget för Komvux är att utbildning inom </a:t>
            </a:r>
            <a:r>
              <a:rPr lang="sv-SE" sz="1200" b="1" kern="1200" dirty="0">
                <a:solidFill>
                  <a:schemeClr val="tx1"/>
                </a:solidFill>
                <a:effectLst/>
                <a:latin typeface="+mn-lt"/>
                <a:ea typeface="+mn-ea"/>
                <a:cs typeface="+mn-cs"/>
              </a:rPr>
              <a:t>Komvux på gymnasial nivå</a:t>
            </a:r>
            <a:r>
              <a:rPr lang="sv-SE" sz="1200" kern="1200" dirty="0">
                <a:solidFill>
                  <a:schemeClr val="tx1"/>
                </a:solidFill>
                <a:effectLst/>
                <a:latin typeface="+mn-lt"/>
                <a:ea typeface="+mn-ea"/>
                <a:cs typeface="+mn-cs"/>
              </a:rPr>
              <a:t> och </a:t>
            </a:r>
            <a:r>
              <a:rPr lang="sv-SE" sz="1200" b="1" kern="1200" dirty="0">
                <a:solidFill>
                  <a:schemeClr val="tx1"/>
                </a:solidFill>
                <a:effectLst/>
                <a:latin typeface="+mn-lt"/>
                <a:ea typeface="+mn-ea"/>
                <a:cs typeface="+mn-cs"/>
              </a:rPr>
              <a:t>Komvux som anpassad utbildning på gymnasial nivå</a:t>
            </a:r>
            <a:r>
              <a:rPr lang="sv-SE" sz="1200" kern="1200" dirty="0">
                <a:solidFill>
                  <a:schemeClr val="tx1"/>
                </a:solidFill>
                <a:effectLst/>
                <a:latin typeface="+mn-lt"/>
                <a:ea typeface="+mn-ea"/>
                <a:cs typeface="+mn-cs"/>
              </a:rPr>
              <a:t> ska kunna bedrivas i form av yrkesprov – som ett alternativ till det befintliga komvuxarbetet. Viktiga detaljer:</a:t>
            </a:r>
          </a:p>
          <a:p>
            <a:r>
              <a:rPr lang="sv-SE" sz="1200" kern="1200" dirty="0">
                <a:solidFill>
                  <a:schemeClr val="tx1"/>
                </a:solidFill>
                <a:effectLst/>
                <a:latin typeface="+mn-lt"/>
                <a:ea typeface="+mn-ea"/>
                <a:cs typeface="+mn-cs"/>
              </a:rPr>
              <a:t>Yrkesprovet är </a:t>
            </a:r>
            <a:r>
              <a:rPr lang="sv-SE" sz="1200" b="1" kern="1200" dirty="0">
                <a:solidFill>
                  <a:schemeClr val="tx1"/>
                </a:solidFill>
                <a:effectLst/>
                <a:latin typeface="+mn-lt"/>
                <a:ea typeface="+mn-ea"/>
                <a:cs typeface="+mn-cs"/>
              </a:rPr>
              <a:t>frivilligt</a:t>
            </a:r>
            <a:r>
              <a:rPr lang="sv-SE" sz="1200" kern="1200" dirty="0">
                <a:solidFill>
                  <a:schemeClr val="tx1"/>
                </a:solidFill>
                <a:effectLst/>
                <a:latin typeface="+mn-lt"/>
                <a:ea typeface="+mn-ea"/>
                <a:cs typeface="+mn-cs"/>
              </a:rPr>
              <a:t> inom Komvux (till skillnad från gymnasieskolan och anpassade gymnasieskolan där det som regel ska vara obligatoriskt om ett prov finns). Det är kommunen som avgör om ett yrkesprov ska ingå i en utbildning.</a:t>
            </a:r>
          </a:p>
          <a:p>
            <a:r>
              <a:rPr lang="sv-SE" sz="1200" kern="1200" dirty="0">
                <a:solidFill>
                  <a:schemeClr val="tx1"/>
                </a:solidFill>
                <a:effectLst/>
                <a:latin typeface="+mn-lt"/>
                <a:ea typeface="+mn-ea"/>
                <a:cs typeface="+mn-cs"/>
              </a:rPr>
              <a:t>Yrkesprovets omfattning anges med gymnasiepoäng (gymnasial nivå) respektive gymnasiepoäng i anpassad gymnasieskola (anpassad utbildning på gymnasial nivå).</a:t>
            </a:r>
          </a:p>
          <a:p>
            <a:r>
              <a:rPr lang="sv-SE" sz="1200" kern="1200" dirty="0">
                <a:solidFill>
                  <a:schemeClr val="tx1"/>
                </a:solidFill>
                <a:effectLst/>
                <a:latin typeface="+mn-lt"/>
                <a:ea typeface="+mn-ea"/>
                <a:cs typeface="+mn-cs"/>
              </a:rPr>
              <a:t>Yrkesprovet kan ingå även i en </a:t>
            </a:r>
            <a:r>
              <a:rPr lang="sv-SE" sz="1200" b="1" kern="1200" dirty="0">
                <a:solidFill>
                  <a:schemeClr val="tx1"/>
                </a:solidFill>
                <a:effectLst/>
                <a:latin typeface="+mn-lt"/>
                <a:ea typeface="+mn-ea"/>
                <a:cs typeface="+mn-cs"/>
              </a:rPr>
              <a:t>sammanhållen yrkesutbildning (yrkespaket)</a:t>
            </a:r>
            <a:r>
              <a:rPr lang="sv-SE" sz="1200" kern="1200" dirty="0">
                <a:solidFill>
                  <a:schemeClr val="tx1"/>
                </a:solidFill>
                <a:effectLst/>
                <a:latin typeface="+mn-lt"/>
                <a:ea typeface="+mn-ea"/>
                <a:cs typeface="+mn-cs"/>
              </a:rPr>
              <a:t> inom Komvux.</a:t>
            </a:r>
          </a:p>
          <a:p>
            <a:r>
              <a:rPr lang="sv-SE" sz="1200" kern="1200" dirty="0">
                <a:solidFill>
                  <a:schemeClr val="tx1"/>
                </a:solidFill>
                <a:effectLst/>
                <a:latin typeface="+mn-lt"/>
                <a:ea typeface="+mn-ea"/>
                <a:cs typeface="+mn-cs"/>
              </a:rPr>
              <a:t>Komvuxarbete ska däremot </a:t>
            </a:r>
            <a:r>
              <a:rPr lang="sv-SE" sz="1200" b="1" kern="1200" dirty="0">
                <a:solidFill>
                  <a:schemeClr val="tx1"/>
                </a:solidFill>
                <a:effectLst/>
                <a:latin typeface="+mn-lt"/>
                <a:ea typeface="+mn-ea"/>
                <a:cs typeface="+mn-cs"/>
              </a:rPr>
              <a:t>inte</a:t>
            </a:r>
            <a:r>
              <a:rPr lang="sv-SE" sz="1200" kern="1200" dirty="0">
                <a:solidFill>
                  <a:schemeClr val="tx1"/>
                </a:solidFill>
                <a:effectLst/>
                <a:latin typeface="+mn-lt"/>
                <a:ea typeface="+mn-ea"/>
                <a:cs typeface="+mn-cs"/>
              </a:rPr>
              <a:t> få ingå i ett yrkespaket. Betyg ska sättas efter genomfört yrkesprov, på samma sätt som efter ett komvuxarbete.</a:t>
            </a:r>
          </a:p>
          <a:p>
            <a:r>
              <a:rPr lang="sv-SE" sz="1200" b="1" kern="1200" dirty="0">
                <a:solidFill>
                  <a:schemeClr val="tx1"/>
                </a:solidFill>
                <a:effectLst/>
                <a:latin typeface="+mn-lt"/>
                <a:ea typeface="+mn-ea"/>
                <a:cs typeface="+mn-cs"/>
              </a:rPr>
              <a:t>Prövning i yrkesprov</a:t>
            </a:r>
            <a:r>
              <a:rPr lang="sv-SE" sz="1200" kern="1200" dirty="0">
                <a:solidFill>
                  <a:schemeClr val="tx1"/>
                </a:solidFill>
                <a:effectLst/>
                <a:latin typeface="+mn-lt"/>
                <a:ea typeface="+mn-ea"/>
                <a:cs typeface="+mn-cs"/>
              </a:rPr>
              <a:t> Den som är bosatt i landet och vill ha betyg från Komvux på gymnasial nivå eller Komvux som anpassad utbildning på gymnasial nivå ska kunna genomgå </a:t>
            </a:r>
            <a:r>
              <a:rPr lang="sv-SE" sz="1200" b="1" kern="1200" dirty="0">
                <a:solidFill>
                  <a:schemeClr val="tx1"/>
                </a:solidFill>
                <a:effectLst/>
                <a:latin typeface="+mn-lt"/>
                <a:ea typeface="+mn-ea"/>
                <a:cs typeface="+mn-cs"/>
              </a:rPr>
              <a:t>prövning i yrkesprov</a:t>
            </a:r>
            <a:r>
              <a:rPr lang="sv-SE" sz="1200" kern="1200" dirty="0">
                <a:solidFill>
                  <a:schemeClr val="tx1"/>
                </a:solidFill>
                <a:effectLst/>
                <a:latin typeface="+mn-lt"/>
                <a:ea typeface="+mn-ea"/>
                <a:cs typeface="+mn-cs"/>
              </a:rPr>
              <a:t>, på samma sätt som man redan i dag kan göra prövning i komvuxarbete.</a:t>
            </a:r>
          </a:p>
          <a:p>
            <a:r>
              <a:rPr lang="sv-SE" sz="1200" b="1" kern="1200" dirty="0">
                <a:solidFill>
                  <a:schemeClr val="tx1"/>
                </a:solidFill>
                <a:effectLst/>
                <a:latin typeface="+mn-lt"/>
                <a:ea typeface="+mn-ea"/>
                <a:cs typeface="+mn-cs"/>
              </a:rPr>
              <a:t>Bemyndiganden för föreskrifter</a:t>
            </a:r>
            <a:r>
              <a:rPr lang="sv-SE" sz="1200" kern="1200" dirty="0">
                <a:solidFill>
                  <a:schemeClr val="tx1"/>
                </a:solidFill>
                <a:effectLst/>
                <a:latin typeface="+mn-lt"/>
                <a:ea typeface="+mn-ea"/>
                <a:cs typeface="+mn-cs"/>
              </a:rPr>
              <a:t> Regeringen eller Skolverket ska få meddela föreskrifter om mål för yrkesprovet och om provet i övrigt inom Komvux.</a:t>
            </a:r>
          </a:p>
          <a:p>
            <a:r>
              <a:rPr lang="sv-SE" sz="1200" b="1" kern="1200" dirty="0">
                <a:solidFill>
                  <a:schemeClr val="tx1"/>
                </a:solidFill>
                <a:effectLst/>
                <a:latin typeface="+mn-lt"/>
                <a:ea typeface="+mn-ea"/>
                <a:cs typeface="+mn-cs"/>
              </a:rPr>
              <a:t>Betygsrätten i Komvux behöver ses över</a:t>
            </a:r>
            <a:r>
              <a:rPr lang="sv-SE" sz="1200" kern="1200" dirty="0">
                <a:solidFill>
                  <a:schemeClr val="tx1"/>
                </a:solidFill>
                <a:effectLst/>
                <a:latin typeface="+mn-lt"/>
                <a:ea typeface="+mn-ea"/>
                <a:cs typeface="+mn-cs"/>
              </a:rPr>
              <a:t> </a:t>
            </a:r>
            <a:r>
              <a:rPr lang="sv-SE" sz="1200" i="1" kern="1200" dirty="0">
                <a:solidFill>
                  <a:schemeClr val="tx1"/>
                </a:solidFill>
                <a:effectLst/>
                <a:latin typeface="+mn-lt"/>
                <a:ea typeface="+mn-ea"/>
                <a:cs typeface="+mn-cs"/>
              </a:rPr>
              <a:t>(bedömning, ej lagförslag)</a:t>
            </a:r>
            <a:r>
              <a:rPr lang="sv-SE" sz="1200" kern="1200" dirty="0">
                <a:solidFill>
                  <a:schemeClr val="tx1"/>
                </a:solidFill>
                <a:effectLst/>
                <a:latin typeface="+mn-lt"/>
                <a:ea typeface="+mn-ea"/>
                <a:cs typeface="+mn-cs"/>
              </a:rPr>
              <a:t> Propositionen konstaterar att eftersom yrkesprov nu kan ingå i Komvux uppstår frågan om enskilda utbildningsanordnares betygsrätt (tillstånd från Skolinspektionen att sätta betyg) bör utökas till att även omfatta yrkesprov. Regeringen bedömer att detta behöver ses över men lämnar inget konkret förslag nu.</a:t>
            </a:r>
          </a:p>
          <a:p>
            <a:br>
              <a:rPr lang="sv-SE" sz="1200" kern="1200" dirty="0">
                <a:solidFill>
                  <a:schemeClr val="tx1"/>
                </a:solidFill>
                <a:effectLst/>
                <a:latin typeface="+mn-lt"/>
                <a:ea typeface="+mn-ea"/>
                <a:cs typeface="+mn-cs"/>
              </a:rPr>
            </a:br>
            <a:r>
              <a:rPr lang="sv-SE" sz="1200" b="1" kern="1200" dirty="0">
                <a:solidFill>
                  <a:schemeClr val="tx1"/>
                </a:solidFill>
                <a:effectLst/>
                <a:latin typeface="+mn-lt"/>
                <a:ea typeface="+mn-ea"/>
                <a:cs typeface="+mn-cs"/>
              </a:rPr>
              <a:t>Ikraftträdande för Komvux</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Lagändringarna som rör yrkesprov i Komvux föreslås träda i kraft </a:t>
            </a:r>
            <a:r>
              <a:rPr lang="sv-SE" sz="1200" b="1" kern="1200" dirty="0">
                <a:solidFill>
                  <a:schemeClr val="tx1"/>
                </a:solidFill>
                <a:effectLst/>
                <a:latin typeface="+mn-lt"/>
                <a:ea typeface="+mn-ea"/>
                <a:cs typeface="+mn-cs"/>
              </a:rPr>
              <a:t>den 2 juli 2028</a:t>
            </a:r>
            <a:r>
              <a:rPr lang="sv-SE" sz="1200" kern="1200" dirty="0">
                <a:solidFill>
                  <a:schemeClr val="tx1"/>
                </a:solidFill>
                <a:effectLst/>
                <a:latin typeface="+mn-lt"/>
                <a:ea typeface="+mn-ea"/>
                <a:cs typeface="+mn-cs"/>
              </a:rPr>
              <a:t> </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2031</a:t>
            </a:r>
          </a:p>
          <a:p>
            <a:r>
              <a:rPr lang="sv-SE" sz="1200" b="1" u="sng" kern="1200" dirty="0">
                <a:solidFill>
                  <a:schemeClr val="tx1"/>
                </a:solidFill>
                <a:effectLst/>
                <a:latin typeface="+mn-lt"/>
                <a:ea typeface="+mn-ea"/>
                <a:cs typeface="+mn-cs"/>
              </a:rPr>
              <a:t>Ny betygsskala</a:t>
            </a:r>
            <a:r>
              <a:rPr lang="sv-SE" sz="1200" b="1"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Prop. 2025/26:197 Ett mer likvärdigt betygssystem)</a:t>
            </a:r>
          </a:p>
          <a:p>
            <a:r>
              <a:rPr lang="sv-SE" sz="1200" kern="1200" dirty="0">
                <a:solidFill>
                  <a:schemeClr val="tx1"/>
                </a:solidFill>
                <a:effectLst/>
                <a:latin typeface="+mn-lt"/>
                <a:ea typeface="+mn-ea"/>
                <a:cs typeface="+mn-cs"/>
              </a:rPr>
              <a:t>Bokstavsbetyget A–F ersätts med en numerisk skala 1–10, där 1 är lägst och 10 är högst.</a:t>
            </a:r>
          </a:p>
          <a:p>
            <a:r>
              <a:rPr lang="sv-SE" sz="1200" kern="1200" dirty="0">
                <a:solidFill>
                  <a:schemeClr val="tx1"/>
                </a:solidFill>
                <a:effectLst/>
                <a:latin typeface="+mn-lt"/>
                <a:ea typeface="+mn-ea"/>
                <a:cs typeface="+mn-cs"/>
              </a:rPr>
              <a:t>Det finns ingen skarp gräns för godkänt — betygen 1–3 betecknar "begränsade kunskaper", 4–5 "godtagbara kunskaper", 6–7 "goda kunskaper", 8–9 "mycket goda kunskaper" och 10 "utmärkta kunskaper"</a:t>
            </a:r>
          </a:p>
          <a:p>
            <a:r>
              <a:rPr lang="sv-SE" sz="1200" kern="1200" dirty="0">
                <a:solidFill>
                  <a:schemeClr val="tx1"/>
                </a:solidFill>
                <a:effectLst/>
                <a:latin typeface="+mn-lt"/>
                <a:ea typeface="+mn-ea"/>
                <a:cs typeface="+mn-cs"/>
              </a:rPr>
              <a:t>Skalan är symmetrisk med jämna steg, vilket möjliggör kalibrering av betygsvärden.</a:t>
            </a:r>
          </a:p>
          <a:p>
            <a:r>
              <a:rPr lang="sv-SE" sz="1200" b="1" u="sng" kern="1200" dirty="0">
                <a:solidFill>
                  <a:schemeClr val="tx1"/>
                </a:solidFill>
                <a:effectLst/>
                <a:latin typeface="+mn-lt"/>
                <a:ea typeface="+mn-ea"/>
                <a:cs typeface="+mn-cs"/>
              </a:rPr>
              <a:t>Förändrade ämnesplaner med anledning av ny betygsskala</a:t>
            </a:r>
            <a:r>
              <a:rPr lang="sv-SE" sz="1200" b="1"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(prop. 2025/26:197 Ett mer likvärdigt betygssystem)</a:t>
            </a:r>
          </a:p>
          <a:p>
            <a:r>
              <a:rPr lang="sv-SE" sz="1200" kern="1200" dirty="0">
                <a:solidFill>
                  <a:schemeClr val="tx1"/>
                </a:solidFill>
                <a:effectLst/>
                <a:latin typeface="+mn-lt"/>
                <a:ea typeface="+mn-ea"/>
                <a:cs typeface="+mn-cs"/>
              </a:rPr>
              <a:t>Ämnesplanerna i Komvux på gymnasial nivå och Komvux som anpassade utbildning på gymnasial nivå ändras när den nya betygsskalan (1-10) införs.</a:t>
            </a:r>
          </a:p>
          <a:p>
            <a:r>
              <a:rPr lang="sv-SE" sz="1200" kern="1200" dirty="0">
                <a:solidFill>
                  <a:schemeClr val="tx1"/>
                </a:solidFill>
                <a:effectLst/>
                <a:latin typeface="+mn-lt"/>
                <a:ea typeface="+mn-ea"/>
                <a:cs typeface="+mn-cs"/>
              </a:rPr>
              <a:t>Det innebär att dagens betygskriterier (Gy25) försvinner och ersätts av den nya betygsskalan 1-10. Övriga delar av ämnesplanerna syfte och centralt innehåll är kvar som i dag (Gy25). </a:t>
            </a:r>
          </a:p>
          <a:p>
            <a:r>
              <a:rPr lang="sv-SE" sz="1200" b="1" kern="1200" dirty="0">
                <a:solidFill>
                  <a:schemeClr val="tx1"/>
                </a:solidFill>
                <a:effectLst/>
                <a:latin typeface="+mn-lt"/>
                <a:ea typeface="+mn-ea"/>
                <a:cs typeface="+mn-cs"/>
              </a:rPr>
              <a:t>Principen om sammantagen bedömning vid betygssättning</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 (prop. 2025/26:194, </a:t>
            </a:r>
            <a:r>
              <a:rPr lang="sv-SE" sz="1200" i="1" kern="1200" dirty="0">
                <a:solidFill>
                  <a:schemeClr val="tx1"/>
                </a:solidFill>
                <a:effectLst/>
                <a:latin typeface="+mn-lt"/>
                <a:ea typeface="+mn-ea"/>
                <a:cs typeface="+mn-cs"/>
              </a:rPr>
              <a:t>Nya läroplaner</a:t>
            </a:r>
            <a:r>
              <a:rPr lang="sv-SE" sz="1200" kern="1200" dirty="0">
                <a:solidFill>
                  <a:schemeClr val="tx1"/>
                </a:solidFill>
                <a:effectLst/>
                <a:latin typeface="+mn-lt"/>
                <a:ea typeface="+mn-ea"/>
                <a:cs typeface="+mn-cs"/>
              </a:rPr>
              <a:t>) föreslås att principen om </a:t>
            </a:r>
            <a:r>
              <a:rPr lang="sv-SE" sz="1200" b="1" kern="1200" dirty="0">
                <a:solidFill>
                  <a:schemeClr val="tx1"/>
                </a:solidFill>
                <a:effectLst/>
                <a:latin typeface="+mn-lt"/>
                <a:ea typeface="+mn-ea"/>
                <a:cs typeface="+mn-cs"/>
              </a:rPr>
              <a:t>sammantagen bedömning</a:t>
            </a:r>
            <a:r>
              <a:rPr lang="sv-SE" sz="1200" kern="1200" dirty="0">
                <a:solidFill>
                  <a:schemeClr val="tx1"/>
                </a:solidFill>
                <a:effectLst/>
                <a:latin typeface="+mn-lt"/>
                <a:ea typeface="+mn-ea"/>
                <a:cs typeface="+mn-cs"/>
              </a:rPr>
              <a:t> ska gälla hela betygsskalan, inklusive för Komvux på gymnasial nivå </a:t>
            </a:r>
            <a:r>
              <a:rPr lang="sv-SE" sz="1200" b="1" kern="1200" dirty="0">
                <a:solidFill>
                  <a:schemeClr val="tx1"/>
                </a:solidFill>
                <a:effectLst/>
                <a:latin typeface="+mn-lt"/>
                <a:ea typeface="+mn-ea"/>
                <a:cs typeface="+mn-cs"/>
              </a:rPr>
              <a:t>och</a:t>
            </a:r>
            <a:r>
              <a:rPr lang="sv-SE" sz="1200" kern="1200" dirty="0">
                <a:solidFill>
                  <a:schemeClr val="tx1"/>
                </a:solidFill>
                <a:effectLst/>
                <a:latin typeface="+mn-lt"/>
                <a:ea typeface="+mn-ea"/>
                <a:cs typeface="+mn-cs"/>
              </a:rPr>
              <a:t> Komvux som anpassad utbildning på gymnasial nivå. Svagare kunskaper i vissa avseenden ska kunna vägas upp av starkare kunskaper i andra.</a:t>
            </a:r>
          </a:p>
          <a:p>
            <a:pPr>
              <a:lnSpc>
                <a:spcPct val="120000"/>
              </a:lnSpc>
              <a:spcAft>
                <a:spcPts val="800"/>
              </a:spcAft>
              <a:buNone/>
            </a:pPr>
            <a:endPar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Kommunal vuxenutbildning (Komvux)</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att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yrkesprov införs som en permanent del</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Yrkesprov införs (betyg 1-10)</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Yrkesprov blir en valbar del i utbildningen på gymnasial nivå och anpassad gymnasial nivå.</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Yrkesprovet kommer att omfattas av och mätas i gymnasiepoäng. Betyg ska sättas efter ett genomfört yrkesprov. Yrkesprov får ingå som en del i en så kallad sammanhållen yrkesutbildning.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Möjlighet till prövning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Personer som är bosatta i landet och vill ha ett betyg får möjlighet att göra en prövning i ett yrkesprov. Den som fortfarande är elev i gymnasieskolan eller anpassade gymnasieskolan får inte göra prövningen på komvux om hen redan har fått lägst betyg 4 (godkänt) på ett yrkesprov i sin skola. Prövningen får endast göras hos en huvudman som faktiskt anordnar utbildning inom det aktuella yrkesområdet.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Medan yrkesprov i gymnasieskolan införs till den 2 juli 2028, är lagändringarna för Komvux i det nya betygssystemet tänkta att träda i kraft den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1 januari 2031</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Propositionen innehåller därför dubbla lagtextversioner för att hantera övergångsperioden.</a:t>
            </a:r>
          </a:p>
          <a:p>
            <a:endParaRPr lang="sv-SE" sz="1200" b="1"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Ikraftträdande för Komvux</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Ändringarna som avser Komvux (inklusive anpassad utbildning på gymnasial nivå) föreslås träda i kraft </a:t>
            </a:r>
            <a:r>
              <a:rPr lang="sv-SE" sz="1200" b="1" kern="1200" dirty="0">
                <a:solidFill>
                  <a:schemeClr val="tx1"/>
                </a:solidFill>
                <a:effectLst/>
                <a:latin typeface="+mn-lt"/>
                <a:ea typeface="+mn-ea"/>
                <a:cs typeface="+mn-cs"/>
              </a:rPr>
              <a:t>den 1 januari 2031</a:t>
            </a:r>
            <a:r>
              <a:rPr lang="sv-SE" sz="1200" kern="1200" dirty="0">
                <a:solidFill>
                  <a:schemeClr val="tx1"/>
                </a:solidFill>
                <a:effectLst/>
                <a:latin typeface="+mn-lt"/>
                <a:ea typeface="+mn-ea"/>
                <a:cs typeface="+mn-cs"/>
              </a:rPr>
              <a:t> — alltså senare än övriga skolformer som samordnas med den tioåriga grundskolereformen och träder i kraft 1 juli 2028.</a:t>
            </a:r>
          </a:p>
          <a:p>
            <a:r>
              <a:rPr lang="sv-SE" sz="1200" kern="1200" dirty="0">
                <a:solidFill>
                  <a:schemeClr val="tx1"/>
                </a:solidFill>
                <a:effectLst/>
                <a:latin typeface="+mn-lt"/>
                <a:ea typeface="+mn-ea"/>
                <a:cs typeface="+mn-cs"/>
              </a:rPr>
              <a:t>Ikraftträdande </a:t>
            </a:r>
            <a:r>
              <a:rPr lang="sv-SE" sz="1200" b="1" kern="1200" dirty="0">
                <a:solidFill>
                  <a:schemeClr val="tx1"/>
                </a:solidFill>
                <a:effectLst/>
                <a:latin typeface="+mn-lt"/>
                <a:ea typeface="+mn-ea"/>
                <a:cs typeface="+mn-cs"/>
              </a:rPr>
              <a:t>1 januari 2031</a:t>
            </a:r>
            <a:r>
              <a:rPr lang="sv-SE" sz="1200" kern="1200" dirty="0">
                <a:solidFill>
                  <a:schemeClr val="tx1"/>
                </a:solidFill>
                <a:effectLst/>
                <a:latin typeface="+mn-lt"/>
                <a:ea typeface="+mn-ea"/>
                <a:cs typeface="+mn-cs"/>
              </a:rPr>
              <a:t> </a:t>
            </a:r>
          </a:p>
          <a:p>
            <a:endParaRPr lang="sv-SE" dirty="0"/>
          </a:p>
        </p:txBody>
      </p:sp>
      <p:sp>
        <p:nvSpPr>
          <p:cNvPr id="4" name="Platshållare för bildnummer 3">
            <a:extLst>
              <a:ext uri="{FF2B5EF4-FFF2-40B4-BE49-F238E27FC236}">
                <a16:creationId xmlns:a16="http://schemas.microsoft.com/office/drawing/2014/main" id="{7DC46B6D-7F54-C7D5-770C-D46A2CB89537}"/>
              </a:ext>
            </a:extLst>
          </p:cNvPr>
          <p:cNvSpPr>
            <a:spLocks noGrp="1"/>
          </p:cNvSpPr>
          <p:nvPr>
            <p:ph type="sldNum" sz="quarter" idx="5"/>
          </p:nvPr>
        </p:nvSpPr>
        <p:spPr/>
        <p:txBody>
          <a:bodyPr/>
          <a:lstStyle/>
          <a:p>
            <a:fld id="{2E06BED0-4988-4506-821C-0E164EB69B33}" type="slidenum">
              <a:rPr lang="sv-SE" smtClean="0"/>
              <a:t>16</a:t>
            </a:fld>
            <a:endParaRPr lang="sv-SE"/>
          </a:p>
        </p:txBody>
      </p:sp>
    </p:spTree>
    <p:extLst>
      <p:ext uri="{BB962C8B-B14F-4D97-AF65-F5344CB8AC3E}">
        <p14:creationId xmlns:p14="http://schemas.microsoft.com/office/powerpoint/2010/main" val="20083706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C652-4E1A-A2AF-4AF6-0517D415D87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59AB754-13F8-6ABC-4F72-39DFF0EF43E2}"/>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1A904345-FF81-9A26-4995-BEEF1B2066E1}"/>
              </a:ext>
            </a:extLst>
          </p:cNvPr>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2026</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Bättre förutsättningar för trygghet och studiero</a:t>
            </a:r>
            <a:r>
              <a:rPr lang="sv-SE" sz="1200" kern="1200" dirty="0">
                <a:solidFill>
                  <a:schemeClr val="tx1"/>
                </a:solidFill>
                <a:effectLst/>
                <a:latin typeface="+mn-lt"/>
                <a:ea typeface="+mn-ea"/>
                <a:cs typeface="+mn-cs"/>
              </a:rPr>
              <a:t> (prop. 2025/26:193)</a:t>
            </a:r>
          </a:p>
          <a:p>
            <a:r>
              <a:rPr lang="sv-SE" sz="1200" b="1" kern="1200" dirty="0">
                <a:solidFill>
                  <a:schemeClr val="tx1"/>
                </a:solidFill>
                <a:effectLst/>
                <a:latin typeface="+mn-lt"/>
                <a:ea typeface="+mn-ea"/>
                <a:cs typeface="+mn-cs"/>
              </a:rPr>
              <a:t>Huvudmannens och rektorns ansvar för trygghet och studiero</a:t>
            </a:r>
            <a:r>
              <a:rPr lang="sv-SE" sz="1200" kern="1200" dirty="0">
                <a:solidFill>
                  <a:schemeClr val="tx1"/>
                </a:solidFill>
                <a:effectLst/>
                <a:latin typeface="+mn-lt"/>
                <a:ea typeface="+mn-ea"/>
                <a:cs typeface="+mn-cs"/>
              </a:rPr>
              <a:t> Komvux berörs av förslaget om att förtydliga huvudmannens och rektorns ansvar för det förebyggande och upprätthållande arbetet för trygghet och studiero. Detta är nytt – tidigare saknades det en uttrycklig reglering i skollagen som pekade ut rektorns ansvar specifikt inom Komvux (till skillnad från övriga skolformer). Regeringen bedömer att arbetet dock måste anpassas med hänsyn till att eleverna är vuxna.</a:t>
            </a:r>
          </a:p>
          <a:p>
            <a:r>
              <a:rPr lang="sv-SE" sz="1200" b="1" kern="1200" dirty="0">
                <a:solidFill>
                  <a:schemeClr val="tx1"/>
                </a:solidFill>
                <a:effectLst/>
                <a:latin typeface="+mn-lt"/>
                <a:ea typeface="+mn-ea"/>
                <a:cs typeface="+mn-cs"/>
              </a:rPr>
              <a:t>Möjlighet att stänga av elev</a:t>
            </a:r>
            <a:r>
              <a:rPr lang="sv-SE" sz="1200" kern="1200" dirty="0">
                <a:solidFill>
                  <a:schemeClr val="tx1"/>
                </a:solidFill>
                <a:effectLst/>
                <a:latin typeface="+mn-lt"/>
                <a:ea typeface="+mn-ea"/>
                <a:cs typeface="+mn-cs"/>
              </a:rPr>
              <a:t> Komvux berörs av de befintliga (och i viss mån justerade) möjligheterna att stänga av en elev om denne agerar på ett sätt som bedöms hota säkerheten för andra elever eller personal.</a:t>
            </a:r>
          </a:p>
          <a:p>
            <a:r>
              <a:rPr lang="sv-SE" sz="1200" b="1" kern="1200" dirty="0">
                <a:solidFill>
                  <a:schemeClr val="tx1"/>
                </a:solidFill>
                <a:effectLst/>
                <a:latin typeface="+mn-lt"/>
                <a:ea typeface="+mn-ea"/>
                <a:cs typeface="+mn-cs"/>
              </a:rPr>
              <a:t>Anmälningsskyldighet vid brott</a:t>
            </a:r>
            <a:r>
              <a:rPr lang="sv-SE" sz="1200" kern="1200" dirty="0">
                <a:solidFill>
                  <a:schemeClr val="tx1"/>
                </a:solidFill>
                <a:effectLst/>
                <a:latin typeface="+mn-lt"/>
                <a:ea typeface="+mn-ea"/>
                <a:cs typeface="+mn-cs"/>
              </a:rPr>
              <a:t> Rektor är redan skyldig att anmäla brott som begåtts i samband med verksamheten i Komvux – detta berörs av propositionen i redovisningen av befintligt regelverk.</a:t>
            </a:r>
          </a:p>
          <a:p>
            <a:r>
              <a:rPr lang="sv-SE" sz="1200" b="1" u="sng" kern="1200" dirty="0">
                <a:solidFill>
                  <a:schemeClr val="tx1"/>
                </a:solidFill>
                <a:effectLst/>
                <a:latin typeface="+mn-lt"/>
                <a:ea typeface="+mn-ea"/>
                <a:cs typeface="+mn-cs"/>
              </a:rPr>
              <a:t>Förändrade förutsättningar för utredningar av kränkande behandling</a:t>
            </a:r>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Skärpt och omformat ansvar vid kränkande behandling (6 kap. 10 § skollagen) </a:t>
            </a:r>
            <a:r>
              <a:rPr lang="sv-SE" sz="1200" kern="1200" dirty="0">
                <a:solidFill>
                  <a:schemeClr val="tx1"/>
                </a:solidFill>
                <a:effectLst/>
                <a:latin typeface="+mn-lt"/>
                <a:ea typeface="+mn-ea"/>
                <a:cs typeface="+mn-cs"/>
              </a:rPr>
              <a:t>(Prop. 2025/26:196 Tid för undervisningsuppdraget)</a:t>
            </a:r>
          </a:p>
          <a:p>
            <a:r>
              <a:rPr lang="sv-SE" sz="1200" kern="1200" dirty="0">
                <a:solidFill>
                  <a:schemeClr val="tx1"/>
                </a:solidFill>
                <a:effectLst/>
                <a:latin typeface="+mn-lt"/>
                <a:ea typeface="+mn-ea"/>
                <a:cs typeface="+mn-cs"/>
              </a:rPr>
              <a:t>Här görs tre viktiga förändringar som gäller all personal:</a:t>
            </a:r>
          </a:p>
          <a:p>
            <a:r>
              <a:rPr lang="sv-SE" sz="1200" b="1" kern="1200" dirty="0">
                <a:solidFill>
                  <a:schemeClr val="tx1"/>
                </a:solidFill>
                <a:effectLst/>
                <a:latin typeface="+mn-lt"/>
                <a:ea typeface="+mn-ea"/>
                <a:cs typeface="+mn-cs"/>
              </a:rPr>
              <a:t>a) Skärpt skyldighet att aktivt uppmärksamma kränkningar</a:t>
            </a:r>
            <a:r>
              <a:rPr lang="sv-SE" sz="1200" kern="1200" dirty="0">
                <a:solidFill>
                  <a:schemeClr val="tx1"/>
                </a:solidFill>
                <a:effectLst/>
                <a:latin typeface="+mn-lt"/>
                <a:ea typeface="+mn-ea"/>
                <a:cs typeface="+mn-cs"/>
              </a:rPr>
              <a:t> En ny, starkare formulering innebär att all personal ska </a:t>
            </a:r>
            <a:r>
              <a:rPr lang="sv-SE" sz="1200" i="1" kern="1200" dirty="0">
                <a:solidFill>
                  <a:schemeClr val="tx1"/>
                </a:solidFill>
                <a:effectLst/>
                <a:latin typeface="+mn-lt"/>
                <a:ea typeface="+mn-ea"/>
                <a:cs typeface="+mn-cs"/>
              </a:rPr>
              <a:t>aktivt uppmärksamma och motverka</a:t>
            </a:r>
            <a:r>
              <a:rPr lang="sv-SE" sz="1200" kern="1200" dirty="0">
                <a:solidFill>
                  <a:schemeClr val="tx1"/>
                </a:solidFill>
                <a:effectLst/>
                <a:latin typeface="+mn-lt"/>
                <a:ea typeface="+mn-ea"/>
                <a:cs typeface="+mn-cs"/>
              </a:rPr>
              <a:t> kränkande behandling, trakasserier och sexuella trakasserier — och se till att sådana händelser </a:t>
            </a:r>
            <a:r>
              <a:rPr lang="sv-SE" sz="1200" i="1" kern="1200" dirty="0">
                <a:solidFill>
                  <a:schemeClr val="tx1"/>
                </a:solidFill>
                <a:effectLst/>
                <a:latin typeface="+mn-lt"/>
                <a:ea typeface="+mn-ea"/>
                <a:cs typeface="+mn-cs"/>
              </a:rPr>
              <a:t>hanteras</a:t>
            </a:r>
            <a:r>
              <a:rPr lang="sv-SE" sz="1200" kern="1200" dirty="0">
                <a:solidFill>
                  <a:schemeClr val="tx1"/>
                </a:solidFill>
                <a:effectLst/>
                <a:latin typeface="+mn-lt"/>
                <a:ea typeface="+mn-ea"/>
                <a:cs typeface="+mn-cs"/>
              </a:rPr>
              <a:t>. Detta är en skärpning jämfört med tidigare.</a:t>
            </a:r>
          </a:p>
          <a:p>
            <a:r>
              <a:rPr lang="sv-SE" sz="1200" b="1" kern="1200" dirty="0">
                <a:solidFill>
                  <a:schemeClr val="tx1"/>
                </a:solidFill>
                <a:effectLst/>
                <a:latin typeface="+mn-lt"/>
                <a:ea typeface="+mn-ea"/>
                <a:cs typeface="+mn-cs"/>
              </a:rPr>
              <a:t>b) Anmälningsskyldighet ersätts av informationsskyldighet</a:t>
            </a:r>
            <a:r>
              <a:rPr lang="sv-SE" sz="1200" kern="1200" dirty="0">
                <a:solidFill>
                  <a:schemeClr val="tx1"/>
                </a:solidFill>
                <a:effectLst/>
                <a:latin typeface="+mn-lt"/>
                <a:ea typeface="+mn-ea"/>
                <a:cs typeface="+mn-cs"/>
              </a:rPr>
              <a:t> I dag ska personal som får kännedom om kränkande behandling </a:t>
            </a:r>
            <a:r>
              <a:rPr lang="sv-SE" sz="1200" b="1" kern="1200" dirty="0">
                <a:solidFill>
                  <a:schemeClr val="tx1"/>
                </a:solidFill>
                <a:effectLst/>
                <a:latin typeface="+mn-lt"/>
                <a:ea typeface="+mn-ea"/>
                <a:cs typeface="+mn-cs"/>
              </a:rPr>
              <a:t>anmäla</a:t>
            </a:r>
            <a:r>
              <a:rPr lang="sv-SE" sz="1200" kern="1200" dirty="0">
                <a:solidFill>
                  <a:schemeClr val="tx1"/>
                </a:solidFill>
                <a:effectLst/>
                <a:latin typeface="+mn-lt"/>
                <a:ea typeface="+mn-ea"/>
                <a:cs typeface="+mn-cs"/>
              </a:rPr>
              <a:t> det till rektor. Det ändras till att personal ska </a:t>
            </a:r>
            <a:r>
              <a:rPr lang="sv-SE" sz="1200" b="1" kern="1200" dirty="0">
                <a:solidFill>
                  <a:schemeClr val="tx1"/>
                </a:solidFill>
                <a:effectLst/>
                <a:latin typeface="+mn-lt"/>
                <a:ea typeface="+mn-ea"/>
                <a:cs typeface="+mn-cs"/>
              </a:rPr>
              <a:t>informera</a:t>
            </a:r>
            <a:r>
              <a:rPr lang="sv-SE" sz="1200" kern="1200" dirty="0">
                <a:solidFill>
                  <a:schemeClr val="tx1"/>
                </a:solidFill>
                <a:effectLst/>
                <a:latin typeface="+mn-lt"/>
                <a:ea typeface="+mn-ea"/>
                <a:cs typeface="+mn-cs"/>
              </a:rPr>
              <a:t> rektor — men bara om det rör sig om </a:t>
            </a:r>
            <a:r>
              <a:rPr lang="sv-SE" sz="1200" i="1" kern="1200" dirty="0">
                <a:solidFill>
                  <a:schemeClr val="tx1"/>
                </a:solidFill>
                <a:effectLst/>
                <a:latin typeface="+mn-lt"/>
                <a:ea typeface="+mn-ea"/>
                <a:cs typeface="+mn-cs"/>
              </a:rPr>
              <a:t>allvarlig eller upprepad</a:t>
            </a:r>
            <a:r>
              <a:rPr lang="sv-SE" sz="1200" kern="1200" dirty="0">
                <a:solidFill>
                  <a:schemeClr val="tx1"/>
                </a:solidFill>
                <a:effectLst/>
                <a:latin typeface="+mn-lt"/>
                <a:ea typeface="+mn-ea"/>
                <a:cs typeface="+mn-cs"/>
              </a:rPr>
              <a:t> kränkande behandling. Skyldigheten gäller också alltid när kränkningen utförts av </a:t>
            </a:r>
            <a:r>
              <a:rPr lang="sv-SE" sz="1200" b="1" kern="1200" dirty="0">
                <a:solidFill>
                  <a:schemeClr val="tx1"/>
                </a:solidFill>
                <a:effectLst/>
                <a:latin typeface="+mn-lt"/>
                <a:ea typeface="+mn-ea"/>
                <a:cs typeface="+mn-cs"/>
              </a:rPr>
              <a:t>någon i personalen</a:t>
            </a:r>
            <a:r>
              <a:rPr lang="sv-SE" sz="1200" kern="1200" dirty="0">
                <a:solidFill>
                  <a:schemeClr val="tx1"/>
                </a:solidFill>
                <a:effectLst/>
                <a:latin typeface="+mn-lt"/>
                <a:ea typeface="+mn-ea"/>
                <a:cs typeface="+mn-cs"/>
              </a:rPr>
              <a:t>.</a:t>
            </a:r>
          </a:p>
          <a:p>
            <a:r>
              <a:rPr lang="sv-SE" sz="1200" kern="1200" dirty="0">
                <a:solidFill>
                  <a:schemeClr val="tx1"/>
                </a:solidFill>
                <a:effectLst/>
                <a:latin typeface="+mn-lt"/>
                <a:ea typeface="+mn-ea"/>
                <a:cs typeface="+mn-cs"/>
              </a:rPr>
              <a:t>Syftet är att minska administration: enstaka mindre allvarliga kränkningar som kan redas ut på plats behöver inte längre leda till en formell anmälan. 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p>
          <a:p>
            <a:r>
              <a:rPr lang="sv-SE" sz="1200" b="1" kern="1200" dirty="0">
                <a:solidFill>
                  <a:schemeClr val="tx1"/>
                </a:solidFill>
                <a:effectLst/>
                <a:latin typeface="+mn-lt"/>
                <a:ea typeface="+mn-ea"/>
                <a:cs typeface="+mn-cs"/>
              </a:rPr>
              <a:t>c) </a:t>
            </a:r>
            <a:r>
              <a:rPr lang="sv-SE" sz="1200" kern="1200" dirty="0">
                <a:solidFill>
                  <a:schemeClr val="tx1"/>
                </a:solidFill>
                <a:effectLst/>
                <a:latin typeface="+mn-lt"/>
                <a:ea typeface="+mn-ea"/>
                <a:cs typeface="+mn-cs"/>
              </a:rPr>
              <a:t>Skollagens sjätte kapitel har till ändamål att motverka kränkande behandling av barn och elever. Kapitlet har nu också fått till ändamål att motverka trakasserier och sexuella trakasserier enligt diskrimineringslagen (2008:567).</a:t>
            </a:r>
          </a:p>
          <a:p>
            <a:r>
              <a:rPr lang="sv-SE" sz="1200" b="1" kern="1200" dirty="0">
                <a:solidFill>
                  <a:schemeClr val="tx1"/>
                </a:solidFill>
                <a:effectLst/>
                <a:latin typeface="+mn-lt"/>
                <a:ea typeface="+mn-ea"/>
                <a:cs typeface="+mn-cs"/>
              </a:rPr>
              <a:t>Ikraftträdande:</a:t>
            </a:r>
            <a:r>
              <a:rPr lang="sv-SE" sz="1200" kern="1200" dirty="0">
                <a:solidFill>
                  <a:schemeClr val="tx1"/>
                </a:solidFill>
                <a:effectLst/>
                <a:latin typeface="+mn-lt"/>
                <a:ea typeface="+mn-ea"/>
                <a:cs typeface="+mn-cs"/>
              </a:rPr>
              <a:t> 1 augusti 2026 </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2027</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Reglering av undervisningsuppdraget i</a:t>
            </a:r>
            <a:r>
              <a:rPr lang="sv-SE" sz="1200" kern="1200" dirty="0">
                <a:solidFill>
                  <a:schemeClr val="tx1"/>
                </a:solidFill>
                <a:effectLst/>
                <a:latin typeface="+mn-lt"/>
                <a:ea typeface="+mn-ea"/>
                <a:cs typeface="+mn-cs"/>
              </a:rPr>
              <a:t> Komvux (Prop. 2025/26:196 Tid för undervisningsuppdraget)</a:t>
            </a:r>
          </a:p>
          <a:p>
            <a:r>
              <a:rPr lang="sv-SE" sz="1200" kern="1200" dirty="0">
                <a:solidFill>
                  <a:schemeClr val="tx1"/>
                </a:solidFill>
                <a:effectLst/>
                <a:latin typeface="+mn-lt"/>
                <a:ea typeface="+mn-ea"/>
                <a:cs typeface="+mn-cs"/>
              </a:rPr>
              <a:t>Lagändringen innebär att regeringen ges ett bemyndigande att i förordning reglera den minsta omfattningen av tiden för planering och uppföljning av undervisningen i kommunal vuxenutbildning (2 kap. 12 a § tredje stycket skollagen).</a:t>
            </a:r>
          </a:p>
          <a:p>
            <a:r>
              <a:rPr lang="sv-SE" sz="1200" kern="1200" dirty="0">
                <a:solidFill>
                  <a:schemeClr val="tx1"/>
                </a:solidFill>
                <a:effectLst/>
                <a:latin typeface="+mn-lt"/>
                <a:ea typeface="+mn-ea"/>
                <a:cs typeface="+mn-cs"/>
              </a:rPr>
              <a:t>Förordningen träder i kraft 1 juli 2027. Undervisningstiden regleras inte för lärare i Komvux.</a:t>
            </a:r>
          </a:p>
          <a:p>
            <a:r>
              <a:rPr lang="sv-SE" sz="1200" kern="1200" dirty="0">
                <a:solidFill>
                  <a:schemeClr val="tx1"/>
                </a:solidFill>
                <a:effectLst/>
                <a:latin typeface="+mn-lt"/>
                <a:ea typeface="+mn-ea"/>
                <a:cs typeface="+mn-cs"/>
              </a:rPr>
              <a:t>För lärare i kommunal vuxenutbildning ska det för planering och uppföljning av undervisningen avsättas tid som minst motsvarar 50–120 % av undervisningstiden.</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2028</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regler om stöd</a:t>
            </a:r>
            <a:r>
              <a:rPr lang="sv-SE" sz="1200" b="1"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(prop. 2025/26:195 Förbättrat stöd i skolan)</a:t>
            </a:r>
          </a:p>
          <a:p>
            <a:r>
              <a:rPr lang="sv-SE" sz="1200" b="1" kern="1200" dirty="0">
                <a:solidFill>
                  <a:schemeClr val="tx1"/>
                </a:solidFill>
                <a:effectLst/>
                <a:latin typeface="+mn-lt"/>
                <a:ea typeface="+mn-ea"/>
                <a:cs typeface="+mn-cs"/>
              </a:rPr>
              <a:t>Ny bestämmelse om specialpedagogisk kompetens (3 kap. 12 m § skollagen)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En ny paragraf införs som innebär att:</a:t>
            </a:r>
          </a:p>
          <a:p>
            <a:r>
              <a:rPr lang="sv-SE" sz="1200" kern="1200" dirty="0">
                <a:solidFill>
                  <a:schemeClr val="tx1"/>
                </a:solidFill>
                <a:effectLst/>
                <a:latin typeface="+mn-lt"/>
                <a:ea typeface="+mn-ea"/>
                <a:cs typeface="+mn-cs"/>
              </a:rPr>
              <a:t>Lärare i kommunal vuxenutbildning ska ha tillgång till eller möjlighet till samråd med personal med specialpedagogisk kompetens i syfte att eleverna ska tillgodogöra sig de kunskaper som anges i kurs- eller ämnesplanerna.</a:t>
            </a:r>
          </a:p>
          <a:p>
            <a:r>
              <a:rPr lang="sv-SE" sz="1200" kern="1200" dirty="0">
                <a:solidFill>
                  <a:schemeClr val="tx1"/>
                </a:solidFill>
                <a:effectLst/>
                <a:latin typeface="+mn-lt"/>
                <a:ea typeface="+mn-ea"/>
                <a:cs typeface="+mn-cs"/>
              </a:rPr>
              <a:t>Undantag: Tillgång till sådan kompetens behöver inte finnas om läraren själv har specialpedagogisk kompetens. Bestämmelsen ersätter i praktiken extra anpassningar för Komvux och gäller </a:t>
            </a:r>
            <a:r>
              <a:rPr lang="sv-SE" sz="1200" b="1" kern="1200" dirty="0">
                <a:solidFill>
                  <a:schemeClr val="tx1"/>
                </a:solidFill>
                <a:effectLst/>
                <a:latin typeface="+mn-lt"/>
                <a:ea typeface="+mn-ea"/>
                <a:cs typeface="+mn-cs"/>
              </a:rPr>
              <a:t>alla delar av Komvux</a:t>
            </a:r>
            <a:r>
              <a:rPr lang="sv-SE" sz="1200" kern="1200" dirty="0">
                <a:solidFill>
                  <a:schemeClr val="tx1"/>
                </a:solidFill>
                <a:effectLst/>
                <a:latin typeface="+mn-lt"/>
                <a:ea typeface="+mn-ea"/>
                <a:cs typeface="+mn-cs"/>
              </a:rPr>
              <a:t>, inklusive anpassad utbildning på gymnasial nivå.</a:t>
            </a:r>
          </a:p>
          <a:p>
            <a:r>
              <a:rPr lang="sv-SE" sz="1200" b="1" kern="1200" dirty="0">
                <a:solidFill>
                  <a:schemeClr val="tx1"/>
                </a:solidFill>
                <a:effectLst/>
                <a:latin typeface="+mn-lt"/>
                <a:ea typeface="+mn-ea"/>
                <a:cs typeface="+mn-cs"/>
              </a:rPr>
              <a:t>Förstärkt bestämmelse om ledning och stimulans (3 kap. 2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Bestämmelsen om att alla elever ska ges ledning och stimulans i undervisningen får en ny, starkare lydelse:</a:t>
            </a:r>
          </a:p>
          <a:p>
            <a:r>
              <a:rPr lang="sv-SE" sz="1200" kern="1200" dirty="0">
                <a:solidFill>
                  <a:schemeClr val="tx1"/>
                </a:solidFill>
                <a:effectLst/>
                <a:latin typeface="+mn-lt"/>
                <a:ea typeface="+mn-ea"/>
                <a:cs typeface="+mn-cs"/>
              </a:rPr>
              <a:t>Alla barn och elever i samtliga skolformer och i fritidshemmet ska i undervisningen ges den ledning och stimulans som de behöver i sitt lärande och sin personliga utveckling i syfte att de ska kunna följa undervisningen och utifrån sina egna förutsättningar utvecklas så långt som möjligt enligt utbildningens mål.</a:t>
            </a:r>
          </a:p>
          <a:p>
            <a:r>
              <a:rPr lang="sv-SE" sz="1200" kern="1200" dirty="0">
                <a:solidFill>
                  <a:schemeClr val="tx1"/>
                </a:solidFill>
                <a:effectLst/>
                <a:latin typeface="+mn-lt"/>
                <a:ea typeface="+mn-ea"/>
                <a:cs typeface="+mn-cs"/>
              </a:rPr>
              <a:t>Denna bestämmelse gäller Komvux i alla dess former. Enklare stödinsatser inom undervisningen — t.ex. enstaka specialpedagogiska insatser, hjälp med planering, tydliga instruktioner, tekniska hjälpmedel — ryms inom ledning och stimulans.</a:t>
            </a:r>
          </a:p>
          <a:p>
            <a:r>
              <a:rPr lang="sv-SE" sz="1200" b="1" kern="1200" dirty="0">
                <a:solidFill>
                  <a:schemeClr val="tx1"/>
                </a:solidFill>
                <a:effectLst/>
                <a:latin typeface="+mn-lt"/>
                <a:ea typeface="+mn-ea"/>
                <a:cs typeface="+mn-cs"/>
              </a:rPr>
              <a:t>Ikraftträdande:</a:t>
            </a:r>
            <a:r>
              <a:rPr lang="sv-SE" sz="1200" kern="1200" dirty="0">
                <a:solidFill>
                  <a:schemeClr val="tx1"/>
                </a:solidFill>
                <a:effectLst/>
                <a:latin typeface="+mn-lt"/>
                <a:ea typeface="+mn-ea"/>
                <a:cs typeface="+mn-cs"/>
              </a:rPr>
              <a:t> 1 juli 2028.</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a:extLst>
              <a:ext uri="{FF2B5EF4-FFF2-40B4-BE49-F238E27FC236}">
                <a16:creationId xmlns:a16="http://schemas.microsoft.com/office/drawing/2014/main" id="{49D94811-A369-943B-15D4-5A152A753C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06BED0-4988-4506-821C-0E164EB69B33}"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9369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2B183-B5FD-0757-96FB-4125A9621B6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203483C-B9CA-3CCE-5C00-555773DB9CA8}"/>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74E064EC-E442-695F-8B92-8D62FC30CAD2}"/>
              </a:ext>
            </a:extLst>
          </p:cNvPr>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2026</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Bättre förutsättningar för trygghet och studiero</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prop</a:t>
            </a:r>
            <a:r>
              <a:rPr lang="sv-SE" sz="1200" kern="1200" dirty="0">
                <a:solidFill>
                  <a:schemeClr val="tx1"/>
                </a:solidFill>
                <a:effectLst/>
                <a:latin typeface="+mn-lt"/>
                <a:ea typeface="+mn-ea"/>
                <a:cs typeface="+mn-cs"/>
              </a:rPr>
              <a:t> 2025/26:193)</a:t>
            </a:r>
          </a:p>
          <a:p>
            <a:r>
              <a:rPr lang="sv-SE" sz="1200" b="1" kern="1200" dirty="0">
                <a:solidFill>
                  <a:schemeClr val="tx1"/>
                </a:solidFill>
                <a:effectLst/>
                <a:latin typeface="+mn-lt"/>
                <a:ea typeface="+mn-ea"/>
                <a:cs typeface="+mn-cs"/>
              </a:rPr>
              <a:t>Huvudmannens och rektorns ansvar för trygghet och studiero</a:t>
            </a:r>
            <a:r>
              <a:rPr lang="sv-SE" sz="1200" kern="1200" dirty="0">
                <a:solidFill>
                  <a:schemeClr val="tx1"/>
                </a:solidFill>
                <a:effectLst/>
                <a:latin typeface="+mn-lt"/>
                <a:ea typeface="+mn-ea"/>
                <a:cs typeface="+mn-cs"/>
              </a:rPr>
              <a:t> Komvux berörs av förslaget om att förtydliga huvudmannens och rektorns ansvar för det förebyggande och upprätthållande arbetet för trygghet och studiero. Detta är nytt – tidigare saknades det en uttrycklig reglering i skollagen som pekade ut rektorns ansvar specifikt inom Komvux (till skillnad från övriga skolformer). Regeringen bedömer att arbetet dock måste anpassas med hänsyn till att eleverna är vuxna.</a:t>
            </a:r>
          </a:p>
          <a:p>
            <a:r>
              <a:rPr lang="sv-SE" sz="1200" b="1" kern="1200" dirty="0">
                <a:solidFill>
                  <a:schemeClr val="tx1"/>
                </a:solidFill>
                <a:effectLst/>
                <a:latin typeface="+mn-lt"/>
                <a:ea typeface="+mn-ea"/>
                <a:cs typeface="+mn-cs"/>
              </a:rPr>
              <a:t>Möjlighet att stänga av elev</a:t>
            </a:r>
            <a:r>
              <a:rPr lang="sv-SE" sz="1200" kern="1200" dirty="0">
                <a:solidFill>
                  <a:schemeClr val="tx1"/>
                </a:solidFill>
                <a:effectLst/>
                <a:latin typeface="+mn-lt"/>
                <a:ea typeface="+mn-ea"/>
                <a:cs typeface="+mn-cs"/>
              </a:rPr>
              <a:t> Komvux berörs av de befintliga (och i viss mån justerade) möjligheterna att stänga av en elev om denne agerar på ett sätt som bedöms hota säkerheten för andra elever eller personal.</a:t>
            </a:r>
          </a:p>
          <a:p>
            <a:r>
              <a:rPr lang="sv-SE" sz="1200" b="1" kern="1200" dirty="0">
                <a:solidFill>
                  <a:schemeClr val="tx1"/>
                </a:solidFill>
                <a:effectLst/>
                <a:latin typeface="+mn-lt"/>
                <a:ea typeface="+mn-ea"/>
                <a:cs typeface="+mn-cs"/>
              </a:rPr>
              <a:t>Anmälningsskyldighet vid brott</a:t>
            </a:r>
            <a:r>
              <a:rPr lang="sv-SE" sz="1200" kern="1200" dirty="0">
                <a:solidFill>
                  <a:schemeClr val="tx1"/>
                </a:solidFill>
                <a:effectLst/>
                <a:latin typeface="+mn-lt"/>
                <a:ea typeface="+mn-ea"/>
                <a:cs typeface="+mn-cs"/>
              </a:rPr>
              <a:t> Rektor är redan skyldig att anmäla brott som begåtts i samband med verksamheten i Komvux – detta berörs av propositionen i redovisningen av befintligt regelverk.</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Förändrade förutsättningar för utredningar av kränkande behandling</a:t>
            </a:r>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Skärpt och omformat ansvar vid kränkande behandling (6 kap. 10 § skollagen) </a:t>
            </a:r>
            <a:r>
              <a:rPr lang="sv-SE" sz="1200" kern="1200" dirty="0">
                <a:solidFill>
                  <a:schemeClr val="tx1"/>
                </a:solidFill>
                <a:effectLst/>
                <a:latin typeface="+mn-lt"/>
                <a:ea typeface="+mn-ea"/>
                <a:cs typeface="+mn-cs"/>
              </a:rPr>
              <a:t>(Prop. 2025/26:196 Tid för undervisningsuppdraget)</a:t>
            </a:r>
          </a:p>
          <a:p>
            <a:r>
              <a:rPr lang="sv-SE" sz="1200" kern="1200" dirty="0">
                <a:solidFill>
                  <a:schemeClr val="tx1"/>
                </a:solidFill>
                <a:effectLst/>
                <a:latin typeface="+mn-lt"/>
                <a:ea typeface="+mn-ea"/>
                <a:cs typeface="+mn-cs"/>
              </a:rPr>
              <a:t>Här görs tre viktiga förändringar som gäller all personal.</a:t>
            </a:r>
          </a:p>
          <a:p>
            <a:r>
              <a:rPr lang="sv-SE" sz="1200" b="1" kern="1200" dirty="0">
                <a:solidFill>
                  <a:schemeClr val="tx1"/>
                </a:solidFill>
                <a:effectLst/>
                <a:latin typeface="+mn-lt"/>
                <a:ea typeface="+mn-ea"/>
                <a:cs typeface="+mn-cs"/>
              </a:rPr>
              <a:t>a) Skärpt skyldighet att aktivt uppmärksamma kränkningar</a:t>
            </a:r>
            <a:r>
              <a:rPr lang="sv-SE" sz="1200" kern="1200" dirty="0">
                <a:solidFill>
                  <a:schemeClr val="tx1"/>
                </a:solidFill>
                <a:effectLst/>
                <a:latin typeface="+mn-lt"/>
                <a:ea typeface="+mn-ea"/>
                <a:cs typeface="+mn-cs"/>
              </a:rPr>
              <a:t> En ny, starkare formulering innebär att all personal ska </a:t>
            </a:r>
            <a:r>
              <a:rPr lang="sv-SE" sz="1200" i="1" kern="1200" dirty="0">
                <a:solidFill>
                  <a:schemeClr val="tx1"/>
                </a:solidFill>
                <a:effectLst/>
                <a:latin typeface="+mn-lt"/>
                <a:ea typeface="+mn-ea"/>
                <a:cs typeface="+mn-cs"/>
              </a:rPr>
              <a:t>aktivt uppmärksamma och motverka</a:t>
            </a:r>
            <a:r>
              <a:rPr lang="sv-SE" sz="1200" kern="1200" dirty="0">
                <a:solidFill>
                  <a:schemeClr val="tx1"/>
                </a:solidFill>
                <a:effectLst/>
                <a:latin typeface="+mn-lt"/>
                <a:ea typeface="+mn-ea"/>
                <a:cs typeface="+mn-cs"/>
              </a:rPr>
              <a:t> kränkande behandling, trakasserier och sexuella trakasserier — och se till att sådana händelser </a:t>
            </a:r>
            <a:r>
              <a:rPr lang="sv-SE" sz="1200" i="1" kern="1200" dirty="0">
                <a:solidFill>
                  <a:schemeClr val="tx1"/>
                </a:solidFill>
                <a:effectLst/>
                <a:latin typeface="+mn-lt"/>
                <a:ea typeface="+mn-ea"/>
                <a:cs typeface="+mn-cs"/>
              </a:rPr>
              <a:t>hanteras</a:t>
            </a:r>
            <a:r>
              <a:rPr lang="sv-SE" sz="1200" kern="1200" dirty="0">
                <a:solidFill>
                  <a:schemeClr val="tx1"/>
                </a:solidFill>
                <a:effectLst/>
                <a:latin typeface="+mn-lt"/>
                <a:ea typeface="+mn-ea"/>
                <a:cs typeface="+mn-cs"/>
              </a:rPr>
              <a:t>. Detta är en skärpning jämfört med tidigare.</a:t>
            </a:r>
          </a:p>
          <a:p>
            <a:r>
              <a:rPr lang="sv-SE" sz="1200" b="1" kern="1200" dirty="0">
                <a:solidFill>
                  <a:schemeClr val="tx1"/>
                </a:solidFill>
                <a:effectLst/>
                <a:latin typeface="+mn-lt"/>
                <a:ea typeface="+mn-ea"/>
                <a:cs typeface="+mn-cs"/>
              </a:rPr>
              <a:t>b) Anmälningsskyldighet ersätts av informationsskyldighet</a:t>
            </a:r>
            <a:r>
              <a:rPr lang="sv-SE" sz="1200" kern="1200" dirty="0">
                <a:solidFill>
                  <a:schemeClr val="tx1"/>
                </a:solidFill>
                <a:effectLst/>
                <a:latin typeface="+mn-lt"/>
                <a:ea typeface="+mn-ea"/>
                <a:cs typeface="+mn-cs"/>
              </a:rPr>
              <a:t> I dag ska personal som får kännedom om kränkande behandling </a:t>
            </a:r>
            <a:r>
              <a:rPr lang="sv-SE" sz="1200" b="1" kern="1200" dirty="0">
                <a:solidFill>
                  <a:schemeClr val="tx1"/>
                </a:solidFill>
                <a:effectLst/>
                <a:latin typeface="+mn-lt"/>
                <a:ea typeface="+mn-ea"/>
                <a:cs typeface="+mn-cs"/>
              </a:rPr>
              <a:t>anmäla</a:t>
            </a:r>
            <a:r>
              <a:rPr lang="sv-SE" sz="1200" kern="1200" dirty="0">
                <a:solidFill>
                  <a:schemeClr val="tx1"/>
                </a:solidFill>
                <a:effectLst/>
                <a:latin typeface="+mn-lt"/>
                <a:ea typeface="+mn-ea"/>
                <a:cs typeface="+mn-cs"/>
              </a:rPr>
              <a:t> det till rektor. Det ändras till att personal ska </a:t>
            </a:r>
            <a:r>
              <a:rPr lang="sv-SE" sz="1200" b="1" kern="1200" dirty="0">
                <a:solidFill>
                  <a:schemeClr val="tx1"/>
                </a:solidFill>
                <a:effectLst/>
                <a:latin typeface="+mn-lt"/>
                <a:ea typeface="+mn-ea"/>
                <a:cs typeface="+mn-cs"/>
              </a:rPr>
              <a:t>informera</a:t>
            </a:r>
            <a:r>
              <a:rPr lang="sv-SE" sz="1200" kern="1200" dirty="0">
                <a:solidFill>
                  <a:schemeClr val="tx1"/>
                </a:solidFill>
                <a:effectLst/>
                <a:latin typeface="+mn-lt"/>
                <a:ea typeface="+mn-ea"/>
                <a:cs typeface="+mn-cs"/>
              </a:rPr>
              <a:t> rektor — men bara om det rör sig om </a:t>
            </a:r>
            <a:r>
              <a:rPr lang="sv-SE" sz="1200" i="1" kern="1200" dirty="0">
                <a:solidFill>
                  <a:schemeClr val="tx1"/>
                </a:solidFill>
                <a:effectLst/>
                <a:latin typeface="+mn-lt"/>
                <a:ea typeface="+mn-ea"/>
                <a:cs typeface="+mn-cs"/>
              </a:rPr>
              <a:t>allvarlig eller upprepad</a:t>
            </a:r>
            <a:r>
              <a:rPr lang="sv-SE" sz="1200" kern="1200" dirty="0">
                <a:solidFill>
                  <a:schemeClr val="tx1"/>
                </a:solidFill>
                <a:effectLst/>
                <a:latin typeface="+mn-lt"/>
                <a:ea typeface="+mn-ea"/>
                <a:cs typeface="+mn-cs"/>
              </a:rPr>
              <a:t> kränkande behandling. Skyldigheten gäller också alltid när kränkningen utförts av </a:t>
            </a:r>
            <a:r>
              <a:rPr lang="sv-SE" sz="1200" b="1" kern="1200" dirty="0">
                <a:solidFill>
                  <a:schemeClr val="tx1"/>
                </a:solidFill>
                <a:effectLst/>
                <a:latin typeface="+mn-lt"/>
                <a:ea typeface="+mn-ea"/>
                <a:cs typeface="+mn-cs"/>
              </a:rPr>
              <a:t>någon i personalen</a:t>
            </a:r>
            <a:r>
              <a:rPr lang="sv-SE" sz="1200" kern="1200" dirty="0">
                <a:solidFill>
                  <a:schemeClr val="tx1"/>
                </a:solidFill>
                <a:effectLst/>
                <a:latin typeface="+mn-lt"/>
                <a:ea typeface="+mn-ea"/>
                <a:cs typeface="+mn-cs"/>
              </a:rPr>
              <a:t>.</a:t>
            </a:r>
          </a:p>
          <a:p>
            <a:r>
              <a:rPr lang="sv-SE" sz="1200" kern="1200" dirty="0">
                <a:solidFill>
                  <a:schemeClr val="tx1"/>
                </a:solidFill>
                <a:effectLst/>
                <a:latin typeface="+mn-lt"/>
                <a:ea typeface="+mn-ea"/>
                <a:cs typeface="+mn-cs"/>
              </a:rPr>
              <a:t>Syftet är att minska administration: enstaka mindre allvarliga kränkningar som kan redas ut på plats behöver inte längre leda till en formell anmälan. 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p>
          <a:p>
            <a:r>
              <a:rPr lang="sv-SE" sz="1200" b="1" kern="1200" dirty="0">
                <a:solidFill>
                  <a:schemeClr val="tx1"/>
                </a:solidFill>
                <a:effectLst/>
                <a:latin typeface="+mn-lt"/>
                <a:ea typeface="+mn-ea"/>
                <a:cs typeface="+mn-cs"/>
              </a:rPr>
              <a:t>c) </a:t>
            </a:r>
            <a:r>
              <a:rPr lang="sv-SE" sz="1200" kern="1200" dirty="0">
                <a:solidFill>
                  <a:schemeClr val="tx1"/>
                </a:solidFill>
                <a:effectLst/>
                <a:latin typeface="+mn-lt"/>
                <a:ea typeface="+mn-ea"/>
                <a:cs typeface="+mn-cs"/>
              </a:rPr>
              <a:t>Skollagens sjätte kapitel har till ändamål att motverka kränkande behandling av barn och elever. Kapitlet har nu också fått till ändamål att motverka trakasserier och sexuella trakasserier enligt diskrimineringslagen (2008:567)</a:t>
            </a:r>
          </a:p>
          <a:p>
            <a:r>
              <a:rPr lang="sv-SE" sz="1200" b="1" kern="1200" dirty="0">
                <a:solidFill>
                  <a:schemeClr val="tx1"/>
                </a:solidFill>
                <a:effectLst/>
                <a:latin typeface="+mn-lt"/>
                <a:ea typeface="+mn-ea"/>
                <a:cs typeface="+mn-cs"/>
              </a:rPr>
              <a:t>Ikraftträdande:</a:t>
            </a:r>
            <a:r>
              <a:rPr lang="sv-SE" sz="1200" kern="1200" dirty="0">
                <a:solidFill>
                  <a:schemeClr val="tx1"/>
                </a:solidFill>
                <a:effectLst/>
                <a:latin typeface="+mn-lt"/>
                <a:ea typeface="+mn-ea"/>
                <a:cs typeface="+mn-cs"/>
              </a:rPr>
              <a:t> 1 augusti 2026 </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2027</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Reglering av undervisningsuppdraget i</a:t>
            </a:r>
            <a:r>
              <a:rPr lang="sv-SE" sz="1200" kern="1200" dirty="0">
                <a:solidFill>
                  <a:schemeClr val="tx1"/>
                </a:solidFill>
                <a:effectLst/>
                <a:latin typeface="+mn-lt"/>
                <a:ea typeface="+mn-ea"/>
                <a:cs typeface="+mn-cs"/>
              </a:rPr>
              <a:t> Komvux (Prop. 2025/26:196 Tid för undervisningsuppdraget)</a:t>
            </a:r>
          </a:p>
          <a:p>
            <a:r>
              <a:rPr lang="sv-SE" sz="1200" kern="1200" dirty="0">
                <a:solidFill>
                  <a:schemeClr val="tx1"/>
                </a:solidFill>
                <a:effectLst/>
                <a:latin typeface="+mn-lt"/>
                <a:ea typeface="+mn-ea"/>
                <a:cs typeface="+mn-cs"/>
              </a:rPr>
              <a:t>Lagändringen innebär att regeringen ges ett bemyndigande att i förordning reglera den minsta omfattningen av tiden för planering och uppföljning av undervisningen i kommunal vuxenutbildning (2 kap. 12 a § tredje stycket skollagen).</a:t>
            </a:r>
          </a:p>
          <a:p>
            <a:r>
              <a:rPr lang="sv-SE" sz="1200" kern="1200" dirty="0">
                <a:solidFill>
                  <a:schemeClr val="tx1"/>
                </a:solidFill>
                <a:effectLst/>
                <a:latin typeface="+mn-lt"/>
                <a:ea typeface="+mn-ea"/>
                <a:cs typeface="+mn-cs"/>
              </a:rPr>
              <a:t>Förordningen träder i kraft 1 juli 2027. Undervisningstiden regleras inte för lärare i Komvux.</a:t>
            </a:r>
          </a:p>
          <a:p>
            <a:r>
              <a:rPr lang="sv-SE" sz="1200" kern="1200" dirty="0">
                <a:solidFill>
                  <a:schemeClr val="tx1"/>
                </a:solidFill>
                <a:effectLst/>
                <a:latin typeface="+mn-lt"/>
                <a:ea typeface="+mn-ea"/>
                <a:cs typeface="+mn-cs"/>
              </a:rPr>
              <a:t>För lärare i kommunal vuxenutbildning ska det för planering och uppföljning av undervisningen avsättas tid som minst motsvarar 50–120 % av undervisningstiden.</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2028</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Förändrade regler om stöd</a:t>
            </a:r>
            <a:r>
              <a:rPr lang="sv-SE" sz="1200" b="1"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(prop. 2025/26:195 Förbättrat stöd i skolan)</a:t>
            </a:r>
          </a:p>
          <a:p>
            <a:r>
              <a:rPr lang="sv-SE" sz="1200" b="1" kern="1200" dirty="0">
                <a:solidFill>
                  <a:schemeClr val="tx1"/>
                </a:solidFill>
                <a:effectLst/>
                <a:latin typeface="+mn-lt"/>
                <a:ea typeface="+mn-ea"/>
                <a:cs typeface="+mn-cs"/>
              </a:rPr>
              <a:t>Ny bestämmelse om specialpedagogisk kompetens (3 kap. 12 m § skollagen)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En ny paragraf införs som innebär att:</a:t>
            </a:r>
          </a:p>
          <a:p>
            <a:r>
              <a:rPr lang="sv-SE" sz="1200" kern="1200" dirty="0">
                <a:solidFill>
                  <a:schemeClr val="tx1"/>
                </a:solidFill>
                <a:effectLst/>
                <a:latin typeface="+mn-lt"/>
                <a:ea typeface="+mn-ea"/>
                <a:cs typeface="+mn-cs"/>
              </a:rPr>
              <a:t>Lärare i kommunal vuxenutbildning ska ha tillgång till eller möjlighet till samråd med personal med specialpedagogisk kompetens i syfte att eleverna ska tillgodogöra sig de kunskaper som anges i kurs- eller ämnesplanerna.</a:t>
            </a:r>
          </a:p>
          <a:p>
            <a:r>
              <a:rPr lang="sv-SE" sz="1200" kern="1200" dirty="0">
                <a:solidFill>
                  <a:schemeClr val="tx1"/>
                </a:solidFill>
                <a:effectLst/>
                <a:latin typeface="+mn-lt"/>
                <a:ea typeface="+mn-ea"/>
                <a:cs typeface="+mn-cs"/>
              </a:rPr>
              <a:t>Undantag: Tillgång till sådan kompetens behöver inte finnas om läraren själv har specialpedagogisk kompetens. Bestämmelsen ersätter i praktiken extra anpassningar för Komvux och gäller </a:t>
            </a:r>
            <a:r>
              <a:rPr lang="sv-SE" sz="1200" b="1" kern="1200" dirty="0">
                <a:solidFill>
                  <a:schemeClr val="tx1"/>
                </a:solidFill>
                <a:effectLst/>
                <a:latin typeface="+mn-lt"/>
                <a:ea typeface="+mn-ea"/>
                <a:cs typeface="+mn-cs"/>
              </a:rPr>
              <a:t>alla delar av Komvux</a:t>
            </a:r>
            <a:r>
              <a:rPr lang="sv-SE" sz="1200" kern="1200" dirty="0">
                <a:solidFill>
                  <a:schemeClr val="tx1"/>
                </a:solidFill>
                <a:effectLst/>
                <a:latin typeface="+mn-lt"/>
                <a:ea typeface="+mn-ea"/>
                <a:cs typeface="+mn-cs"/>
              </a:rPr>
              <a:t>, inklusive anpassad utbildning på gymnasial nivå.</a:t>
            </a:r>
          </a:p>
          <a:p>
            <a:r>
              <a:rPr lang="sv-SE" sz="1200" b="1" kern="1200" dirty="0">
                <a:solidFill>
                  <a:schemeClr val="tx1"/>
                </a:solidFill>
                <a:effectLst/>
                <a:latin typeface="+mn-lt"/>
                <a:ea typeface="+mn-ea"/>
                <a:cs typeface="+mn-cs"/>
              </a:rPr>
              <a:t>Förstärkt bestämmelse om ledning och stimulans (3 kap. 2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Bestämmelsen om att alla elever ska ges ledning och stimulans i undervisningen får en ny, starkare lydelse:</a:t>
            </a:r>
          </a:p>
          <a:p>
            <a:r>
              <a:rPr lang="sv-SE" sz="1200" kern="1200" dirty="0">
                <a:solidFill>
                  <a:schemeClr val="tx1"/>
                </a:solidFill>
                <a:effectLst/>
                <a:latin typeface="+mn-lt"/>
                <a:ea typeface="+mn-ea"/>
                <a:cs typeface="+mn-cs"/>
              </a:rPr>
              <a:t>Alla barn och elever i samtliga skolformer och i fritidshemmet ska i undervisningen ges den ledning och stimulans som de behöver i sitt lärande och sin personliga utveckling i syfte att de ska kunna följa undervisningen och utifrån sina egna förutsättningar utvecklas så långt som möjligt enligt utbildningens mål.</a:t>
            </a:r>
          </a:p>
          <a:p>
            <a:r>
              <a:rPr lang="sv-SE" sz="1200" kern="1200" dirty="0">
                <a:solidFill>
                  <a:schemeClr val="tx1"/>
                </a:solidFill>
                <a:effectLst/>
                <a:latin typeface="+mn-lt"/>
                <a:ea typeface="+mn-ea"/>
                <a:cs typeface="+mn-cs"/>
              </a:rPr>
              <a:t>Denna bestämmelse gäller Komvux i alla dess former. Enklare stödinsatser inom undervisningen — t.ex. enstaka specialpedagogiska insatser, hjälp med planering, tydliga instruktioner, tekniska hjälpmedel — ryms inom ledning och stimulans.</a:t>
            </a:r>
          </a:p>
          <a:p>
            <a:r>
              <a:rPr lang="sv-SE" sz="1200" b="1" kern="1200" dirty="0">
                <a:solidFill>
                  <a:schemeClr val="tx1"/>
                </a:solidFill>
                <a:effectLst/>
                <a:latin typeface="+mn-lt"/>
                <a:ea typeface="+mn-ea"/>
                <a:cs typeface="+mn-cs"/>
              </a:rPr>
              <a:t>Ikraftträdande:</a:t>
            </a:r>
            <a:r>
              <a:rPr lang="sv-SE" sz="1200" kern="1200" dirty="0">
                <a:solidFill>
                  <a:schemeClr val="tx1"/>
                </a:solidFill>
                <a:effectLst/>
                <a:latin typeface="+mn-lt"/>
                <a:ea typeface="+mn-ea"/>
                <a:cs typeface="+mn-cs"/>
              </a:rPr>
              <a:t> 1 juli 2028.</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a:extLst>
              <a:ext uri="{FF2B5EF4-FFF2-40B4-BE49-F238E27FC236}">
                <a16:creationId xmlns:a16="http://schemas.microsoft.com/office/drawing/2014/main" id="{EB95D605-06FD-5B0F-1EC1-F63C95C44A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06BED0-4988-4506-821C-0E164EB69B33}"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1596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5452B-F52E-1169-F87D-DF4E2DF801E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723488E-97E8-D59B-156E-3EF1E1C35397}"/>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CADE850-CE06-2553-F5F2-B826768B176D}"/>
              </a:ext>
            </a:extLst>
          </p:cNvPr>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2026</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Nya kursplaner i </a:t>
            </a:r>
            <a:r>
              <a:rPr lang="sv-SE" sz="1200" b="1" u="sng" kern="1200" dirty="0" err="1">
                <a:solidFill>
                  <a:schemeClr val="tx1"/>
                </a:solidFill>
                <a:effectLst/>
                <a:latin typeface="+mn-lt"/>
                <a:ea typeface="+mn-ea"/>
                <a:cs typeface="+mn-cs"/>
              </a:rPr>
              <a:t>sfi</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Skolverket har tagit fram nya kursplaner i </a:t>
            </a:r>
            <a:r>
              <a:rPr lang="sv-SE" sz="1200" kern="1200" dirty="0" err="1">
                <a:solidFill>
                  <a:schemeClr val="tx1"/>
                </a:solidFill>
                <a:effectLst/>
                <a:latin typeface="+mn-lt"/>
                <a:ea typeface="+mn-ea"/>
                <a:cs typeface="+mn-cs"/>
              </a:rPr>
              <a:t>sfi</a:t>
            </a:r>
            <a:r>
              <a:rPr lang="sv-SE" sz="1200" kern="1200" dirty="0">
                <a:solidFill>
                  <a:schemeClr val="tx1"/>
                </a:solidFill>
                <a:effectLst/>
                <a:latin typeface="+mn-lt"/>
                <a:ea typeface="+mn-ea"/>
                <a:cs typeface="+mn-cs"/>
              </a:rPr>
              <a:t> (SKOLFS 2026:67) som träder i kraft den 15 augusti 2026 och ska användas på utbildning som påbörjas efter den 31 december 2026. </a:t>
            </a:r>
          </a:p>
          <a:p>
            <a:r>
              <a:rPr lang="sv-SE" sz="1200" kern="1200" dirty="0">
                <a:solidFill>
                  <a:schemeClr val="tx1"/>
                </a:solidFill>
                <a:effectLst/>
                <a:latin typeface="+mn-lt"/>
                <a:ea typeface="+mn-ea"/>
                <a:cs typeface="+mn-cs"/>
              </a:rPr>
              <a:t>För utbildning som påbörjats före 1 januari 2027 gäller nuvarande kursplan i </a:t>
            </a:r>
            <a:r>
              <a:rPr lang="sv-SE" sz="1200" kern="1200" dirty="0" err="1">
                <a:solidFill>
                  <a:schemeClr val="tx1"/>
                </a:solidFill>
                <a:effectLst/>
                <a:latin typeface="+mn-lt"/>
                <a:ea typeface="+mn-ea"/>
                <a:cs typeface="+mn-cs"/>
              </a:rPr>
              <a:t>sfi</a:t>
            </a:r>
            <a:r>
              <a:rPr lang="sv-SE" sz="1200" kern="1200" dirty="0">
                <a:solidFill>
                  <a:schemeClr val="tx1"/>
                </a:solidFill>
                <a:effectLst/>
                <a:latin typeface="+mn-lt"/>
                <a:ea typeface="+mn-ea"/>
                <a:cs typeface="+mn-cs"/>
              </a:rPr>
              <a:t>. (SKOLFS 2017:91)</a:t>
            </a:r>
          </a:p>
          <a:p>
            <a:r>
              <a:rPr lang="sv-SE" sz="1200" kern="1200" dirty="0">
                <a:solidFill>
                  <a:schemeClr val="tx1"/>
                </a:solidFill>
                <a:effectLst/>
                <a:latin typeface="+mn-lt"/>
                <a:ea typeface="+mn-ea"/>
                <a:cs typeface="+mn-cs"/>
              </a:rPr>
              <a:t>Här kan du läsa mer om kursplanerna:</a:t>
            </a:r>
          </a:p>
          <a:p>
            <a:r>
              <a:rPr lang="sv-SE" sz="1200" u="sng" kern="1200" dirty="0">
                <a:solidFill>
                  <a:schemeClr val="tx1"/>
                </a:solidFill>
                <a:effectLst/>
                <a:latin typeface="+mn-lt"/>
                <a:ea typeface="+mn-ea"/>
                <a:cs typeface="+mn-cs"/>
                <a:hlinkClick r:id="rId3"/>
              </a:rPr>
              <a:t>Nya kurser i Komvux i </a:t>
            </a:r>
            <a:r>
              <a:rPr lang="sv-SE" sz="1200" u="sng" kern="1200" dirty="0" err="1">
                <a:solidFill>
                  <a:schemeClr val="tx1"/>
                </a:solidFill>
                <a:effectLst/>
                <a:latin typeface="+mn-lt"/>
                <a:ea typeface="+mn-ea"/>
                <a:cs typeface="+mn-cs"/>
                <a:hlinkClick r:id="rId3"/>
              </a:rPr>
              <a:t>sfi</a:t>
            </a:r>
            <a:r>
              <a:rPr lang="sv-SE" sz="1200" u="sng" kern="1200" dirty="0">
                <a:solidFill>
                  <a:schemeClr val="tx1"/>
                </a:solidFill>
                <a:effectLst/>
                <a:latin typeface="+mn-lt"/>
                <a:ea typeface="+mn-ea"/>
                <a:cs typeface="+mn-cs"/>
                <a:hlinkClick r:id="rId3"/>
              </a:rPr>
              <a:t> – Skolverket</a:t>
            </a:r>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Bättre förutsättningar för trygghet och studiero</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prop</a:t>
            </a:r>
            <a:r>
              <a:rPr lang="sv-SE" sz="1200" kern="1200" dirty="0">
                <a:solidFill>
                  <a:schemeClr val="tx1"/>
                </a:solidFill>
                <a:effectLst/>
                <a:latin typeface="+mn-lt"/>
                <a:ea typeface="+mn-ea"/>
                <a:cs typeface="+mn-cs"/>
              </a:rPr>
              <a:t> 2025/26:193)</a:t>
            </a:r>
          </a:p>
          <a:p>
            <a:r>
              <a:rPr lang="sv-SE" sz="1200" b="1" kern="1200" dirty="0">
                <a:solidFill>
                  <a:schemeClr val="tx1"/>
                </a:solidFill>
                <a:effectLst/>
                <a:latin typeface="+mn-lt"/>
                <a:ea typeface="+mn-ea"/>
                <a:cs typeface="+mn-cs"/>
              </a:rPr>
              <a:t>Huvudmannens och rektorns ansvar för trygghet och studiero</a:t>
            </a:r>
            <a:r>
              <a:rPr lang="sv-SE" sz="1200" kern="1200" dirty="0">
                <a:solidFill>
                  <a:schemeClr val="tx1"/>
                </a:solidFill>
                <a:effectLst/>
                <a:latin typeface="+mn-lt"/>
                <a:ea typeface="+mn-ea"/>
                <a:cs typeface="+mn-cs"/>
              </a:rPr>
              <a:t> Komvux berörs av förslaget om att förtydliga huvudmannens och rektorns ansvar för det förebyggande och upprätthållande arbetet för trygghet och studiero. Detta är nytt – tidigare saknades det en uttrycklig reglering i skollagen som pekade ut rektorns ansvar specifikt inom Komvux (till skillnad från övriga skolformer). Regeringen bedömer att arbetet dock måste anpassas med hänsyn till att eleverna är vuxna.</a:t>
            </a:r>
          </a:p>
          <a:p>
            <a:r>
              <a:rPr lang="sv-SE" sz="1200" b="1" kern="1200" dirty="0">
                <a:solidFill>
                  <a:schemeClr val="tx1"/>
                </a:solidFill>
                <a:effectLst/>
                <a:latin typeface="+mn-lt"/>
                <a:ea typeface="+mn-ea"/>
                <a:cs typeface="+mn-cs"/>
              </a:rPr>
              <a:t>Möjlighet att stänga av elev</a:t>
            </a:r>
            <a:r>
              <a:rPr lang="sv-SE" sz="1200" kern="1200" dirty="0">
                <a:solidFill>
                  <a:schemeClr val="tx1"/>
                </a:solidFill>
                <a:effectLst/>
                <a:latin typeface="+mn-lt"/>
                <a:ea typeface="+mn-ea"/>
                <a:cs typeface="+mn-cs"/>
              </a:rPr>
              <a:t> Komvux berörs av de befintliga (och i viss mån justerade) möjligheterna att stänga av en elev om denne agerar på ett sätt som bedöms hota säkerheten för andra elever eller personal.</a:t>
            </a:r>
          </a:p>
          <a:p>
            <a:r>
              <a:rPr lang="sv-SE" sz="1200" b="1" kern="1200" dirty="0">
                <a:solidFill>
                  <a:schemeClr val="tx1"/>
                </a:solidFill>
                <a:effectLst/>
                <a:latin typeface="+mn-lt"/>
                <a:ea typeface="+mn-ea"/>
                <a:cs typeface="+mn-cs"/>
              </a:rPr>
              <a:t>Anmälningsskyldighet vid brott</a:t>
            </a:r>
            <a:r>
              <a:rPr lang="sv-SE" sz="1200" kern="1200" dirty="0">
                <a:solidFill>
                  <a:schemeClr val="tx1"/>
                </a:solidFill>
                <a:effectLst/>
                <a:latin typeface="+mn-lt"/>
                <a:ea typeface="+mn-ea"/>
                <a:cs typeface="+mn-cs"/>
              </a:rPr>
              <a:t> Rektor är redan skyldig att anmäla brott som begåtts i samband med verksamheten i Komvux – detta berörs av propositionen i redovisningen av befintligt regelverk.</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Förändrade förutsättningar för utredningar av kränkande behandling</a:t>
            </a:r>
            <a:endParaRPr lang="sv-SE" sz="1200" u="sng"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Skärpt och omformat ansvar vid kränkande behandling (6 kap. 10 § skollagen) </a:t>
            </a:r>
            <a:r>
              <a:rPr lang="sv-SE" sz="1200" kern="1200" dirty="0">
                <a:solidFill>
                  <a:schemeClr val="tx1"/>
                </a:solidFill>
                <a:effectLst/>
                <a:latin typeface="+mn-lt"/>
                <a:ea typeface="+mn-ea"/>
                <a:cs typeface="+mn-cs"/>
              </a:rPr>
              <a:t>(Prop. 2025/26:196 Tid för undervisningsuppdraget)</a:t>
            </a:r>
          </a:p>
          <a:p>
            <a:r>
              <a:rPr lang="sv-SE" sz="1200" kern="1200" dirty="0">
                <a:solidFill>
                  <a:schemeClr val="tx1"/>
                </a:solidFill>
                <a:effectLst/>
                <a:latin typeface="+mn-lt"/>
                <a:ea typeface="+mn-ea"/>
                <a:cs typeface="+mn-cs"/>
              </a:rPr>
              <a:t>Här görs tre viktiga förändringar som gäller all personal, inklusive lärare i gymnasieskolan:</a:t>
            </a:r>
          </a:p>
          <a:p>
            <a:r>
              <a:rPr lang="sv-SE" sz="1200" b="1" kern="1200" dirty="0">
                <a:solidFill>
                  <a:schemeClr val="tx1"/>
                </a:solidFill>
                <a:effectLst/>
                <a:latin typeface="+mn-lt"/>
                <a:ea typeface="+mn-ea"/>
                <a:cs typeface="+mn-cs"/>
              </a:rPr>
              <a:t>a) Skärpt skyldighet att aktivt uppmärksamma kränkningar</a:t>
            </a:r>
            <a:r>
              <a:rPr lang="sv-SE" sz="1200" kern="1200" dirty="0">
                <a:solidFill>
                  <a:schemeClr val="tx1"/>
                </a:solidFill>
                <a:effectLst/>
                <a:latin typeface="+mn-lt"/>
                <a:ea typeface="+mn-ea"/>
                <a:cs typeface="+mn-cs"/>
              </a:rPr>
              <a:t> En ny, starkare formulering innebär att all personal ska </a:t>
            </a:r>
            <a:r>
              <a:rPr lang="sv-SE" sz="1200" i="1" kern="1200" dirty="0">
                <a:solidFill>
                  <a:schemeClr val="tx1"/>
                </a:solidFill>
                <a:effectLst/>
                <a:latin typeface="+mn-lt"/>
                <a:ea typeface="+mn-ea"/>
                <a:cs typeface="+mn-cs"/>
              </a:rPr>
              <a:t>aktivt uppmärksamma och motverka</a:t>
            </a:r>
            <a:r>
              <a:rPr lang="sv-SE" sz="1200" kern="1200" dirty="0">
                <a:solidFill>
                  <a:schemeClr val="tx1"/>
                </a:solidFill>
                <a:effectLst/>
                <a:latin typeface="+mn-lt"/>
                <a:ea typeface="+mn-ea"/>
                <a:cs typeface="+mn-cs"/>
              </a:rPr>
              <a:t> kränkande behandling, trakasserier och sexuella trakasserier — och se till att sådana händelser </a:t>
            </a:r>
            <a:r>
              <a:rPr lang="sv-SE" sz="1200" i="1" kern="1200" dirty="0">
                <a:solidFill>
                  <a:schemeClr val="tx1"/>
                </a:solidFill>
                <a:effectLst/>
                <a:latin typeface="+mn-lt"/>
                <a:ea typeface="+mn-ea"/>
                <a:cs typeface="+mn-cs"/>
              </a:rPr>
              <a:t>hanteras</a:t>
            </a:r>
            <a:r>
              <a:rPr lang="sv-SE" sz="1200" kern="1200" dirty="0">
                <a:solidFill>
                  <a:schemeClr val="tx1"/>
                </a:solidFill>
                <a:effectLst/>
                <a:latin typeface="+mn-lt"/>
                <a:ea typeface="+mn-ea"/>
                <a:cs typeface="+mn-cs"/>
              </a:rPr>
              <a:t>. Detta är en skärpning jämfört med tidigare.</a:t>
            </a:r>
          </a:p>
          <a:p>
            <a:r>
              <a:rPr lang="sv-SE" sz="1200" b="1" kern="1200" dirty="0">
                <a:solidFill>
                  <a:schemeClr val="tx1"/>
                </a:solidFill>
                <a:effectLst/>
                <a:latin typeface="+mn-lt"/>
                <a:ea typeface="+mn-ea"/>
                <a:cs typeface="+mn-cs"/>
              </a:rPr>
              <a:t>b) Anmälningsskyldighet ersätts av informationsskyldighet</a:t>
            </a:r>
            <a:r>
              <a:rPr lang="sv-SE" sz="1200" kern="1200" dirty="0">
                <a:solidFill>
                  <a:schemeClr val="tx1"/>
                </a:solidFill>
                <a:effectLst/>
                <a:latin typeface="+mn-lt"/>
                <a:ea typeface="+mn-ea"/>
                <a:cs typeface="+mn-cs"/>
              </a:rPr>
              <a:t> I dag ska personal som får kännedom om kränkande behandling </a:t>
            </a:r>
            <a:r>
              <a:rPr lang="sv-SE" sz="1200" b="1" kern="1200" dirty="0">
                <a:solidFill>
                  <a:schemeClr val="tx1"/>
                </a:solidFill>
                <a:effectLst/>
                <a:latin typeface="+mn-lt"/>
                <a:ea typeface="+mn-ea"/>
                <a:cs typeface="+mn-cs"/>
              </a:rPr>
              <a:t>anmäla</a:t>
            </a:r>
            <a:r>
              <a:rPr lang="sv-SE" sz="1200" kern="1200" dirty="0">
                <a:solidFill>
                  <a:schemeClr val="tx1"/>
                </a:solidFill>
                <a:effectLst/>
                <a:latin typeface="+mn-lt"/>
                <a:ea typeface="+mn-ea"/>
                <a:cs typeface="+mn-cs"/>
              </a:rPr>
              <a:t> det till rektor. Det ändras till att personal ska </a:t>
            </a:r>
            <a:r>
              <a:rPr lang="sv-SE" sz="1200" b="1" kern="1200" dirty="0">
                <a:solidFill>
                  <a:schemeClr val="tx1"/>
                </a:solidFill>
                <a:effectLst/>
                <a:latin typeface="+mn-lt"/>
                <a:ea typeface="+mn-ea"/>
                <a:cs typeface="+mn-cs"/>
              </a:rPr>
              <a:t>informera</a:t>
            </a:r>
            <a:r>
              <a:rPr lang="sv-SE" sz="1200" kern="1200" dirty="0">
                <a:solidFill>
                  <a:schemeClr val="tx1"/>
                </a:solidFill>
                <a:effectLst/>
                <a:latin typeface="+mn-lt"/>
                <a:ea typeface="+mn-ea"/>
                <a:cs typeface="+mn-cs"/>
              </a:rPr>
              <a:t> rektor — men bara om det rör sig om </a:t>
            </a:r>
            <a:r>
              <a:rPr lang="sv-SE" sz="1200" i="1" kern="1200" dirty="0">
                <a:solidFill>
                  <a:schemeClr val="tx1"/>
                </a:solidFill>
                <a:effectLst/>
                <a:latin typeface="+mn-lt"/>
                <a:ea typeface="+mn-ea"/>
                <a:cs typeface="+mn-cs"/>
              </a:rPr>
              <a:t>allvarlig eller upprepad</a:t>
            </a:r>
            <a:r>
              <a:rPr lang="sv-SE" sz="1200" kern="1200" dirty="0">
                <a:solidFill>
                  <a:schemeClr val="tx1"/>
                </a:solidFill>
                <a:effectLst/>
                <a:latin typeface="+mn-lt"/>
                <a:ea typeface="+mn-ea"/>
                <a:cs typeface="+mn-cs"/>
              </a:rPr>
              <a:t> kränkande behandling. Skyldigheten gäller också alltid när kränkningen utförts av </a:t>
            </a:r>
            <a:r>
              <a:rPr lang="sv-SE" sz="1200" b="1" kern="1200" dirty="0">
                <a:solidFill>
                  <a:schemeClr val="tx1"/>
                </a:solidFill>
                <a:effectLst/>
                <a:latin typeface="+mn-lt"/>
                <a:ea typeface="+mn-ea"/>
                <a:cs typeface="+mn-cs"/>
              </a:rPr>
              <a:t>någon i personalen</a:t>
            </a:r>
            <a:r>
              <a:rPr lang="sv-SE" sz="1200" kern="1200" dirty="0">
                <a:solidFill>
                  <a:schemeClr val="tx1"/>
                </a:solidFill>
                <a:effectLst/>
                <a:latin typeface="+mn-lt"/>
                <a:ea typeface="+mn-ea"/>
                <a:cs typeface="+mn-cs"/>
              </a:rPr>
              <a:t>.</a:t>
            </a:r>
          </a:p>
          <a:p>
            <a:r>
              <a:rPr lang="sv-SE" sz="1200" kern="1200" dirty="0">
                <a:solidFill>
                  <a:schemeClr val="tx1"/>
                </a:solidFill>
                <a:effectLst/>
                <a:latin typeface="+mn-lt"/>
                <a:ea typeface="+mn-ea"/>
                <a:cs typeface="+mn-cs"/>
              </a:rPr>
              <a:t>Syftet är att minska administration: enstaka mindre allvarliga kränkningar som kan redas ut på plats behöver inte längre leda till en formell anmälan.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p>
          <a:p>
            <a:r>
              <a:rPr lang="sv-SE" sz="1200" b="1" kern="1200" dirty="0">
                <a:solidFill>
                  <a:schemeClr val="tx1"/>
                </a:solidFill>
                <a:effectLst/>
                <a:latin typeface="+mn-lt"/>
                <a:ea typeface="+mn-ea"/>
                <a:cs typeface="+mn-cs"/>
              </a:rPr>
              <a:t>c) </a:t>
            </a:r>
            <a:r>
              <a:rPr lang="sv-SE" sz="1200" kern="1200" dirty="0">
                <a:solidFill>
                  <a:schemeClr val="tx1"/>
                </a:solidFill>
                <a:effectLst/>
                <a:latin typeface="+mn-lt"/>
                <a:ea typeface="+mn-ea"/>
                <a:cs typeface="+mn-cs"/>
              </a:rPr>
              <a:t>Skollagens sjätte kapitel har till ändamål att motverka kränkande behandling av barn och elever. Kapitlet har nu också fått till ändamål att motverka trakasserier och sexuella trakasserier enligt diskrimineringslagen (2008:567)</a:t>
            </a:r>
          </a:p>
          <a:p>
            <a:r>
              <a:rPr lang="sv-SE" sz="1200" b="1" kern="1200" dirty="0">
                <a:solidFill>
                  <a:schemeClr val="tx1"/>
                </a:solidFill>
                <a:effectLst/>
                <a:latin typeface="+mn-lt"/>
                <a:ea typeface="+mn-ea"/>
                <a:cs typeface="+mn-cs"/>
              </a:rPr>
              <a:t>Ikraftträdande:</a:t>
            </a:r>
            <a:r>
              <a:rPr lang="sv-SE" sz="1200" kern="1200" dirty="0">
                <a:solidFill>
                  <a:schemeClr val="tx1"/>
                </a:solidFill>
                <a:effectLst/>
                <a:latin typeface="+mn-lt"/>
                <a:ea typeface="+mn-ea"/>
                <a:cs typeface="+mn-cs"/>
              </a:rPr>
              <a:t> 1 augusti 2026</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2027</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Reglering av undervisningsuppdraget i</a:t>
            </a:r>
            <a:r>
              <a:rPr lang="sv-SE" sz="1200" kern="1200" dirty="0">
                <a:solidFill>
                  <a:schemeClr val="tx1"/>
                </a:solidFill>
                <a:effectLst/>
                <a:latin typeface="+mn-lt"/>
                <a:ea typeface="+mn-ea"/>
                <a:cs typeface="+mn-cs"/>
              </a:rPr>
              <a:t> Komvux (Prop. 2025/26:196 Tid för undervisningsuppdraget)</a:t>
            </a:r>
          </a:p>
          <a:p>
            <a:r>
              <a:rPr lang="sv-SE" sz="1200" kern="1200" dirty="0">
                <a:solidFill>
                  <a:schemeClr val="tx1"/>
                </a:solidFill>
                <a:effectLst/>
                <a:latin typeface="+mn-lt"/>
                <a:ea typeface="+mn-ea"/>
                <a:cs typeface="+mn-cs"/>
              </a:rPr>
              <a:t>Lagändringen innebär att regeringen ges ett bemyndigande att i förordning reglera den minsta omfattningen av tiden för planering och uppföljning av undervisningen i kommunal vuxenutbildning (2 kap. 12 a § tredje stycket skollagen).</a:t>
            </a:r>
          </a:p>
          <a:p>
            <a:r>
              <a:rPr lang="sv-SE" sz="1200" kern="1200" dirty="0">
                <a:solidFill>
                  <a:schemeClr val="tx1"/>
                </a:solidFill>
                <a:effectLst/>
                <a:latin typeface="+mn-lt"/>
                <a:ea typeface="+mn-ea"/>
                <a:cs typeface="+mn-cs"/>
              </a:rPr>
              <a:t>Förordningen träder i kraft 1 juli 2027. Undervisningstiden regleras inte för lärare i Komvux.</a:t>
            </a:r>
          </a:p>
          <a:p>
            <a:r>
              <a:rPr lang="sv-SE" sz="1200" kern="1200" dirty="0">
                <a:solidFill>
                  <a:schemeClr val="tx1"/>
                </a:solidFill>
                <a:effectLst/>
                <a:latin typeface="+mn-lt"/>
                <a:ea typeface="+mn-ea"/>
                <a:cs typeface="+mn-cs"/>
              </a:rPr>
              <a:t>För lärare i kommunal vuxenutbildning ska det för planering och uppföljning av undervisningen avsättas tid som minst motsvarar 50–120 % av undervisningstiden.</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2028</a:t>
            </a:r>
          </a:p>
          <a:p>
            <a:endParaRPr lang="sv-SE" sz="1200" kern="1200" dirty="0">
              <a:solidFill>
                <a:schemeClr val="tx1"/>
              </a:solidFill>
              <a:effectLst/>
              <a:latin typeface="+mn-lt"/>
              <a:ea typeface="+mn-ea"/>
              <a:cs typeface="+mn-cs"/>
            </a:endParaRPr>
          </a:p>
          <a:p>
            <a:r>
              <a:rPr lang="sv-SE" sz="1200" b="1" u="sng" kern="1200" dirty="0">
                <a:solidFill>
                  <a:schemeClr val="tx1"/>
                </a:solidFill>
                <a:effectLst/>
                <a:latin typeface="+mn-lt"/>
                <a:ea typeface="+mn-ea"/>
                <a:cs typeface="+mn-cs"/>
              </a:rPr>
              <a:t>Förändrade regler om stöd</a:t>
            </a:r>
            <a:r>
              <a:rPr lang="sv-SE" sz="1200" b="1"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(prop. 2025/26:195 Förbättrat stöd i skolan)</a:t>
            </a:r>
          </a:p>
          <a:p>
            <a:r>
              <a:rPr lang="sv-SE" sz="1200" b="1" kern="1200" dirty="0">
                <a:solidFill>
                  <a:schemeClr val="tx1"/>
                </a:solidFill>
                <a:effectLst/>
                <a:latin typeface="+mn-lt"/>
                <a:ea typeface="+mn-ea"/>
                <a:cs typeface="+mn-cs"/>
              </a:rPr>
              <a:t>Ny bestämmelse om specialpedagogisk kompetens (3 kap. 12 m § skollagen)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Detta är det </a:t>
            </a:r>
            <a:r>
              <a:rPr lang="sv-SE" sz="1200" b="1" kern="1200" dirty="0">
                <a:solidFill>
                  <a:schemeClr val="tx1"/>
                </a:solidFill>
                <a:effectLst/>
                <a:latin typeface="+mn-lt"/>
                <a:ea typeface="+mn-ea"/>
                <a:cs typeface="+mn-cs"/>
              </a:rPr>
              <a:t>viktigaste och mest direkta förslaget</a:t>
            </a:r>
            <a:r>
              <a:rPr lang="sv-SE" sz="1200" kern="1200" dirty="0">
                <a:solidFill>
                  <a:schemeClr val="tx1"/>
                </a:solidFill>
                <a:effectLst/>
                <a:latin typeface="+mn-lt"/>
                <a:ea typeface="+mn-ea"/>
                <a:cs typeface="+mn-cs"/>
              </a:rPr>
              <a:t> för Komvux, inklusive anpassad utbildning på gymnasial nivå. En ny paragraf införs som innebär att:</a:t>
            </a:r>
          </a:p>
          <a:p>
            <a:r>
              <a:rPr lang="sv-SE" sz="1200" kern="1200" dirty="0">
                <a:solidFill>
                  <a:schemeClr val="tx1"/>
                </a:solidFill>
                <a:effectLst/>
                <a:latin typeface="+mn-lt"/>
                <a:ea typeface="+mn-ea"/>
                <a:cs typeface="+mn-cs"/>
              </a:rPr>
              <a:t>Lärare i kommunal vuxenutbildning ska ha tillgång till eller möjlighet till samråd med personal med specialpedagogisk kompetens i syfte att eleverna ska tillgodogöra sig de kunskaper som anges i kurs- eller ämnesplanerna.</a:t>
            </a:r>
          </a:p>
          <a:p>
            <a:r>
              <a:rPr lang="sv-SE" sz="1200" kern="1200" dirty="0">
                <a:solidFill>
                  <a:schemeClr val="tx1"/>
                </a:solidFill>
                <a:effectLst/>
                <a:latin typeface="+mn-lt"/>
                <a:ea typeface="+mn-ea"/>
                <a:cs typeface="+mn-cs"/>
              </a:rPr>
              <a:t>Undantag: Tillgång till sådan kompetens behöver inte finnas om läraren själv har specialpedagogisk kompetens. Bestämmelsen ersätter i praktiken extra anpassningar för Komvux och gäller </a:t>
            </a:r>
            <a:r>
              <a:rPr lang="sv-SE" sz="1200" b="1" kern="1200" dirty="0">
                <a:solidFill>
                  <a:schemeClr val="tx1"/>
                </a:solidFill>
                <a:effectLst/>
                <a:latin typeface="+mn-lt"/>
                <a:ea typeface="+mn-ea"/>
                <a:cs typeface="+mn-cs"/>
              </a:rPr>
              <a:t>alla delar av Komvux</a:t>
            </a:r>
            <a:r>
              <a:rPr lang="sv-SE" sz="1200" kern="1200" dirty="0">
                <a:solidFill>
                  <a:schemeClr val="tx1"/>
                </a:solidFill>
                <a:effectLst/>
                <a:latin typeface="+mn-lt"/>
                <a:ea typeface="+mn-ea"/>
                <a:cs typeface="+mn-cs"/>
              </a:rPr>
              <a:t>, inklusive anpassad utbildning på gymnasial nivå.</a:t>
            </a:r>
          </a:p>
          <a:p>
            <a:r>
              <a:rPr lang="sv-SE" sz="1200" b="1" kern="1200" dirty="0">
                <a:solidFill>
                  <a:schemeClr val="tx1"/>
                </a:solidFill>
                <a:effectLst/>
                <a:latin typeface="+mn-lt"/>
                <a:ea typeface="+mn-ea"/>
                <a:cs typeface="+mn-cs"/>
              </a:rPr>
              <a:t>Förstärkt bestämmelse om ledning och stimulans (3 kap. 2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Bestämmelsen om att alla elever ska ges ledning och stimulans i undervisningen får en ny, starkare lydelse:</a:t>
            </a:r>
          </a:p>
          <a:p>
            <a:r>
              <a:rPr lang="sv-SE" sz="1200" kern="1200" dirty="0">
                <a:solidFill>
                  <a:schemeClr val="tx1"/>
                </a:solidFill>
                <a:effectLst/>
                <a:latin typeface="+mn-lt"/>
                <a:ea typeface="+mn-ea"/>
                <a:cs typeface="+mn-cs"/>
              </a:rPr>
              <a:t>Alla barn och elever i samtliga skolformer och i fritidshemmet ska i undervisningen ges den ledning och stimulans som de behöver i sitt lärande och sin personliga utveckling i syfte att de ska kunna följa undervisningen och utifrån sina egna förutsättningar utvecklas så långt som möjligt enligt utbildningens mål.</a:t>
            </a:r>
          </a:p>
          <a:p>
            <a:r>
              <a:rPr lang="sv-SE" sz="1200" kern="1200" dirty="0">
                <a:solidFill>
                  <a:schemeClr val="tx1"/>
                </a:solidFill>
                <a:effectLst/>
                <a:latin typeface="+mn-lt"/>
                <a:ea typeface="+mn-ea"/>
                <a:cs typeface="+mn-cs"/>
              </a:rPr>
              <a:t>Denna bestämmelse gäller Komvux i alla dess former. Enklare stödinsatser inom undervisningen — t.ex. enstaka specialpedagogiska insatser, hjälp med planering, tydliga instruktioner, tekniska hjälpmedel — ryms inom ledning och stimulans.</a:t>
            </a:r>
          </a:p>
          <a:p>
            <a:r>
              <a:rPr lang="sv-SE" sz="1200" b="1" kern="1200" dirty="0">
                <a:solidFill>
                  <a:schemeClr val="tx1"/>
                </a:solidFill>
                <a:effectLst/>
                <a:latin typeface="+mn-lt"/>
                <a:ea typeface="+mn-ea"/>
                <a:cs typeface="+mn-cs"/>
              </a:rPr>
              <a:t>Ikraftträdande:</a:t>
            </a:r>
            <a:r>
              <a:rPr lang="sv-SE" sz="1200" kern="1200" dirty="0">
                <a:solidFill>
                  <a:schemeClr val="tx1"/>
                </a:solidFill>
                <a:effectLst/>
                <a:latin typeface="+mn-lt"/>
                <a:ea typeface="+mn-ea"/>
                <a:cs typeface="+mn-cs"/>
              </a:rPr>
              <a:t> 1 juli 2028.</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a:extLst>
              <a:ext uri="{FF2B5EF4-FFF2-40B4-BE49-F238E27FC236}">
                <a16:creationId xmlns:a16="http://schemas.microsoft.com/office/drawing/2014/main" id="{1AFB81CC-2698-713C-0F44-5E0B6C2847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06BED0-4988-4506-821C-0E164EB69B33}"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2101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2</a:t>
            </a:fld>
            <a:endParaRPr lang="sv-SE"/>
          </a:p>
        </p:txBody>
      </p:sp>
    </p:spTree>
    <p:extLst>
      <p:ext uri="{BB962C8B-B14F-4D97-AF65-F5344CB8AC3E}">
        <p14:creationId xmlns:p14="http://schemas.microsoft.com/office/powerpoint/2010/main" val="3026893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a:lnSpc>
                <a:spcPct val="120000"/>
              </a:lnSpc>
              <a:spcAft>
                <a:spcPts val="800"/>
              </a:spcAft>
              <a:buNone/>
            </a:pP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Denna sida beskriver förändringar från propositioner – se tidslinjer för skolformer för vilka delar som gäller för respektive skolform.</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Utifrån samtliga propositioner finns ett antal skollagsändringar av mer övergripande karaktär som påverkar samtliga skolformer. </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Skollagsändringarna om kränkande behandling: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ansvaret förtydligas så att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all personal</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aktivt ska uppmärksamma och motverka kränkande behandling, trakasserier och sexuella trakasserier. Den nya lagtexten i 6 kap. 1 § slår fast att bestämmelserna tillämpas på "utbildning och annan verksamhet enligt denna lag” vilket omfattar samtliga skolformer. Ändringen innebär att personal inom bl.a. pedagogisk omsorg och annan verksamhet som inte är en del av skolväsendet också omfattas. Förändringen trädde i kraft 1 augusti 2026.</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Undervisningsuppdraget regleras i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paragraf, 2 kap. 12 a §. (förordning 2026:1487).  Uppdraget definieras för alla som undervisning samt planering och uppföljning. Men regleringsdjupet skiljer sig åt mellan skolformerna. Se respektive skolforms tidslinje för mer detaljerad information. Förändringen träder i kraft 1 juli 2027.</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Förändring av definitionen för undervisning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kommer från prop. 2025/26:194. Den handlar om syftet med utbildningen: skollagen ändras så att undervisningen ska "förmedla och förankra" kunskaper, i stället för dagens skrivning om att eleven ska "inhämta och utveckla" dem. Samtidigt definieras undervisning som något som bestäms och leds av lärare eller förskollärare. Det är en förskjutning från elevens eget lärande till skolans och lärarens ansvar att aktivt ge eleverna kunskap, och det gäller verkligen alla skolformer eftersom det sitter i skollagens första kapitel utan någon uppräkning av specifika skolformer. Förändringen träder i kraft 1 augusti 2028.</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Förändringen av skollagsskrivningen om ledning och stimulans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kommer från prop. 2025/26:195 – Förbättrat stöd i skolan. Reglering om extra anpassningar utgår och formuleringen om ledning och stimulans i 3 kap. 2 § ändras så att lagtexten säger att alla barn och elever i samtliga skolformer och i fritidshemmet ska få den ledning och stimulans de behöver i sitt lärande och sin personliga utveckling, för att kunna följa undervisningen och utvecklas så långt som möjligt utifrån sina förutsättningar. Förändringen träder i kraft 1 augusti 2028.</a:t>
            </a:r>
          </a:p>
          <a:p>
            <a:pPr fontAlgn="base"/>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20</a:t>
            </a:fld>
            <a:endParaRPr lang="sv-SE"/>
          </a:p>
        </p:txBody>
      </p:sp>
    </p:spTree>
    <p:extLst>
      <p:ext uri="{BB962C8B-B14F-4D97-AF65-F5344CB8AC3E}">
        <p14:creationId xmlns:p14="http://schemas.microsoft.com/office/powerpoint/2010/main" val="12737762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49EAB-1C36-ABC2-E508-EF126E79D85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4158772-1512-2168-2324-4B8F9B564986}"/>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AAA49CB4-382C-07DC-61EA-3D1EDA9CC0BB}"/>
              </a:ext>
            </a:extLst>
          </p:cNvPr>
          <p:cNvSpPr>
            <a:spLocks noGrp="1"/>
          </p:cNvSpPr>
          <p:nvPr>
            <p:ph type="body" idx="1"/>
          </p:nvPr>
        </p:nvSpPr>
        <p:spPr/>
        <p:txBody>
          <a:bodyPr/>
          <a:lstStyle/>
          <a:p>
            <a:r>
              <a:rPr lang="sv-SE" sz="1200" i="1" kern="1200" dirty="0">
                <a:solidFill>
                  <a:schemeClr val="tx1"/>
                </a:solidFill>
                <a:effectLst/>
                <a:latin typeface="+mn-lt"/>
                <a:ea typeface="+mn-ea"/>
                <a:cs typeface="+mn-cs"/>
              </a:rPr>
              <a:t>Denna sida beskriver förändringar från propositioner – se tidslinjer för skolformer för vilka delar som gäller för respektive skolform.</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Lagändringarna kommer från Trygghet och studiero (</a:t>
            </a:r>
            <a:r>
              <a:rPr lang="sv-SE" sz="1200" b="1" kern="1200" dirty="0" err="1">
                <a:solidFill>
                  <a:schemeClr val="tx1"/>
                </a:solidFill>
                <a:effectLst/>
                <a:latin typeface="+mn-lt"/>
                <a:ea typeface="+mn-ea"/>
                <a:cs typeface="+mn-cs"/>
              </a:rPr>
              <a:t>prop</a:t>
            </a:r>
            <a:r>
              <a:rPr lang="sv-SE" sz="1200" b="1" kern="1200" dirty="0">
                <a:solidFill>
                  <a:schemeClr val="tx1"/>
                </a:solidFill>
                <a:effectLst/>
                <a:latin typeface="+mn-lt"/>
                <a:ea typeface="+mn-ea"/>
                <a:cs typeface="+mn-cs"/>
              </a:rPr>
              <a:t> 2025/26:193) </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Huvudmannens och rektorns ansvar</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Huvudmannens ansvar för trygghet och studiero förtydligas i skollagen — ska inte bara arbeta förebyggande utan också aktivt upprätthålla trygghet och studiero.</a:t>
            </a:r>
          </a:p>
          <a:p>
            <a:r>
              <a:rPr lang="sv-SE" sz="1200" kern="1200" dirty="0">
                <a:solidFill>
                  <a:schemeClr val="tx1"/>
                </a:solidFill>
                <a:effectLst/>
                <a:latin typeface="+mn-lt"/>
                <a:ea typeface="+mn-ea"/>
                <a:cs typeface="+mn-cs"/>
              </a:rPr>
              <a:t>Rektorns ansvar för trygghet och studiero synliggörs uttryckligen i skollagen</a:t>
            </a:r>
          </a:p>
          <a:p>
            <a:r>
              <a:rPr lang="sv-SE" sz="1200" b="1" kern="1200" dirty="0">
                <a:solidFill>
                  <a:schemeClr val="tx1"/>
                </a:solidFill>
                <a:effectLst/>
                <a:latin typeface="+mn-lt"/>
                <a:ea typeface="+mn-ea"/>
                <a:cs typeface="+mn-cs"/>
              </a:rPr>
              <a:t>Mobilförbud </a:t>
            </a:r>
            <a:r>
              <a:rPr lang="sv-SE" sz="1200" kern="1200" dirty="0">
                <a:solidFill>
                  <a:schemeClr val="tx1"/>
                </a:solidFill>
                <a:effectLst/>
                <a:latin typeface="+mn-lt"/>
                <a:ea typeface="+mn-ea"/>
                <a:cs typeface="+mn-cs"/>
              </a:rPr>
              <a:t>Elevers mobiltelefoner ska samlas in vid skoldagens början och återlämnas vid skoldagens slut — obligatoriskt, beslutas inte längre av rektor utan gäller per lag.</a:t>
            </a:r>
          </a:p>
          <a:p>
            <a:r>
              <a:rPr lang="sv-SE" sz="1200" kern="1200" dirty="0">
                <a:solidFill>
                  <a:schemeClr val="tx1"/>
                </a:solidFill>
                <a:effectLst/>
                <a:latin typeface="+mn-lt"/>
                <a:ea typeface="+mn-ea"/>
                <a:cs typeface="+mn-cs"/>
              </a:rPr>
              <a:t>Rektorn får också besluta att samla in övrig elektronisk kommunikationsutrustning (t.ex. smarta klockor)</a:t>
            </a:r>
          </a:p>
          <a:p>
            <a:r>
              <a:rPr lang="sv-SE" sz="1200" kern="1200" dirty="0">
                <a:solidFill>
                  <a:schemeClr val="tx1"/>
                </a:solidFill>
                <a:effectLst/>
                <a:latin typeface="+mn-lt"/>
                <a:ea typeface="+mn-ea"/>
                <a:cs typeface="+mn-cs"/>
              </a:rPr>
              <a:t>Undantag får göras av rektor eller lärare vid pedagogisk användning, särskilda skäl för enskild elev, eller vid utbildning utanför skolenheten där insamling medför betydande praktiska svårigheter (t.ex. prao, simundervisning på stort avstånd)</a:t>
            </a:r>
          </a:p>
          <a:p>
            <a:r>
              <a:rPr lang="sv-SE" sz="1200" kern="1200" dirty="0">
                <a:solidFill>
                  <a:schemeClr val="tx1"/>
                </a:solidFill>
                <a:effectLst/>
                <a:latin typeface="+mn-lt"/>
                <a:ea typeface="+mn-ea"/>
                <a:cs typeface="+mn-cs"/>
              </a:rPr>
              <a:t>Skolan ansvarar för insamlade mobiltelefoner och är ersättningsskyldig om de skadas eller försvinner.</a:t>
            </a:r>
          </a:p>
          <a:p>
            <a:r>
              <a:rPr lang="sv-SE" sz="1200" kern="1200" dirty="0">
                <a:solidFill>
                  <a:schemeClr val="tx1"/>
                </a:solidFill>
                <a:effectLst/>
                <a:latin typeface="+mn-lt"/>
                <a:ea typeface="+mn-ea"/>
                <a:cs typeface="+mn-cs"/>
              </a:rPr>
              <a:t>Skriftliga rutiner för insamlingen ska finnas och beslutas av rektorn.</a:t>
            </a:r>
          </a:p>
          <a:p>
            <a:r>
              <a:rPr lang="sv-SE" sz="1200" b="1" kern="1200" dirty="0">
                <a:solidFill>
                  <a:schemeClr val="tx1"/>
                </a:solidFill>
                <a:effectLst/>
                <a:latin typeface="+mn-lt"/>
                <a:ea typeface="+mn-ea"/>
                <a:cs typeface="+mn-cs"/>
              </a:rPr>
              <a:t>Ordningsregler blir skolregler.</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Ordningsregler ersätts av "skolregler" som ska vara skolgemensamma (gälla hela skolenheten, inte bara enskilda klasser)</a:t>
            </a:r>
          </a:p>
          <a:p>
            <a:r>
              <a:rPr lang="sv-SE" sz="1200" kern="1200" dirty="0">
                <a:solidFill>
                  <a:schemeClr val="tx1"/>
                </a:solidFill>
                <a:effectLst/>
                <a:latin typeface="+mn-lt"/>
                <a:ea typeface="+mn-ea"/>
                <a:cs typeface="+mn-cs"/>
              </a:rPr>
              <a:t>Skolreglerna ska innehålla en konsekvensplan som beskriver vilka åtgärder som kan vidtas vid regelöverträdelser.</a:t>
            </a:r>
          </a:p>
          <a:p>
            <a:r>
              <a:rPr lang="sv-SE" sz="1200" kern="1200" dirty="0">
                <a:solidFill>
                  <a:schemeClr val="tx1"/>
                </a:solidFill>
                <a:effectLst/>
                <a:latin typeface="+mn-lt"/>
                <a:ea typeface="+mn-ea"/>
                <a:cs typeface="+mn-cs"/>
              </a:rPr>
              <a:t>Skolreglerna ska förankras hos personalen.</a:t>
            </a:r>
          </a:p>
          <a:p>
            <a:r>
              <a:rPr lang="sv-SE" sz="1200" b="1" kern="1200" dirty="0">
                <a:solidFill>
                  <a:schemeClr val="tx1"/>
                </a:solidFill>
                <a:effectLst/>
                <a:latin typeface="+mn-lt"/>
                <a:ea typeface="+mn-ea"/>
                <a:cs typeface="+mn-cs"/>
              </a:rPr>
              <a:t>Förväntansdokument</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Varje skolenhet ska ta fram ett förväntansdokument med information om skolreglerna, gemensamma rutiner och förhållningssätt, samt en påminnelse om vårdnadshavares ansvar enligt föräldrabalken.</a:t>
            </a:r>
          </a:p>
          <a:p>
            <a:r>
              <a:rPr lang="sv-SE" sz="1200" kern="1200" dirty="0">
                <a:solidFill>
                  <a:schemeClr val="tx1"/>
                </a:solidFill>
                <a:effectLst/>
                <a:latin typeface="+mn-lt"/>
                <a:ea typeface="+mn-ea"/>
                <a:cs typeface="+mn-cs"/>
              </a:rPr>
              <a:t>Elever och vårdnadshavare ska informeras om dokumentet varje läsår.</a:t>
            </a:r>
          </a:p>
          <a:p>
            <a:r>
              <a:rPr lang="sv-SE" sz="1200" kern="1200" dirty="0">
                <a:solidFill>
                  <a:schemeClr val="tx1"/>
                </a:solidFill>
                <a:effectLst/>
                <a:latin typeface="+mn-lt"/>
                <a:ea typeface="+mn-ea"/>
                <a:cs typeface="+mn-cs"/>
              </a:rPr>
              <a:t>Rektorn ansvarar för att det tas fram.</a:t>
            </a:r>
          </a:p>
          <a:p>
            <a:r>
              <a:rPr lang="sv-SE" sz="1200" b="1" kern="1200" dirty="0">
                <a:solidFill>
                  <a:schemeClr val="tx1"/>
                </a:solidFill>
                <a:effectLst/>
                <a:latin typeface="+mn-lt"/>
                <a:ea typeface="+mn-ea"/>
                <a:cs typeface="+mn-cs"/>
              </a:rPr>
              <a:t>Utvisning ur undervisningslokalen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Lärare får visa ut en elev direkt utan föregående uppmaning om uppträdandet inneburit våld, hot eller kränkning.</a:t>
            </a:r>
          </a:p>
          <a:p>
            <a:r>
              <a:rPr lang="sv-SE" sz="1200" kern="1200" dirty="0">
                <a:solidFill>
                  <a:schemeClr val="tx1"/>
                </a:solidFill>
                <a:effectLst/>
                <a:latin typeface="+mn-lt"/>
                <a:ea typeface="+mn-ea"/>
                <a:cs typeface="+mn-cs"/>
              </a:rPr>
              <a:t>Utvisning och kvarsittning ska inte längre behöva dokumenteras.</a:t>
            </a:r>
          </a:p>
          <a:p>
            <a:r>
              <a:rPr lang="sv-SE" sz="1200" b="1" kern="1200" dirty="0">
                <a:solidFill>
                  <a:schemeClr val="tx1"/>
                </a:solidFill>
                <a:effectLst/>
                <a:latin typeface="+mn-lt"/>
                <a:ea typeface="+mn-ea"/>
                <a:cs typeface="+mn-cs"/>
              </a:rPr>
              <a:t>Tillfällig omplacering</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Rektorn får besluta om längre tillfälliga omplaceringar inom den egna skolenheten.</a:t>
            </a:r>
          </a:p>
          <a:p>
            <a:r>
              <a:rPr lang="sv-SE" sz="1200" kern="1200" dirty="0">
                <a:solidFill>
                  <a:schemeClr val="tx1"/>
                </a:solidFill>
                <a:effectLst/>
                <a:latin typeface="+mn-lt"/>
                <a:ea typeface="+mn-ea"/>
                <a:cs typeface="+mn-cs"/>
              </a:rPr>
              <a:t>Tillfällig placering utanför den egna skolenheten förlängs från fyra till åtta veckor som längsta tid.</a:t>
            </a:r>
          </a:p>
          <a:p>
            <a:r>
              <a:rPr lang="sv-SE" sz="1200" b="1" kern="1200" dirty="0">
                <a:solidFill>
                  <a:schemeClr val="tx1"/>
                </a:solidFill>
                <a:effectLst/>
                <a:latin typeface="+mn-lt"/>
                <a:ea typeface="+mn-ea"/>
                <a:cs typeface="+mn-cs"/>
              </a:rPr>
              <a:t>Nekat tillträde till skolenheten — ny åtgärd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Ny disciplinär åtgärd: rektorn kan besluta att neka en elev tillträde till skolenheten vid synnerliga skäl kopplat till andra elevers eller personalens säkerhet. Gäller grundskolans årskurs 8–10, specialskolans årskurs 8–11 samt hela gymnasieskolan. Under övergångsperioden t.o.m. 30 juni 2028 omfattas även årskurs 7 i grundskolan och specialskolan. Omfattar inte anpassade grundskolan, sameskolan, anpassade gymnasieskolan eller Komvux.</a:t>
            </a:r>
          </a:p>
          <a:p>
            <a:r>
              <a:rPr lang="sv-SE" sz="1200" kern="1200" dirty="0">
                <a:solidFill>
                  <a:schemeClr val="tx1"/>
                </a:solidFill>
                <a:effectLst/>
                <a:latin typeface="+mn-lt"/>
                <a:ea typeface="+mn-ea"/>
                <a:cs typeface="+mn-cs"/>
              </a:rPr>
              <a:t>Under perioden ska fjärr- eller distansundervisning erbjudas.</a:t>
            </a:r>
          </a:p>
          <a:p>
            <a:r>
              <a:rPr lang="sv-SE" sz="1200" b="1" kern="1200" dirty="0">
                <a:solidFill>
                  <a:schemeClr val="tx1"/>
                </a:solidFill>
                <a:effectLst/>
                <a:latin typeface="+mn-lt"/>
                <a:ea typeface="+mn-ea"/>
                <a:cs typeface="+mn-cs"/>
              </a:rPr>
              <a:t>Akutskola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Möjligheten att bedriva akutskola (tillfällig undervisning utanför den egna skolenheten) utökas till att även kunna läggas på entreprenad hos annan huvudman.</a:t>
            </a:r>
          </a:p>
          <a:p>
            <a:r>
              <a:rPr lang="sv-SE" sz="1200" b="1" kern="1200" dirty="0">
                <a:solidFill>
                  <a:schemeClr val="tx1"/>
                </a:solidFill>
                <a:effectLst/>
                <a:latin typeface="+mn-lt"/>
                <a:ea typeface="+mn-ea"/>
                <a:cs typeface="+mn-cs"/>
              </a:rPr>
              <a:t>Längre och fler avstängningar</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Maximal längd för en enskild avstängning utökas från en till två veckor.</a:t>
            </a:r>
          </a:p>
          <a:p>
            <a:r>
              <a:rPr lang="sv-SE" sz="1200" kern="1200" dirty="0">
                <a:solidFill>
                  <a:schemeClr val="tx1"/>
                </a:solidFill>
                <a:effectLst/>
                <a:latin typeface="+mn-lt"/>
                <a:ea typeface="+mn-ea"/>
                <a:cs typeface="+mn-cs"/>
              </a:rPr>
              <a:t>Antal tillåtna avstängningar per kalenderhalvår utökas från två till tre.</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Förändringar från </a:t>
            </a:r>
            <a:r>
              <a:rPr lang="sv-SE" sz="1200" b="1" kern="1200" dirty="0" err="1">
                <a:solidFill>
                  <a:schemeClr val="tx1"/>
                </a:solidFill>
                <a:effectLst/>
                <a:latin typeface="+mn-lt"/>
                <a:ea typeface="+mn-ea"/>
                <a:cs typeface="+mn-cs"/>
              </a:rPr>
              <a:t>prop</a:t>
            </a:r>
            <a:r>
              <a:rPr lang="sv-SE" sz="1200" b="1" kern="1200" dirty="0">
                <a:solidFill>
                  <a:schemeClr val="tx1"/>
                </a:solidFill>
                <a:effectLst/>
                <a:latin typeface="+mn-lt"/>
                <a:ea typeface="+mn-ea"/>
                <a:cs typeface="+mn-cs"/>
              </a:rPr>
              <a:t> 2025/26:196 Tid för undervisningsuppdraget med ikraftträdande i augusti 2026:</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Skärpt och omformat ansvar vid kränkande behandling (6 kap. 10 § skollagen) </a:t>
            </a:r>
            <a:r>
              <a:rPr lang="sv-SE" sz="1200" kern="1200" dirty="0">
                <a:solidFill>
                  <a:schemeClr val="tx1"/>
                </a:solidFill>
                <a:effectLst/>
                <a:latin typeface="+mn-lt"/>
                <a:ea typeface="+mn-ea"/>
                <a:cs typeface="+mn-cs"/>
              </a:rPr>
              <a:t>Här görs tre viktiga förändringar som gäller all personal.</a:t>
            </a:r>
          </a:p>
          <a:p>
            <a:r>
              <a:rPr lang="sv-SE" sz="1200" b="1" kern="1200" dirty="0">
                <a:solidFill>
                  <a:schemeClr val="tx1"/>
                </a:solidFill>
                <a:effectLst/>
                <a:latin typeface="+mn-lt"/>
                <a:ea typeface="+mn-ea"/>
                <a:cs typeface="+mn-cs"/>
              </a:rPr>
              <a:t>a) Skärpt skyldighet att aktivt uppmärksamma kränkningar</a:t>
            </a:r>
            <a:r>
              <a:rPr lang="sv-SE" sz="1200" kern="1200" dirty="0">
                <a:solidFill>
                  <a:schemeClr val="tx1"/>
                </a:solidFill>
                <a:effectLst/>
                <a:latin typeface="+mn-lt"/>
                <a:ea typeface="+mn-ea"/>
                <a:cs typeface="+mn-cs"/>
              </a:rPr>
              <a:t> En ny, starkare formulering innebär att all personal ska </a:t>
            </a:r>
            <a:r>
              <a:rPr lang="sv-SE" sz="1200" i="1" kern="1200" dirty="0">
                <a:solidFill>
                  <a:schemeClr val="tx1"/>
                </a:solidFill>
                <a:effectLst/>
                <a:latin typeface="+mn-lt"/>
                <a:ea typeface="+mn-ea"/>
                <a:cs typeface="+mn-cs"/>
              </a:rPr>
              <a:t>aktivt uppmärksamma och motverka</a:t>
            </a:r>
            <a:r>
              <a:rPr lang="sv-SE" sz="1200" kern="1200" dirty="0">
                <a:solidFill>
                  <a:schemeClr val="tx1"/>
                </a:solidFill>
                <a:effectLst/>
                <a:latin typeface="+mn-lt"/>
                <a:ea typeface="+mn-ea"/>
                <a:cs typeface="+mn-cs"/>
              </a:rPr>
              <a:t> kränkande behandling, trakasserier och sexuella trakasserier — och se till att sådana händelser </a:t>
            </a:r>
            <a:r>
              <a:rPr lang="sv-SE" sz="1200" i="1" kern="1200" dirty="0">
                <a:solidFill>
                  <a:schemeClr val="tx1"/>
                </a:solidFill>
                <a:effectLst/>
                <a:latin typeface="+mn-lt"/>
                <a:ea typeface="+mn-ea"/>
                <a:cs typeface="+mn-cs"/>
              </a:rPr>
              <a:t>hanteras</a:t>
            </a:r>
            <a:r>
              <a:rPr lang="sv-SE" sz="1200" kern="1200" dirty="0">
                <a:solidFill>
                  <a:schemeClr val="tx1"/>
                </a:solidFill>
                <a:effectLst/>
                <a:latin typeface="+mn-lt"/>
                <a:ea typeface="+mn-ea"/>
                <a:cs typeface="+mn-cs"/>
              </a:rPr>
              <a:t>.</a:t>
            </a:r>
          </a:p>
          <a:p>
            <a:r>
              <a:rPr lang="sv-SE" sz="1200" b="1" kern="1200" dirty="0">
                <a:solidFill>
                  <a:schemeClr val="tx1"/>
                </a:solidFill>
                <a:effectLst/>
                <a:latin typeface="+mn-lt"/>
                <a:ea typeface="+mn-ea"/>
                <a:cs typeface="+mn-cs"/>
              </a:rPr>
              <a:t>b) Anmälningsskyldighet ersätts av informationsskyldighet</a:t>
            </a:r>
            <a:r>
              <a:rPr lang="sv-SE" sz="1200" kern="1200" dirty="0">
                <a:solidFill>
                  <a:schemeClr val="tx1"/>
                </a:solidFill>
                <a:effectLst/>
                <a:latin typeface="+mn-lt"/>
                <a:ea typeface="+mn-ea"/>
                <a:cs typeface="+mn-cs"/>
              </a:rPr>
              <a:t> I dag ska personal som får kännedom om kränkande behandling </a:t>
            </a:r>
            <a:r>
              <a:rPr lang="sv-SE" sz="1200" b="1" kern="1200" dirty="0">
                <a:solidFill>
                  <a:schemeClr val="tx1"/>
                </a:solidFill>
                <a:effectLst/>
                <a:latin typeface="+mn-lt"/>
                <a:ea typeface="+mn-ea"/>
                <a:cs typeface="+mn-cs"/>
              </a:rPr>
              <a:t>anmäla</a:t>
            </a:r>
            <a:r>
              <a:rPr lang="sv-SE" sz="1200" kern="1200" dirty="0">
                <a:solidFill>
                  <a:schemeClr val="tx1"/>
                </a:solidFill>
                <a:effectLst/>
                <a:latin typeface="+mn-lt"/>
                <a:ea typeface="+mn-ea"/>
                <a:cs typeface="+mn-cs"/>
              </a:rPr>
              <a:t> det till rektor. Det ändras till att personal ska </a:t>
            </a:r>
            <a:r>
              <a:rPr lang="sv-SE" sz="1200" b="1" kern="1200" dirty="0">
                <a:solidFill>
                  <a:schemeClr val="tx1"/>
                </a:solidFill>
                <a:effectLst/>
                <a:latin typeface="+mn-lt"/>
                <a:ea typeface="+mn-ea"/>
                <a:cs typeface="+mn-cs"/>
              </a:rPr>
              <a:t>informera</a:t>
            </a:r>
            <a:r>
              <a:rPr lang="sv-SE" sz="1200" kern="1200" dirty="0">
                <a:solidFill>
                  <a:schemeClr val="tx1"/>
                </a:solidFill>
                <a:effectLst/>
                <a:latin typeface="+mn-lt"/>
                <a:ea typeface="+mn-ea"/>
                <a:cs typeface="+mn-cs"/>
              </a:rPr>
              <a:t> rektor — men bara om det rör sig om </a:t>
            </a:r>
            <a:r>
              <a:rPr lang="sv-SE" sz="1200" i="1" kern="1200" dirty="0">
                <a:solidFill>
                  <a:schemeClr val="tx1"/>
                </a:solidFill>
                <a:effectLst/>
                <a:latin typeface="+mn-lt"/>
                <a:ea typeface="+mn-ea"/>
                <a:cs typeface="+mn-cs"/>
              </a:rPr>
              <a:t>allvarlig eller upprepad</a:t>
            </a:r>
            <a:r>
              <a:rPr lang="sv-SE" sz="1200" kern="1200" dirty="0">
                <a:solidFill>
                  <a:schemeClr val="tx1"/>
                </a:solidFill>
                <a:effectLst/>
                <a:latin typeface="+mn-lt"/>
                <a:ea typeface="+mn-ea"/>
                <a:cs typeface="+mn-cs"/>
              </a:rPr>
              <a:t> kränkande behandling. Skyldigheten gäller också alltid när kränkningen utförts av </a:t>
            </a:r>
            <a:r>
              <a:rPr lang="sv-SE" sz="1200" b="1" kern="1200" dirty="0">
                <a:solidFill>
                  <a:schemeClr val="tx1"/>
                </a:solidFill>
                <a:effectLst/>
                <a:latin typeface="+mn-lt"/>
                <a:ea typeface="+mn-ea"/>
                <a:cs typeface="+mn-cs"/>
              </a:rPr>
              <a:t>någon i personalen</a:t>
            </a:r>
            <a:r>
              <a:rPr lang="sv-SE" sz="1200" kern="1200" dirty="0">
                <a:solidFill>
                  <a:schemeClr val="tx1"/>
                </a:solidFill>
                <a:effectLst/>
                <a:latin typeface="+mn-lt"/>
                <a:ea typeface="+mn-ea"/>
                <a:cs typeface="+mn-cs"/>
              </a:rPr>
              <a:t>.</a:t>
            </a:r>
          </a:p>
          <a:p>
            <a:r>
              <a:rPr lang="sv-SE" sz="1200" kern="1200" dirty="0">
                <a:solidFill>
                  <a:schemeClr val="tx1"/>
                </a:solidFill>
                <a:effectLst/>
                <a:latin typeface="+mn-lt"/>
                <a:ea typeface="+mn-ea"/>
                <a:cs typeface="+mn-cs"/>
              </a:rPr>
              <a:t>Syftet är att minska administration: enstaka mindre allvarliga kränkningar som kan redas ut på plats behöver inte längre leda till en formell anmälan.</a:t>
            </a:r>
          </a:p>
          <a:p>
            <a:r>
              <a:rPr lang="sv-SE" sz="1200" kern="1200" dirty="0">
                <a:solidFill>
                  <a:schemeClr val="tx1"/>
                </a:solidFill>
                <a:effectLst/>
                <a:latin typeface="+mn-lt"/>
                <a:ea typeface="+mn-ea"/>
                <a:cs typeface="+mn-cs"/>
              </a:rPr>
              <a:t>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p>
          <a:p>
            <a:r>
              <a:rPr lang="sv-SE" sz="1200" b="1" kern="1200" dirty="0">
                <a:solidFill>
                  <a:schemeClr val="tx1"/>
                </a:solidFill>
                <a:effectLst/>
                <a:latin typeface="+mn-lt"/>
                <a:ea typeface="+mn-ea"/>
                <a:cs typeface="+mn-cs"/>
              </a:rPr>
              <a:t>c) </a:t>
            </a:r>
            <a:r>
              <a:rPr lang="sv-SE" sz="1200" kern="1200" dirty="0">
                <a:solidFill>
                  <a:schemeClr val="tx1"/>
                </a:solidFill>
                <a:effectLst/>
                <a:latin typeface="+mn-lt"/>
                <a:ea typeface="+mn-ea"/>
                <a:cs typeface="+mn-cs"/>
              </a:rPr>
              <a:t>Skollagens sjätte kapitel har till ändamål att motverka kränkande behandling av barn och elever. Kapitlet har nu också fått till ändamål att motverka trakasserier och sexuella trakasserier enligt diskrimineringslagen (2008:567)</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a:extLst>
              <a:ext uri="{FF2B5EF4-FFF2-40B4-BE49-F238E27FC236}">
                <a16:creationId xmlns:a16="http://schemas.microsoft.com/office/drawing/2014/main" id="{86193262-9D6D-9E0C-8E2B-48F3CF54604C}"/>
              </a:ext>
            </a:extLst>
          </p:cNvPr>
          <p:cNvSpPr>
            <a:spLocks noGrp="1"/>
          </p:cNvSpPr>
          <p:nvPr>
            <p:ph type="sldNum" sz="quarter" idx="5"/>
          </p:nvPr>
        </p:nvSpPr>
        <p:spPr/>
        <p:txBody>
          <a:bodyPr/>
          <a:lstStyle/>
          <a:p>
            <a:fld id="{2E06BED0-4988-4506-821C-0E164EB69B33}" type="slidenum">
              <a:rPr lang="sv-SE" smtClean="0"/>
              <a:t>21</a:t>
            </a:fld>
            <a:endParaRPr lang="sv-SE"/>
          </a:p>
        </p:txBody>
      </p:sp>
    </p:spTree>
    <p:extLst>
      <p:ext uri="{BB962C8B-B14F-4D97-AF65-F5344CB8AC3E}">
        <p14:creationId xmlns:p14="http://schemas.microsoft.com/office/powerpoint/2010/main" val="18208349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1C7AB-EECA-E194-7E78-F764E2155A6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7C9C264-F63D-244A-DA8C-CEA0ED462605}"/>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60D5EE1F-3459-4EA6-560A-3AD9F05DA930}"/>
              </a:ext>
            </a:extLst>
          </p:cNvPr>
          <p:cNvSpPr>
            <a:spLocks noGrp="1"/>
          </p:cNvSpPr>
          <p:nvPr>
            <p:ph type="body" idx="1"/>
          </p:nvPr>
        </p:nvSpPr>
        <p:spPr/>
        <p:txBody>
          <a:bodyPr/>
          <a:lstStyle/>
          <a:p>
            <a:r>
              <a:rPr lang="sv-SE" sz="1200" i="1" kern="1200" dirty="0">
                <a:solidFill>
                  <a:schemeClr val="tx1"/>
                </a:solidFill>
                <a:effectLst/>
                <a:latin typeface="+mn-lt"/>
                <a:ea typeface="+mn-ea"/>
                <a:cs typeface="+mn-cs"/>
              </a:rPr>
              <a:t>Denna sida beskriver förändringar från propositioner – se tidslinjer för skolformer för vilka delar som gäller för respektive skolform.</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Lagändringen innebär att regeringen ges ett bemyndigande att reglera tid för planering, genomförande och uppföljning av undervisningen i förordning. </a:t>
            </a:r>
          </a:p>
          <a:p>
            <a:r>
              <a:rPr lang="sv-SE" sz="1200" kern="1200" dirty="0">
                <a:solidFill>
                  <a:schemeClr val="tx1"/>
                </a:solidFill>
                <a:effectLst/>
                <a:latin typeface="+mn-lt"/>
                <a:ea typeface="+mn-ea"/>
                <a:cs typeface="+mn-cs"/>
              </a:rPr>
              <a:t>Regeringen bemyndigas att meddela förordning om den högsta undervisningstiden och den minsta planeringstiden för lärare i grundskolan.</a:t>
            </a:r>
          </a:p>
          <a:p>
            <a:r>
              <a:rPr lang="sv-SE" sz="1200" kern="1200" dirty="0">
                <a:solidFill>
                  <a:schemeClr val="tx1"/>
                </a:solidFill>
                <a:effectLst/>
                <a:latin typeface="+mn-lt"/>
                <a:ea typeface="+mn-ea"/>
                <a:cs typeface="+mn-cs"/>
              </a:rPr>
              <a:t>Det är tiden för lärare och förskollärare för att undervisa, planera undervisningen och följa upp sin undervisning som ska regleras i olika intervall. </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Obligatoriska skolformerna (med undantag för fritidshem, se information nedan)</a:t>
            </a:r>
            <a:endParaRPr lang="sv-SE" sz="1200" kern="1200" dirty="0">
              <a:solidFill>
                <a:schemeClr val="tx1"/>
              </a:solidFill>
              <a:effectLst/>
              <a:latin typeface="+mn-lt"/>
              <a:ea typeface="+mn-ea"/>
              <a:cs typeface="+mn-cs"/>
            </a:endParaRPr>
          </a:p>
          <a:p>
            <a:r>
              <a:rPr lang="sv-SE" sz="1200" i="1" kern="1200" dirty="0">
                <a:solidFill>
                  <a:schemeClr val="tx1"/>
                </a:solidFill>
                <a:effectLst/>
                <a:latin typeface="+mn-lt"/>
                <a:ea typeface="+mn-ea"/>
                <a:cs typeface="+mn-cs"/>
              </a:rPr>
              <a:t>Förordningen (2026:1487) träder i kraft 1 juli 2027.</a:t>
            </a:r>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Tak för undervisningstid per läsår (§ 3) </a:t>
            </a:r>
            <a:r>
              <a:rPr lang="sv-SE" sz="1200" kern="1200" dirty="0">
                <a:solidFill>
                  <a:schemeClr val="tx1"/>
                </a:solidFill>
                <a:effectLst/>
                <a:latin typeface="+mn-lt"/>
                <a:ea typeface="+mn-ea"/>
                <a:cs typeface="+mn-cs"/>
              </a:rPr>
              <a:t>Vid heltidstjänstgöring får undervisningstiden som mest vara:</a:t>
            </a:r>
          </a:p>
          <a:p>
            <a:r>
              <a:rPr lang="sv-SE" sz="1200" kern="1200" dirty="0">
                <a:solidFill>
                  <a:schemeClr val="tx1"/>
                </a:solidFill>
                <a:effectLst/>
                <a:latin typeface="+mn-lt"/>
                <a:ea typeface="+mn-ea"/>
                <a:cs typeface="+mn-cs"/>
              </a:rPr>
              <a:t>550–650 timmar för lärare i åk 1–6 i grundskolan, anpassade grundskolan, sameskolan och årskurserna 1–7 i specialskolan,</a:t>
            </a:r>
          </a:p>
          <a:p>
            <a:r>
              <a:rPr lang="sv-SE" sz="1200" kern="1200" dirty="0">
                <a:solidFill>
                  <a:schemeClr val="tx1"/>
                </a:solidFill>
                <a:effectLst/>
                <a:latin typeface="+mn-lt"/>
                <a:ea typeface="+mn-ea"/>
                <a:cs typeface="+mn-cs"/>
              </a:rPr>
              <a:t>500–600 timmar för lärare i åk 7–9 i grundskolan, anpassade grundskolan och årskurserna 8–10 i specialskolan,</a:t>
            </a:r>
          </a:p>
          <a:p>
            <a:r>
              <a:rPr lang="sv-SE" sz="1200" kern="1200" dirty="0">
                <a:solidFill>
                  <a:schemeClr val="tx1"/>
                </a:solidFill>
                <a:effectLst/>
                <a:latin typeface="+mn-lt"/>
                <a:ea typeface="+mn-ea"/>
                <a:cs typeface="+mn-cs"/>
              </a:rPr>
              <a:t>Rektorn avgör var inom intervallet den enskilda läraren placeras, utifrån lärarens förutsättningar. Intervallet är ett tak — det finns ingen undre gräns.</a:t>
            </a:r>
          </a:p>
          <a:p>
            <a:r>
              <a:rPr lang="sv-SE" sz="1200" b="1" kern="1200" dirty="0">
                <a:solidFill>
                  <a:schemeClr val="tx1"/>
                </a:solidFill>
                <a:effectLst/>
                <a:latin typeface="+mn-lt"/>
                <a:ea typeface="+mn-ea"/>
                <a:cs typeface="+mn-cs"/>
              </a:rPr>
              <a:t>Tid för planering och uppföljning (§ 4)</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För lärare i grundskolans åk 1–6, anpassade grundskolan, specialskolan åk 1–7 och sameskolan ska det avsättas tid för planering och uppföljning som minst motsvarar undervisningstiden — alltså minst 1:1-förhållande.</a:t>
            </a:r>
          </a:p>
          <a:p>
            <a:r>
              <a:rPr lang="sv-SE" sz="1200" kern="1200" dirty="0">
                <a:solidFill>
                  <a:schemeClr val="tx1"/>
                </a:solidFill>
                <a:effectLst/>
                <a:latin typeface="+mn-lt"/>
                <a:ea typeface="+mn-ea"/>
                <a:cs typeface="+mn-cs"/>
              </a:rPr>
              <a:t>För lärare i grundskolans åk 7–9 och specialskolans åk 8–10 ska det avsättas tid som motsvarar ytterligare minst 10 procent (dvs. minst 110 % av undervisningstiden).</a:t>
            </a:r>
          </a:p>
          <a:p>
            <a:r>
              <a:rPr lang="sv-SE" sz="1200" kern="1200" dirty="0">
                <a:solidFill>
                  <a:schemeClr val="tx1"/>
                </a:solidFill>
                <a:effectLst/>
                <a:latin typeface="+mn-lt"/>
                <a:ea typeface="+mn-ea"/>
                <a:cs typeface="+mn-cs"/>
              </a:rPr>
              <a:t>Det finns ingen övre gräns för planeringsdelen, vilket ger utrymme att ta hänsyn till elevernas behov.</a:t>
            </a:r>
          </a:p>
          <a:p>
            <a:r>
              <a:rPr lang="sv-SE" sz="1200" b="1" kern="1200" dirty="0">
                <a:solidFill>
                  <a:schemeClr val="tx1"/>
                </a:solidFill>
                <a:effectLst/>
                <a:latin typeface="+mn-lt"/>
                <a:ea typeface="+mn-ea"/>
                <a:cs typeface="+mn-cs"/>
              </a:rPr>
              <a:t>Faktorer rektorn ska beakta (§ 8)</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Vid bedömningen av varje enskild lärares tid ska hänsyn tas till:</a:t>
            </a:r>
          </a:p>
          <a:p>
            <a:pPr lvl="0"/>
            <a:r>
              <a:rPr lang="sv-SE" sz="1200" kern="1200" dirty="0">
                <a:solidFill>
                  <a:schemeClr val="tx1"/>
                </a:solidFill>
                <a:effectLst/>
                <a:latin typeface="+mn-lt"/>
                <a:ea typeface="+mn-ea"/>
                <a:cs typeface="+mn-cs"/>
              </a:rPr>
              <a:t>elevgruppernas storlek</a:t>
            </a:r>
          </a:p>
          <a:p>
            <a:pPr lvl="0"/>
            <a:r>
              <a:rPr lang="sv-SE" sz="1200" kern="1200" dirty="0">
                <a:solidFill>
                  <a:schemeClr val="tx1"/>
                </a:solidFill>
                <a:effectLst/>
                <a:latin typeface="+mn-lt"/>
                <a:ea typeface="+mn-ea"/>
                <a:cs typeface="+mn-cs"/>
              </a:rPr>
              <a:t>antalet elever läraren regelbundet möter</a:t>
            </a:r>
          </a:p>
          <a:p>
            <a:pPr lvl="0"/>
            <a:r>
              <a:rPr lang="sv-SE" sz="1200" kern="1200" dirty="0">
                <a:solidFill>
                  <a:schemeClr val="tx1"/>
                </a:solidFill>
                <a:effectLst/>
                <a:latin typeface="+mn-lt"/>
                <a:ea typeface="+mn-ea"/>
                <a:cs typeface="+mn-cs"/>
              </a:rPr>
              <a:t>antalet elever i behov av särskilt stöd</a:t>
            </a:r>
          </a:p>
          <a:p>
            <a:pPr lvl="0"/>
            <a:r>
              <a:rPr lang="sv-SE" sz="1200" kern="1200" dirty="0">
                <a:solidFill>
                  <a:schemeClr val="tx1"/>
                </a:solidFill>
                <a:effectLst/>
                <a:latin typeface="+mn-lt"/>
                <a:ea typeface="+mn-ea"/>
                <a:cs typeface="+mn-cs"/>
              </a:rPr>
              <a:t>andra omständigheter av betydelse</a:t>
            </a:r>
          </a:p>
          <a:p>
            <a:r>
              <a:rPr lang="sv-SE" sz="1200" kern="1200" dirty="0">
                <a:solidFill>
                  <a:schemeClr val="tx1"/>
                </a:solidFill>
                <a:effectLst/>
                <a:latin typeface="+mn-lt"/>
                <a:ea typeface="+mn-ea"/>
                <a:cs typeface="+mn-cs"/>
              </a:rPr>
              <a:t> </a:t>
            </a:r>
          </a:p>
          <a:p>
            <a:r>
              <a:rPr lang="sv-SE" sz="1200" b="1" kern="1200" dirty="0">
                <a:solidFill>
                  <a:schemeClr val="tx1"/>
                </a:solidFill>
                <a:effectLst/>
                <a:latin typeface="+mn-lt"/>
                <a:ea typeface="+mn-ea"/>
                <a:cs typeface="+mn-cs"/>
              </a:rPr>
              <a:t>Gymnasieskolan och anpassade gymnasieskolan</a:t>
            </a:r>
            <a:endParaRPr lang="sv-SE" sz="1200" kern="1200" dirty="0">
              <a:solidFill>
                <a:schemeClr val="tx1"/>
              </a:solidFill>
              <a:effectLst/>
              <a:latin typeface="+mn-lt"/>
              <a:ea typeface="+mn-ea"/>
              <a:cs typeface="+mn-cs"/>
            </a:endParaRPr>
          </a:p>
          <a:p>
            <a:r>
              <a:rPr lang="sv-SE" sz="1200" i="1" kern="1200" dirty="0">
                <a:solidFill>
                  <a:schemeClr val="tx1"/>
                </a:solidFill>
                <a:effectLst/>
                <a:latin typeface="+mn-lt"/>
                <a:ea typeface="+mn-ea"/>
                <a:cs typeface="+mn-cs"/>
              </a:rPr>
              <a:t>Förordningen (2026:1487) träder i kraft 1 juli 2027.</a:t>
            </a:r>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Undervisningsuppdraget definieras i lag (ny 2 kap. 12 a § skollagen)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Regeringen har beslutat om en förordning för reglering av förskollärares och lärares undervisningsuppdrag (2026:1487).</a:t>
            </a:r>
          </a:p>
          <a:p>
            <a:r>
              <a:rPr lang="sv-SE" sz="1200" kern="1200" dirty="0">
                <a:solidFill>
                  <a:schemeClr val="tx1"/>
                </a:solidFill>
                <a:effectLst/>
                <a:latin typeface="+mn-lt"/>
                <a:ea typeface="+mn-ea"/>
                <a:cs typeface="+mn-cs"/>
              </a:rPr>
              <a:t>I den beslutade förordningen anges följande:</a:t>
            </a:r>
          </a:p>
          <a:p>
            <a:r>
              <a:rPr lang="sv-SE" sz="1200" kern="1200" dirty="0">
                <a:solidFill>
                  <a:schemeClr val="tx1"/>
                </a:solidFill>
                <a:effectLst/>
                <a:latin typeface="+mn-lt"/>
                <a:ea typeface="+mn-ea"/>
                <a:cs typeface="+mn-cs"/>
              </a:rPr>
              <a:t>450–550 timmar undervisning per läsår för övriga lärare i gymnasieskolan och anpassade gymnasieskolan (de flesta ämnen).</a:t>
            </a:r>
          </a:p>
          <a:p>
            <a:r>
              <a:rPr lang="sv-SE" sz="1200" kern="1200" dirty="0">
                <a:solidFill>
                  <a:schemeClr val="tx1"/>
                </a:solidFill>
                <a:effectLst/>
                <a:latin typeface="+mn-lt"/>
                <a:ea typeface="+mn-ea"/>
                <a:cs typeface="+mn-cs"/>
              </a:rPr>
              <a:t>450–650 timmar för lärare som undervisar i karaktärsämnen med yrkesinriktad profil (yrkesämnen).</a:t>
            </a:r>
          </a:p>
          <a:p>
            <a:r>
              <a:rPr lang="sv-SE" sz="1200" kern="1200" dirty="0">
                <a:solidFill>
                  <a:schemeClr val="tx1"/>
                </a:solidFill>
                <a:effectLst/>
                <a:latin typeface="+mn-lt"/>
                <a:ea typeface="+mn-ea"/>
                <a:cs typeface="+mn-cs"/>
              </a:rPr>
              <a:t>Planering och uppföljning:</a:t>
            </a:r>
          </a:p>
          <a:p>
            <a:r>
              <a:rPr lang="sv-SE" sz="1200" kern="1200" dirty="0">
                <a:solidFill>
                  <a:schemeClr val="tx1"/>
                </a:solidFill>
                <a:effectLst/>
                <a:latin typeface="+mn-lt"/>
                <a:ea typeface="+mn-ea"/>
                <a:cs typeface="+mn-cs"/>
              </a:rPr>
              <a:t>För lärare i </a:t>
            </a:r>
            <a:r>
              <a:rPr lang="sv-SE" sz="1200" b="1" kern="1200" dirty="0">
                <a:solidFill>
                  <a:schemeClr val="tx1"/>
                </a:solidFill>
                <a:effectLst/>
                <a:latin typeface="+mn-lt"/>
                <a:ea typeface="+mn-ea"/>
                <a:cs typeface="+mn-cs"/>
              </a:rPr>
              <a:t>gymnasieskolan</a:t>
            </a:r>
            <a:r>
              <a:rPr lang="sv-SE" sz="1200" kern="1200" dirty="0">
                <a:solidFill>
                  <a:schemeClr val="tx1"/>
                </a:solidFill>
                <a:effectLst/>
                <a:latin typeface="+mn-lt"/>
                <a:ea typeface="+mn-ea"/>
                <a:cs typeface="+mn-cs"/>
              </a:rPr>
              <a:t> ska det avsättas tid som minst motsvarar </a:t>
            </a:r>
            <a:r>
              <a:rPr lang="sv-SE" sz="1200" b="1" kern="1200" dirty="0">
                <a:solidFill>
                  <a:schemeClr val="tx1"/>
                </a:solidFill>
                <a:effectLst/>
                <a:latin typeface="+mn-lt"/>
                <a:ea typeface="+mn-ea"/>
                <a:cs typeface="+mn-cs"/>
              </a:rPr>
              <a:t>120 %</a:t>
            </a:r>
            <a:r>
              <a:rPr lang="sv-SE" sz="1200" kern="1200" dirty="0">
                <a:solidFill>
                  <a:schemeClr val="tx1"/>
                </a:solidFill>
                <a:effectLst/>
                <a:latin typeface="+mn-lt"/>
                <a:ea typeface="+mn-ea"/>
                <a:cs typeface="+mn-cs"/>
              </a:rPr>
              <a:t> av undervisningstiden.</a:t>
            </a:r>
          </a:p>
          <a:p>
            <a:r>
              <a:rPr lang="sv-SE" sz="1200" kern="1200" dirty="0">
                <a:solidFill>
                  <a:schemeClr val="tx1"/>
                </a:solidFill>
                <a:effectLst/>
                <a:latin typeface="+mn-lt"/>
                <a:ea typeface="+mn-ea"/>
                <a:cs typeface="+mn-cs"/>
              </a:rPr>
              <a:t>För lärare i </a:t>
            </a:r>
            <a:r>
              <a:rPr lang="sv-SE" sz="1200" b="1" kern="1200" dirty="0">
                <a:solidFill>
                  <a:schemeClr val="tx1"/>
                </a:solidFill>
                <a:effectLst/>
                <a:latin typeface="+mn-lt"/>
                <a:ea typeface="+mn-ea"/>
                <a:cs typeface="+mn-cs"/>
              </a:rPr>
              <a:t>anpassade gymnasieskolan</a:t>
            </a:r>
            <a:r>
              <a:rPr lang="sv-SE" sz="1200" kern="1200" dirty="0">
                <a:solidFill>
                  <a:schemeClr val="tx1"/>
                </a:solidFill>
                <a:effectLst/>
                <a:latin typeface="+mn-lt"/>
                <a:ea typeface="+mn-ea"/>
                <a:cs typeface="+mn-cs"/>
              </a:rPr>
              <a:t> ska det avsättas tid som minst motsvarar </a:t>
            </a:r>
            <a:r>
              <a:rPr lang="sv-SE" sz="1200" b="1" kern="1200" dirty="0">
                <a:solidFill>
                  <a:schemeClr val="tx1"/>
                </a:solidFill>
                <a:effectLst/>
                <a:latin typeface="+mn-lt"/>
                <a:ea typeface="+mn-ea"/>
                <a:cs typeface="+mn-cs"/>
              </a:rPr>
              <a:t>110 %</a:t>
            </a:r>
            <a:r>
              <a:rPr lang="sv-SE" sz="1200" kern="1200" dirty="0">
                <a:solidFill>
                  <a:schemeClr val="tx1"/>
                </a:solidFill>
                <a:effectLst/>
                <a:latin typeface="+mn-lt"/>
                <a:ea typeface="+mn-ea"/>
                <a:cs typeface="+mn-cs"/>
              </a:rPr>
              <a:t> av undervisningstiden (samma nivå som grundskolans åk 7–9 och specialskolans åk 8–10).</a:t>
            </a:r>
          </a:p>
          <a:p>
            <a:r>
              <a:rPr lang="sv-SE" sz="1200" kern="1200" dirty="0">
                <a:solidFill>
                  <a:schemeClr val="tx1"/>
                </a:solidFill>
                <a:effectLst/>
                <a:latin typeface="+mn-lt"/>
                <a:ea typeface="+mn-ea"/>
                <a:cs typeface="+mn-cs"/>
              </a:rPr>
              <a:t>Vid bedömning av var inom intervallet en lärare ska placeras ska rektorn ta hänsyn till faktorer som elevgruppens storlek, antal elever med stödbehov, ämnets karaktär och lärarens erfarenhet.</a:t>
            </a:r>
          </a:p>
          <a:p>
            <a:r>
              <a:rPr lang="sv-SE" sz="1200" kern="1200" dirty="0">
                <a:solidFill>
                  <a:schemeClr val="tx1"/>
                </a:solidFill>
                <a:effectLst/>
                <a:latin typeface="+mn-lt"/>
                <a:ea typeface="+mn-ea"/>
                <a:cs typeface="+mn-cs"/>
              </a:rPr>
              <a:t>Mentorsuppdraget räknas inte in i undervisningsuppdraget, men ska beaktas vid bedömning av lärarens totala arbetsbelastning.</a:t>
            </a:r>
          </a:p>
          <a:p>
            <a:r>
              <a:rPr lang="sv-SE" sz="1200" kern="1200" dirty="0">
                <a:solidFill>
                  <a:schemeClr val="tx1"/>
                </a:solidFill>
                <a:effectLst/>
                <a:latin typeface="+mn-lt"/>
                <a:ea typeface="+mn-ea"/>
                <a:cs typeface="+mn-cs"/>
              </a:rPr>
              <a:t> </a:t>
            </a:r>
          </a:p>
          <a:p>
            <a:r>
              <a:rPr lang="sv-SE" sz="1200" b="1" kern="1200" dirty="0">
                <a:solidFill>
                  <a:schemeClr val="tx1"/>
                </a:solidFill>
                <a:effectLst/>
                <a:latin typeface="+mn-lt"/>
                <a:ea typeface="+mn-ea"/>
                <a:cs typeface="+mn-cs"/>
              </a:rPr>
              <a:t>Förskollärare, lärare i fritidshem och lärare inom kommunal vuxenutbildning</a:t>
            </a:r>
            <a:endParaRPr lang="sv-SE" sz="1200" kern="1200" dirty="0">
              <a:solidFill>
                <a:schemeClr val="tx1"/>
              </a:solidFill>
              <a:effectLst/>
              <a:latin typeface="+mn-lt"/>
              <a:ea typeface="+mn-ea"/>
              <a:cs typeface="+mn-cs"/>
            </a:endParaRPr>
          </a:p>
          <a:p>
            <a:r>
              <a:rPr lang="sv-SE" sz="1200" i="1" kern="1200" dirty="0">
                <a:solidFill>
                  <a:schemeClr val="tx1"/>
                </a:solidFill>
                <a:effectLst/>
                <a:latin typeface="+mn-lt"/>
                <a:ea typeface="+mn-ea"/>
                <a:cs typeface="+mn-cs"/>
              </a:rPr>
              <a:t>Förordningen (2026:1487) träder i kraft 1 juli 2027.</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För förskollärare, lärare i fritidshem och lärare i Komvux kommer regleringen omfatta minsta tiden för planering inför undervisning samt en minsta tid för uppföljning efter undervisning, men inte själva undervisningstiden.</a:t>
            </a:r>
          </a:p>
          <a:p>
            <a:r>
              <a:rPr lang="sv-SE" sz="1200" kern="1200" dirty="0">
                <a:solidFill>
                  <a:schemeClr val="tx1"/>
                </a:solidFill>
                <a:effectLst/>
                <a:latin typeface="+mn-lt"/>
                <a:ea typeface="+mn-ea"/>
                <a:cs typeface="+mn-cs"/>
              </a:rPr>
              <a:t>Enligt den beslutade förordningen gäller:</a:t>
            </a:r>
          </a:p>
          <a:p>
            <a:r>
              <a:rPr lang="sv-SE" sz="1200" kern="1200" dirty="0">
                <a:solidFill>
                  <a:schemeClr val="tx1"/>
                </a:solidFill>
                <a:effectLst/>
                <a:latin typeface="+mn-lt"/>
                <a:ea typeface="+mn-ea"/>
                <a:cs typeface="+mn-cs"/>
              </a:rPr>
              <a:t>Förskollärare i förskolan och lärare i fritidshemmet ska ha </a:t>
            </a:r>
            <a:r>
              <a:rPr lang="sv-SE" sz="1200" b="1" kern="1200" dirty="0">
                <a:solidFill>
                  <a:schemeClr val="tx1"/>
                </a:solidFill>
                <a:effectLst/>
                <a:latin typeface="+mn-lt"/>
                <a:ea typeface="+mn-ea"/>
                <a:cs typeface="+mn-cs"/>
              </a:rPr>
              <a:t>minst 5 timmar per vecka</a:t>
            </a:r>
            <a:r>
              <a:rPr lang="sv-SE" sz="1200" kern="1200" dirty="0">
                <a:solidFill>
                  <a:schemeClr val="tx1"/>
                </a:solidFill>
                <a:effectLst/>
                <a:latin typeface="+mn-lt"/>
                <a:ea typeface="+mn-ea"/>
                <a:cs typeface="+mn-cs"/>
              </a:rPr>
              <a:t> avsatt för planering och uppföljning.</a:t>
            </a:r>
          </a:p>
          <a:p>
            <a:r>
              <a:rPr lang="sv-SE" sz="1200" kern="1200" dirty="0">
                <a:solidFill>
                  <a:schemeClr val="tx1"/>
                </a:solidFill>
                <a:effectLst/>
                <a:latin typeface="+mn-lt"/>
                <a:ea typeface="+mn-ea"/>
                <a:cs typeface="+mn-cs"/>
              </a:rPr>
              <a:t>Lärare i </a:t>
            </a:r>
            <a:r>
              <a:rPr lang="sv-SE" sz="1200" b="1" kern="1200" dirty="0">
                <a:solidFill>
                  <a:schemeClr val="tx1"/>
                </a:solidFill>
                <a:effectLst/>
                <a:latin typeface="+mn-lt"/>
                <a:ea typeface="+mn-ea"/>
                <a:cs typeface="+mn-cs"/>
              </a:rPr>
              <a:t>kommunal vuxenutbildning</a:t>
            </a:r>
            <a:r>
              <a:rPr lang="sv-SE" sz="1200" kern="1200" dirty="0">
                <a:solidFill>
                  <a:schemeClr val="tx1"/>
                </a:solidFill>
                <a:effectLst/>
                <a:latin typeface="+mn-lt"/>
                <a:ea typeface="+mn-ea"/>
                <a:cs typeface="+mn-cs"/>
              </a:rPr>
              <a:t> ska ha tid för planering och uppföljning som motsvarar </a:t>
            </a:r>
            <a:r>
              <a:rPr lang="sv-SE" sz="1200" b="1" kern="1200" dirty="0">
                <a:solidFill>
                  <a:schemeClr val="tx1"/>
                </a:solidFill>
                <a:effectLst/>
                <a:latin typeface="+mn-lt"/>
                <a:ea typeface="+mn-ea"/>
                <a:cs typeface="+mn-cs"/>
              </a:rPr>
              <a:t>50–120 %</a:t>
            </a:r>
            <a:r>
              <a:rPr lang="sv-SE" sz="1200" kern="1200" dirty="0">
                <a:solidFill>
                  <a:schemeClr val="tx1"/>
                </a:solidFill>
                <a:effectLst/>
                <a:latin typeface="+mn-lt"/>
                <a:ea typeface="+mn-ea"/>
                <a:cs typeface="+mn-cs"/>
              </a:rPr>
              <a:t> av undervisningstiden.</a:t>
            </a:r>
            <a:endParaRPr lang="sv-SE" dirty="0"/>
          </a:p>
        </p:txBody>
      </p:sp>
      <p:sp>
        <p:nvSpPr>
          <p:cNvPr id="4" name="Platshållare för bildnummer 3">
            <a:extLst>
              <a:ext uri="{FF2B5EF4-FFF2-40B4-BE49-F238E27FC236}">
                <a16:creationId xmlns:a16="http://schemas.microsoft.com/office/drawing/2014/main" id="{19C784A9-ACDD-409C-E319-96B3503DF405}"/>
              </a:ext>
            </a:extLst>
          </p:cNvPr>
          <p:cNvSpPr>
            <a:spLocks noGrp="1"/>
          </p:cNvSpPr>
          <p:nvPr>
            <p:ph type="sldNum" sz="quarter" idx="5"/>
          </p:nvPr>
        </p:nvSpPr>
        <p:spPr/>
        <p:txBody>
          <a:bodyPr/>
          <a:lstStyle/>
          <a:p>
            <a:fld id="{2E06BED0-4988-4506-821C-0E164EB69B33}" type="slidenum">
              <a:rPr lang="sv-SE" smtClean="0"/>
              <a:t>22</a:t>
            </a:fld>
            <a:endParaRPr lang="sv-SE"/>
          </a:p>
        </p:txBody>
      </p:sp>
    </p:spTree>
    <p:extLst>
      <p:ext uri="{BB962C8B-B14F-4D97-AF65-F5344CB8AC3E}">
        <p14:creationId xmlns:p14="http://schemas.microsoft.com/office/powerpoint/2010/main" val="2573829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B74C4-FEC5-3A3A-6A7C-91563DC3A75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2BBFE63-B48A-52A3-3B81-CB9BEA00F755}"/>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C1F6CD8-F90A-510A-9B0C-6536F6CD4B5A}"/>
              </a:ext>
            </a:extLst>
          </p:cNvPr>
          <p:cNvSpPr>
            <a:spLocks noGrp="1"/>
          </p:cNvSpPr>
          <p:nvPr>
            <p:ph type="body" idx="1"/>
          </p:nvPr>
        </p:nvSpPr>
        <p:spPr/>
        <p:txBody>
          <a:bodyPr/>
          <a:lstStyle/>
          <a:p>
            <a:r>
              <a:rPr lang="sv-SE" sz="1200" b="1" kern="1200" dirty="0">
                <a:solidFill>
                  <a:schemeClr val="tx1"/>
                </a:solidFill>
                <a:effectLst/>
                <a:latin typeface="+mn-lt"/>
                <a:ea typeface="+mn-ea"/>
                <a:cs typeface="+mn-cs"/>
              </a:rPr>
              <a:t>Det här innebär nya läro- och kursplaner för grundskolan och motsvarande skolformer.</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Nya läroplaner ska ge eleverna mer utrymme att läsa, skriva och räkna – och ämneskunskaper som anpassas efter ålder och mognad. Kursplanerna blir tydligare och mer användbara för lärarna. Förändringarna omfattar grundskolan, anpassade grundskolan, specialskolan och sameskolan.</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Det här innebär en tioårig grundskola.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När grundskolan blir tioårig blir lågstadiet fyraårigt och förskoleklassen upphör som egen skolform. Det betyder att barn som är födda 2022 kommer att börja i årskurs 1 i stället för i förskoleklass.</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Alla ska få lära sig läsa, räkna och skriva tidigt.</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För sexåringarna kommer mycket att vara sig likt. Barnen ska även fortsättningsvis få lära sig genom lek, rörelse och skapande. Det som förändras är att undervisningen blir mer strukturerad och likvärdig över landet. Den tioåriga grundskolan utformas för att ge alla elever bättre förutsättningar att tidigt utveckla en stabil grund i att läsa, skriva och räkna.</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En mer sammanhängande skolgång för de yngsta eleverna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Att sexåringar börjar i årskurs 1 direkt, i stället för förskoleklass, ger de yngsta eleverna större möjlighet att vara i samma miljö och sammanhang under sina första år i skolan.</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Kort om nya läroplaner och tioårig grundskola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Grundskolan blir tioårig och lågstadiet blir fyra år. Barnen börjar då första klass det år de fyller sex år. Skolan får samtidigt nya läro- och kursplaner som ska leda till:</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Att mer betoning läggs på att eleverna ska lära sig grundläggande färdigheter som att läsa, skriva och räkna på lågstadiet.</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Att utbildningen blir mer anpassad till elevernas ålder och mognad.</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Att det blir tydligare vad eleverna ska lära sig och när de ska göra det.</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Att mer fokus ligger på grundläggande ämneskunskaper och färdigheter.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Att mer fokus ligger på praktiska färdigheter i praktisk-estetiska ämnen.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För lärare innebär det:</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En sammanhållen läroplan – där skolans värdegrund, uppdrag, mål och riktlinjer samt timplan och kursplaner hänger ihop.</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Kursplaner som blir tydligare och mer användbara genom:</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Mer konkret och detaljerat innehåll till stöd för undervisningen.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Tydligare skillnader mellan stadierna.</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Strategier för planering och genomförande av undervisningen.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Enhetliga betygskriterier i alla ämnen och stadier där betyg sätts.</a:t>
            </a:r>
          </a:p>
          <a:p>
            <a:r>
              <a:rPr lang="sv-SE" sz="1200" kern="1200" dirty="0">
                <a:solidFill>
                  <a:schemeClr val="tx1"/>
                </a:solidFill>
                <a:effectLst/>
                <a:latin typeface="+mn-lt"/>
                <a:ea typeface="+mn-ea"/>
                <a:cs typeface="+mn-cs"/>
              </a:rPr>
              <a:t>Lärarnas legitimationer kommer att uppdateras. Information om hur och när sker kommer senare, liksom information om hur behörigheten ska fungera. Skolverket väntar på beslut från regeringen innan vi kan ge besked om behörigheter och legitimationer.</a:t>
            </a:r>
          </a:p>
          <a:p>
            <a:pPr fontAlgn="base"/>
            <a:endParaRPr lang="sv-SE" sz="1200" b="0" i="0" kern="1200" dirty="0">
              <a:solidFill>
                <a:schemeClr val="tx1"/>
              </a:solidFill>
              <a:effectLst/>
              <a:latin typeface="+mn-lt"/>
              <a:ea typeface="+mn-ea"/>
              <a:cs typeface="+mn-cs"/>
            </a:endParaRPr>
          </a:p>
          <a:p>
            <a:pPr fontAlgn="base"/>
            <a:endParaRPr lang="sv-SE" sz="1200" b="0" i="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4E9EB165-3018-CD7A-45A5-7547E0F46095}"/>
              </a:ext>
            </a:extLst>
          </p:cNvPr>
          <p:cNvSpPr>
            <a:spLocks noGrp="1"/>
          </p:cNvSpPr>
          <p:nvPr>
            <p:ph type="sldNum" sz="quarter" idx="5"/>
          </p:nvPr>
        </p:nvSpPr>
        <p:spPr/>
        <p:txBody>
          <a:bodyPr/>
          <a:lstStyle/>
          <a:p>
            <a:fld id="{2E06BED0-4988-4506-821C-0E164EB69B33}" type="slidenum">
              <a:rPr lang="sv-SE" smtClean="0"/>
              <a:t>23</a:t>
            </a:fld>
            <a:endParaRPr lang="sv-SE"/>
          </a:p>
        </p:txBody>
      </p:sp>
    </p:spTree>
    <p:extLst>
      <p:ext uri="{BB962C8B-B14F-4D97-AF65-F5344CB8AC3E}">
        <p14:creationId xmlns:p14="http://schemas.microsoft.com/office/powerpoint/2010/main" val="2020097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82219-1405-940C-4D04-E6F49C60584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1DA6FE0-3389-1996-A3BF-37279CD46574}"/>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B854367B-EA9F-2E95-3363-36BBC5835190}"/>
              </a:ext>
            </a:extLst>
          </p:cNvPr>
          <p:cNvSpPr>
            <a:spLocks noGrp="1"/>
          </p:cNvSpPr>
          <p:nvPr>
            <p:ph type="body" idx="1"/>
          </p:nvPr>
        </p:nvSpPr>
        <p:spPr/>
        <p:txBody>
          <a:bodyPr/>
          <a:lstStyle/>
          <a:p>
            <a:r>
              <a:rPr lang="sv-SE" sz="1200" b="1" kern="1200" dirty="0">
                <a:solidFill>
                  <a:schemeClr val="tx1"/>
                </a:solidFill>
                <a:effectLst/>
                <a:latin typeface="+mn-lt"/>
                <a:ea typeface="+mn-ea"/>
                <a:cs typeface="+mn-cs"/>
              </a:rPr>
              <a:t>Årskurserna byter namn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När förskoleklassen ersätts med nya årskurs 1 kommer alla andra årskurser att byta namn till nästa nummer. Det innebär att år 2028 kommer de elever som skulle ha börjat i årskurs 1 i stället börja i årskurs 2. Då börjar också undervisningen enligt de nya läro- och kursplanerna. De elever som skulle ha börjat i årskurs 7 börjar i stället i årskurs 8. Ingen elev hoppar över en klass och grundskolan avslutas vid samma ålder som nu.</a:t>
            </a:r>
          </a:p>
          <a:p>
            <a:r>
              <a:rPr lang="sv-SE" sz="1200" b="1" kern="1200" dirty="0">
                <a:solidFill>
                  <a:schemeClr val="tx1"/>
                </a:solidFill>
                <a:effectLst/>
                <a:latin typeface="+mn-lt"/>
                <a:ea typeface="+mn-ea"/>
                <a:cs typeface="+mn-cs"/>
              </a:rPr>
              <a:t>Undantag för elever med ett eller två år kvar</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 kommer att göras undantag för de elever som bara har ett eller två år kvar i grundskolan. Det betyder att dessa elever kommer att läsa klart grundskolan enligt de nuvarande läro- och kursplanerna (Lgr22). </a:t>
            </a:r>
          </a:p>
          <a:p>
            <a:r>
              <a:rPr lang="sv-SE" sz="1200" kern="1200" dirty="0">
                <a:solidFill>
                  <a:schemeClr val="tx1"/>
                </a:solidFill>
                <a:effectLst/>
                <a:latin typeface="+mn-lt"/>
                <a:ea typeface="+mn-ea"/>
                <a:cs typeface="+mn-cs"/>
              </a:rPr>
              <a:t>I och med att grundskolan blir tioårig blir lågstadiet fyraårigt. Förskoleklassen upphör då som skolform och ersätts av en ny första årskurs i grundskolan. Barnen börjar första klass det år de fyller 6 år.</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Även den anpassade grundskolan, specialskolan och sameskolan ska utökas med en ny första årskurs, så att den anpassade grundskolan blir tioårig, specialskolan elvaårig och sameskolan sjuårig.</a:t>
            </a:r>
          </a:p>
          <a:p>
            <a:endParaRPr lang="sv-SE" sz="1200" b="1" kern="1200" dirty="0">
              <a:solidFill>
                <a:schemeClr val="tx1"/>
              </a:solidFill>
              <a:effectLst/>
              <a:latin typeface="+mn-lt"/>
              <a:ea typeface="+mn-ea"/>
              <a:cs typeface="+mn-cs"/>
            </a:endParaRPr>
          </a:p>
          <a:p>
            <a:endParaRPr lang="sv-SE" dirty="0"/>
          </a:p>
        </p:txBody>
      </p:sp>
      <p:sp>
        <p:nvSpPr>
          <p:cNvPr id="4" name="Platshållare för bildnummer 3">
            <a:extLst>
              <a:ext uri="{FF2B5EF4-FFF2-40B4-BE49-F238E27FC236}">
                <a16:creationId xmlns:a16="http://schemas.microsoft.com/office/drawing/2014/main" id="{AFEF73A9-0201-6A89-1DD5-9305140AD138}"/>
              </a:ext>
            </a:extLst>
          </p:cNvPr>
          <p:cNvSpPr>
            <a:spLocks noGrp="1"/>
          </p:cNvSpPr>
          <p:nvPr>
            <p:ph type="sldNum" sz="quarter" idx="5"/>
          </p:nvPr>
        </p:nvSpPr>
        <p:spPr/>
        <p:txBody>
          <a:bodyPr/>
          <a:lstStyle/>
          <a:p>
            <a:fld id="{2E06BED0-4988-4506-821C-0E164EB69B33}" type="slidenum">
              <a:rPr lang="sv-SE" smtClean="0"/>
              <a:t>24</a:t>
            </a:fld>
            <a:endParaRPr lang="sv-SE"/>
          </a:p>
        </p:txBody>
      </p:sp>
    </p:spTree>
    <p:extLst>
      <p:ext uri="{BB962C8B-B14F-4D97-AF65-F5344CB8AC3E}">
        <p14:creationId xmlns:p14="http://schemas.microsoft.com/office/powerpoint/2010/main" val="3358230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Under remissperioden 9 november 2026 – 20 januari 2027 kommer de nya kursplanerna att finnas tillgängliga på skolverket.se och alla ges då möjlighet att se hur den nya kursplanestrukturen ser ut samt läsa innehållet. Det finns också möjlighet för alla som vill att skicka in synpunkter. </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Förändringar i läro- och kursplaner enligt </a:t>
            </a:r>
            <a:r>
              <a:rPr lang="sv-SE" sz="1200" b="1" kern="1200" dirty="0" err="1">
                <a:solidFill>
                  <a:schemeClr val="tx1"/>
                </a:solidFill>
                <a:effectLst/>
                <a:latin typeface="+mn-lt"/>
                <a:ea typeface="+mn-ea"/>
                <a:cs typeface="+mn-cs"/>
              </a:rPr>
              <a:t>prop</a:t>
            </a:r>
            <a:r>
              <a:rPr lang="sv-SE" sz="1200" b="1" kern="1200" dirty="0">
                <a:solidFill>
                  <a:schemeClr val="tx1"/>
                </a:solidFill>
                <a:effectLst/>
                <a:latin typeface="+mn-lt"/>
                <a:ea typeface="+mn-ea"/>
                <a:cs typeface="+mn-cs"/>
              </a:rPr>
              <a:t> 2025/26:194</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 nya kursplanerna kommer att se annorlunda ut än nuvarande kursplaner. Grundskolan ska i högre grad fokusera på grundläggande ämneskunskaper och färdigheter. Det kommer tydligt att framgå i kursplanerna vad som ska ingå i undervisningen, vad det är meningen att eleverna ska lära sig och när de ska göra det. I de nya kursplanerna finns det konkreta och stadiespecifika anvisningar om undervisningens mål och innehåll. Kursplanerna kommer också att innehålla undervisningsstrategier som bygger på vetenskaplig grund och beprövad erfarenhet. Med de här förändringarna förväntas elevernas utbildning bli mer likvärdig. Undervisningen anpassas till elevernas ålder så att det blir tydligt när de ska lära sig vad.</a:t>
            </a:r>
          </a:p>
          <a:p>
            <a:r>
              <a:rPr lang="sv-SE" sz="1200" kern="1200" dirty="0">
                <a:solidFill>
                  <a:schemeClr val="tx1"/>
                </a:solidFill>
                <a:effectLst/>
                <a:latin typeface="+mn-lt"/>
                <a:ea typeface="+mn-ea"/>
                <a:cs typeface="+mn-cs"/>
              </a:rPr>
              <a:t>Motsvarande förändringar gäller även för anpassade grundskolan, som kommer att få en ny läroplan och nya kursplaner. I uppdraget ingår att särskilt ta hänsyn till skolformens särskilda förutsättningar/karaktär.</a:t>
            </a:r>
          </a:p>
          <a:p>
            <a:r>
              <a:rPr lang="sv-SE" sz="1200" b="1" kern="1200" dirty="0">
                <a:solidFill>
                  <a:schemeClr val="tx1"/>
                </a:solidFill>
                <a:effectLst/>
                <a:latin typeface="+mn-lt"/>
                <a:ea typeface="+mn-ea"/>
                <a:cs typeface="+mn-cs"/>
              </a:rPr>
              <a:t>Så är de nya kursplanerna uppbyggda.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 nya kursplanerna som tas fram innehåller fem delar.</a:t>
            </a:r>
          </a:p>
          <a:p>
            <a:r>
              <a:rPr lang="sv-SE" sz="1200" b="1" kern="1200" dirty="0">
                <a:solidFill>
                  <a:schemeClr val="tx1"/>
                </a:solidFill>
                <a:effectLst/>
                <a:latin typeface="+mn-lt"/>
                <a:ea typeface="+mn-ea"/>
                <a:cs typeface="+mn-cs"/>
              </a:rPr>
              <a:t>Syftet</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Beskriver varför ämnet finns med i den aktuella skolformen och varför kunskaperna i ämnet är viktiga.</a:t>
            </a:r>
          </a:p>
          <a:p>
            <a:r>
              <a:rPr lang="sv-SE" sz="1200" b="1" kern="1200" dirty="0">
                <a:solidFill>
                  <a:schemeClr val="tx1"/>
                </a:solidFill>
                <a:effectLst/>
                <a:latin typeface="+mn-lt"/>
                <a:ea typeface="+mn-ea"/>
                <a:cs typeface="+mn-cs"/>
              </a:rPr>
              <a:t>Ämnets bidrag till skolans mål</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Visar på vilket sätt ämnet bidrar till skolans mål. Skolans mål anges i läroplanens inledande delar. På så sätt ska de inledande delarna knytas ihop med kursplanen i ämnet.</a:t>
            </a:r>
          </a:p>
          <a:p>
            <a:r>
              <a:rPr lang="sv-SE" sz="1200" b="1" kern="1200" dirty="0">
                <a:solidFill>
                  <a:schemeClr val="tx1"/>
                </a:solidFill>
                <a:effectLst/>
                <a:latin typeface="+mn-lt"/>
                <a:ea typeface="+mn-ea"/>
                <a:cs typeface="+mn-cs"/>
              </a:rPr>
              <a:t>Mål och innehåll</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Beskriver sådant som undervisningen ska handla om och det som eleverna ska behärska efter stadiet eller årskursen.</a:t>
            </a:r>
          </a:p>
          <a:p>
            <a:r>
              <a:rPr lang="sv-SE" sz="1200" b="1" kern="1200" dirty="0">
                <a:solidFill>
                  <a:schemeClr val="tx1"/>
                </a:solidFill>
                <a:effectLst/>
                <a:latin typeface="+mn-lt"/>
                <a:ea typeface="+mn-ea"/>
                <a:cs typeface="+mn-cs"/>
              </a:rPr>
              <a:t>Undervisningsstrategierna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Ger vägledning om hur lärarna ska gå tillväga i planeringen och genomförandet av undervisningen.</a:t>
            </a:r>
          </a:p>
          <a:p>
            <a:r>
              <a:rPr lang="sv-SE" sz="1200" b="1" kern="1200" dirty="0">
                <a:solidFill>
                  <a:schemeClr val="tx1"/>
                </a:solidFill>
                <a:effectLst/>
                <a:latin typeface="+mn-lt"/>
                <a:ea typeface="+mn-ea"/>
                <a:cs typeface="+mn-cs"/>
              </a:rPr>
              <a:t>Betygs- och bedömningskriterierna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Förslaget från Utredningen om likvärdiga betyg och meritvärden (SOU 2025:18) är att införa en ny betygsskala, 1–10 som beslutats i </a:t>
            </a:r>
            <a:r>
              <a:rPr lang="sv-SE" sz="1200" kern="1200" dirty="0" err="1">
                <a:solidFill>
                  <a:schemeClr val="tx1"/>
                </a:solidFill>
                <a:effectLst/>
                <a:latin typeface="+mn-lt"/>
                <a:ea typeface="+mn-ea"/>
                <a:cs typeface="+mn-cs"/>
              </a:rPr>
              <a:t>prop</a:t>
            </a:r>
            <a:r>
              <a:rPr lang="sv-SE" sz="1200" kern="1200" dirty="0">
                <a:solidFill>
                  <a:schemeClr val="tx1"/>
                </a:solidFill>
                <a:effectLst/>
                <a:latin typeface="+mn-lt"/>
                <a:ea typeface="+mn-ea"/>
                <a:cs typeface="+mn-cs"/>
              </a:rPr>
              <a:t> 2025/26:197.</a:t>
            </a:r>
          </a:p>
          <a:p>
            <a:pPr fontAlgn="base"/>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2E06BED0-4988-4506-821C-0E164EB69B33}" type="slidenum">
              <a:rPr lang="sv-SE" smtClean="0"/>
              <a:t>25</a:t>
            </a:fld>
            <a:endParaRPr lang="sv-SE"/>
          </a:p>
        </p:txBody>
      </p:sp>
    </p:spTree>
    <p:extLst>
      <p:ext uri="{BB962C8B-B14F-4D97-AF65-F5344CB8AC3E}">
        <p14:creationId xmlns:p14="http://schemas.microsoft.com/office/powerpoint/2010/main" val="2110365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7EB54-1385-2507-41D2-C9CF79EA60A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654F6A-2448-C252-3971-590F0FD3F958}"/>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379A2B8F-8CD5-93F9-F992-C2F816AEA9EC}"/>
              </a:ext>
            </a:extLst>
          </p:cNvPr>
          <p:cNvSpPr>
            <a:spLocks noGrp="1"/>
          </p:cNvSpPr>
          <p:nvPr>
            <p:ph type="body" idx="1"/>
          </p:nvPr>
        </p:nvSpPr>
        <p:spPr/>
        <p:txBody>
          <a:bodyPr/>
          <a:lstStyle/>
          <a:p>
            <a:r>
              <a:rPr lang="sv-SE" sz="1200" b="1" kern="1200" dirty="0">
                <a:solidFill>
                  <a:schemeClr val="tx1"/>
                </a:solidFill>
                <a:effectLst/>
                <a:latin typeface="+mn-lt"/>
                <a:ea typeface="+mn-ea"/>
                <a:cs typeface="+mn-cs"/>
              </a:rPr>
              <a:t>Kartläggningsmaterial i svenska som andraspråk</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Skolverket har fått i uppdrag att ta fram ett nationellt kartläggningsmaterial för svenska som andraspråk. Kartläggningsmaterialet ska även kunna användas för beslut om när en elev i ämnet svenska som andraspråk ska läsa enligt kursplanen för grundläggande svenska, som kommer att börja gälla fr.o.m. höstterminen 2028, och när en elev ska övergå från denna kursplan till kursplanen för svenska som andraspråk. Uppdraget ska slutredovisas till Regeringskansliet (Utbildningsdepartementet) senast den 3 februari 2028. </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Fortbildning och kompetensutveckling för lärare i blivande årskurs 1</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Syftet med Skolverkets kommande fortbildning och kompetensutveckling är att ge de lärare som ska arbeta i blivande årskurs 1 kompetens att integrera förskolans pedagogik och arbetssätt på lämpligt sätt i undervisningen.</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Fortbildning – uppdragsutbildning som ger högskolepoäng</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Du som är lärare och ska arbeta i blivande årskurs 1 kommer kunna söka en uppdragsutbildning som ger högskolepoäng från och med hösten 2027. Uppdragsutbildningen ska fokusera på hur lek, rörelse och variation i arbetssätt kan integreras i en strukturerad undervisning i årskurs 1.</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Kompetensutveckling – webbkurs</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Du som ska arbeta i blivande årskurs 1 kommer även erbjudas en webbkurs våren 2027. I webbkursen kommer du få ta del av texter och filmer om bland annat undervisning och lärande i skolstartsåldern. Webbkursen riktar sig till lärare och andra berörda personalgrupper.</a:t>
            </a:r>
          </a:p>
          <a:p>
            <a:endParaRPr lang="sv-SE" sz="120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F5F1405D-A098-C458-3D30-B7205854CF02}"/>
              </a:ext>
            </a:extLst>
          </p:cNvPr>
          <p:cNvSpPr>
            <a:spLocks noGrp="1"/>
          </p:cNvSpPr>
          <p:nvPr>
            <p:ph type="sldNum" sz="quarter" idx="5"/>
          </p:nvPr>
        </p:nvSpPr>
        <p:spPr/>
        <p:txBody>
          <a:bodyPr/>
          <a:lstStyle/>
          <a:p>
            <a:fld id="{2E06BED0-4988-4506-821C-0E164EB69B33}" type="slidenum">
              <a:rPr lang="sv-SE" smtClean="0"/>
              <a:t>26</a:t>
            </a:fld>
            <a:endParaRPr lang="sv-SE"/>
          </a:p>
        </p:txBody>
      </p:sp>
    </p:spTree>
    <p:extLst>
      <p:ext uri="{BB962C8B-B14F-4D97-AF65-F5344CB8AC3E}">
        <p14:creationId xmlns:p14="http://schemas.microsoft.com/office/powerpoint/2010/main" val="2995077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52F44-3275-926E-A712-EDA3172F940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81292CD-B09E-B670-B76D-47F3FF5190A6}"/>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772B1B82-E3B3-2412-374F-DC17861E36EB}"/>
              </a:ext>
            </a:extLst>
          </p:cNvPr>
          <p:cNvSpPr>
            <a:spLocks noGrp="1"/>
          </p:cNvSpPr>
          <p:nvPr>
            <p:ph type="body" idx="1"/>
          </p:nvPr>
        </p:nvSpPr>
        <p:spPr/>
        <p:txBody>
          <a:bodyPr/>
          <a:lstStyle/>
          <a:p>
            <a:r>
              <a:rPr lang="sv-SE" sz="1200" b="1" kern="1200" dirty="0">
                <a:solidFill>
                  <a:schemeClr val="tx1"/>
                </a:solidFill>
                <a:effectLst/>
                <a:latin typeface="+mn-lt"/>
                <a:ea typeface="+mn-ea"/>
                <a:cs typeface="+mn-cs"/>
              </a:rPr>
              <a:t>Förändrad bestämmelse om ledning och stimulans</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Bestämmelsen om ledning och stimulans förtydligas: alla elever ska ges den ledning och stimulans de behöver i syfte att </a:t>
            </a:r>
            <a:r>
              <a:rPr lang="sv-SE" sz="1200" i="1" kern="1200" dirty="0">
                <a:solidFill>
                  <a:schemeClr val="tx1"/>
                </a:solidFill>
                <a:effectLst/>
                <a:latin typeface="+mn-lt"/>
                <a:ea typeface="+mn-ea"/>
                <a:cs typeface="+mn-cs"/>
              </a:rPr>
              <a:t>kunna följa undervisningen</a:t>
            </a:r>
            <a:r>
              <a:rPr lang="sv-SE" sz="1200" kern="1200" dirty="0">
                <a:solidFill>
                  <a:schemeClr val="tx1"/>
                </a:solidFill>
                <a:effectLst/>
                <a:latin typeface="+mn-lt"/>
                <a:ea typeface="+mn-ea"/>
                <a:cs typeface="+mn-cs"/>
              </a:rPr>
              <a:t> — ett tydligare fokus på att den ordinarie undervisningen ska vara tillgänglig för alla.</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Stödundervisning — ny rättighet</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En ny reglerad form av stöd införs: stödundervisning i svenska, svenska som andraspråk och matematik.</a:t>
            </a:r>
          </a:p>
          <a:p>
            <a:r>
              <a:rPr lang="sv-SE" sz="1200" kern="1200" dirty="0">
                <a:solidFill>
                  <a:schemeClr val="tx1"/>
                </a:solidFill>
                <a:effectLst/>
                <a:latin typeface="+mn-lt"/>
                <a:ea typeface="+mn-ea"/>
                <a:cs typeface="+mn-cs"/>
              </a:rPr>
              <a:t>Läraren ska anmäla till rektorn om en elev riskerar att inte kunna följa undervisningen och ha svårt att tillgodogöra sig kunskaperna — rektorn är då skyldig att se till att eleven </a:t>
            </a:r>
            <a:r>
              <a:rPr lang="sv-SE" sz="1200" i="1" kern="1200" dirty="0">
                <a:solidFill>
                  <a:schemeClr val="tx1"/>
                </a:solidFill>
                <a:effectLst/>
                <a:latin typeface="+mn-lt"/>
                <a:ea typeface="+mn-ea"/>
                <a:cs typeface="+mn-cs"/>
              </a:rPr>
              <a:t>skyndsamt</a:t>
            </a:r>
            <a:r>
              <a:rPr lang="sv-SE" sz="1200" kern="1200" dirty="0">
                <a:solidFill>
                  <a:schemeClr val="tx1"/>
                </a:solidFill>
                <a:effectLst/>
                <a:latin typeface="+mn-lt"/>
                <a:ea typeface="+mn-ea"/>
                <a:cs typeface="+mn-cs"/>
              </a:rPr>
              <a:t> (inom en till två veckor) ges stödundervisning.</a:t>
            </a:r>
          </a:p>
          <a:p>
            <a:pPr lvl="0"/>
            <a:r>
              <a:rPr lang="sv-SE" sz="1200" kern="1200" dirty="0">
                <a:solidFill>
                  <a:schemeClr val="tx1"/>
                </a:solidFill>
                <a:effectLst/>
                <a:latin typeface="+mn-lt"/>
                <a:ea typeface="+mn-ea"/>
                <a:cs typeface="+mn-cs"/>
              </a:rPr>
              <a:t>Stödundervisning ges som enskild undervisning eller i liten grupp.</a:t>
            </a:r>
          </a:p>
          <a:p>
            <a:pPr lvl="0"/>
            <a:r>
              <a:rPr lang="sv-SE" sz="1200" kern="1200" dirty="0">
                <a:solidFill>
                  <a:schemeClr val="tx1"/>
                </a:solidFill>
                <a:effectLst/>
                <a:latin typeface="+mn-lt"/>
                <a:ea typeface="+mn-ea"/>
                <a:cs typeface="+mn-cs"/>
              </a:rPr>
              <a:t>Stödundervisning bör inte ges längre än två månader per termin.</a:t>
            </a:r>
          </a:p>
          <a:p>
            <a:pPr lvl="0"/>
            <a:r>
              <a:rPr lang="sv-SE" sz="1200" kern="1200" dirty="0">
                <a:solidFill>
                  <a:schemeClr val="tx1"/>
                </a:solidFill>
                <a:effectLst/>
                <a:latin typeface="+mn-lt"/>
                <a:ea typeface="+mn-ea"/>
                <a:cs typeface="+mn-cs"/>
              </a:rPr>
              <a:t>Stödundervisningen ska utvärderas senast inom en månad efter att den påbörjats.</a:t>
            </a:r>
          </a:p>
          <a:p>
            <a:pPr lvl="0"/>
            <a:r>
              <a:rPr lang="sv-SE" sz="1200" kern="1200" dirty="0">
                <a:solidFill>
                  <a:schemeClr val="tx1"/>
                </a:solidFill>
                <a:effectLst/>
                <a:latin typeface="+mn-lt"/>
                <a:ea typeface="+mn-ea"/>
                <a:cs typeface="+mn-cs"/>
              </a:rPr>
              <a:t>Enligt huvudregeln i skollagen ska undervisningen bedrivas av legitimerade lärare med rätt behörighet (2 kap. 13–19 §§ skollagen). </a:t>
            </a:r>
          </a:p>
          <a:p>
            <a:pPr lvl="0"/>
            <a:r>
              <a:rPr lang="sv-SE" sz="1200" kern="1200" dirty="0">
                <a:solidFill>
                  <a:schemeClr val="tx1"/>
                </a:solidFill>
                <a:effectLst/>
                <a:latin typeface="+mn-lt"/>
                <a:ea typeface="+mn-ea"/>
                <a:cs typeface="+mn-cs"/>
              </a:rPr>
              <a:t>Samråd med speciallärare eller specialpedagog ska ske vid behov av bedömning och planering.</a:t>
            </a:r>
          </a:p>
          <a:p>
            <a:pPr lvl="0"/>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Utredning om särskilt stöd ska inledas snabbare.</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Tröskeln för när en utredning om särskilt stöd ska inledas sänks — </a:t>
            </a:r>
            <a:r>
              <a:rPr lang="sv-SE" sz="1200" b="1" kern="1200" dirty="0">
                <a:solidFill>
                  <a:schemeClr val="tx1"/>
                </a:solidFill>
                <a:effectLst/>
                <a:latin typeface="+mn-lt"/>
                <a:ea typeface="+mn-ea"/>
                <a:cs typeface="+mn-cs"/>
              </a:rPr>
              <a:t>"Snabbare"</a:t>
            </a:r>
            <a:r>
              <a:rPr lang="sv-SE" sz="1200" kern="1200" dirty="0">
                <a:solidFill>
                  <a:schemeClr val="tx1"/>
                </a:solidFill>
                <a:effectLst/>
                <a:latin typeface="+mn-lt"/>
                <a:ea typeface="+mn-ea"/>
                <a:cs typeface="+mn-cs"/>
              </a:rPr>
              <a:t> syftar på att processen fram till att en utredning inleds ska gå fortare – att dagens krav på att extra anpassningar först ska prövas, vilket i praktiken fördröjt utredningar, tas bort, så att en anmälan om utredning kan göras direkt när läraren eller mentorn befarar att eleven inte når godkänd nivå. Läraren (inte enbart rektorn) ges ett tydligare ansvar att anmäla, och utredningen ska inledas snabbare än i dag.</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Särskilt stöd i liten grupp eller enskilt — enklare att besluta om</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Kravet på att det ska finnas "särskilda skäl" för att ge särskilt stöd i särskild undervisningsgrupp eller som enskild undervisning tas bort — det räcker att åtgärdsprogrammet anger detta som den form av stöd eleven behöver.</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Anpassad studiegång — sista utväg</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Anpassad studiegång får bara beslutas om </a:t>
            </a:r>
            <a:r>
              <a:rPr lang="sv-SE" sz="1200" i="1" kern="1200" dirty="0">
                <a:solidFill>
                  <a:schemeClr val="tx1"/>
                </a:solidFill>
                <a:effectLst/>
                <a:latin typeface="+mn-lt"/>
                <a:ea typeface="+mn-ea"/>
                <a:cs typeface="+mn-cs"/>
              </a:rPr>
              <a:t>alla andra möjligheter till särskilt stöd är uttömda eller bedöms olämpliga.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Beslutet ska föregås av information till eleven och vårdnadshavarna om beslutets konsekvenser.</a:t>
            </a:r>
          </a:p>
          <a:p>
            <a:r>
              <a:rPr lang="sv-SE" sz="1200" b="1" kern="1200" dirty="0">
                <a:solidFill>
                  <a:schemeClr val="tx1"/>
                </a:solidFill>
                <a:effectLst/>
                <a:latin typeface="+mn-lt"/>
                <a:ea typeface="+mn-ea"/>
                <a:cs typeface="+mn-cs"/>
              </a:rPr>
              <a:t>Överklaganderätten justeras</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Möjligheten att överklaga beslut om särskilt stöd i särskild undervisningsgrupp eller enskild undervisning (nuvarande 3 kap. 11 §) tas bort ur överklagandebestämmelserna — i stället kan åtgärdsprogrammet som helhet överklagas.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a:extLst>
              <a:ext uri="{FF2B5EF4-FFF2-40B4-BE49-F238E27FC236}">
                <a16:creationId xmlns:a16="http://schemas.microsoft.com/office/drawing/2014/main" id="{1C768D6E-78C6-7328-FD57-BFDDAC891AB5}"/>
              </a:ext>
            </a:extLst>
          </p:cNvPr>
          <p:cNvSpPr>
            <a:spLocks noGrp="1"/>
          </p:cNvSpPr>
          <p:nvPr>
            <p:ph type="sldNum" sz="quarter" idx="5"/>
          </p:nvPr>
        </p:nvSpPr>
        <p:spPr/>
        <p:txBody>
          <a:bodyPr/>
          <a:lstStyle/>
          <a:p>
            <a:fld id="{2E06BED0-4988-4506-821C-0E164EB69B33}" type="slidenum">
              <a:rPr lang="sv-SE" smtClean="0"/>
              <a:t>27</a:t>
            </a:fld>
            <a:endParaRPr lang="sv-SE"/>
          </a:p>
        </p:txBody>
      </p:sp>
    </p:spTree>
    <p:extLst>
      <p:ext uri="{BB962C8B-B14F-4D97-AF65-F5344CB8AC3E}">
        <p14:creationId xmlns:p14="http://schemas.microsoft.com/office/powerpoint/2010/main" val="18925176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884E7-7C57-6B41-7BB7-5DC4DC35EC0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300AE9F-67E2-4469-E0C7-1C2B258E8BF0}"/>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8B7FE95E-6A13-2FB8-B7B6-64966EE363DD}"/>
              </a:ext>
            </a:extLst>
          </p:cNvPr>
          <p:cNvSpPr>
            <a:spLocks noGrp="1"/>
          </p:cNvSpPr>
          <p:nvPr>
            <p:ph type="body" idx="1"/>
          </p:nvPr>
        </p:nvSpPr>
        <p:spPr/>
        <p:txBody>
          <a:bodyPr/>
          <a:lstStyle/>
          <a:p>
            <a:r>
              <a:rPr lang="sv-SE" sz="1200" b="1" kern="1200" dirty="0">
                <a:solidFill>
                  <a:schemeClr val="tx1"/>
                </a:solidFill>
                <a:effectLst/>
                <a:latin typeface="+mn-lt"/>
                <a:ea typeface="+mn-ea"/>
                <a:cs typeface="+mn-cs"/>
              </a:rPr>
              <a:t>Standardiserade tester införs.</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Från hösten 2028 införs standardiserade tester i de obligatoriska skolformerna. Skolverket har fått i uppdrag att ta fram testerna. De ska användas för att identifiera elever som behöver stöd i sin läs-, skriv- och matematikutveckling. I grundskolan ska de genomföras i årskurs 1, 2, 3, 5 och 8 och motsvarande i övriga skolformer.</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Testernas syfte</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Syftet med testerna är att identifiera elever i behov av stöd. Testerna är diagnostiska och ska genomföras i början av läsåret. De ska utgå från mål och innehåll i de nya läroplanerna och pröva centrala färdigheter som har betydelse för elevernas fortsatta läs-, skriv- och matematikutveckling.</a:t>
            </a:r>
          </a:p>
          <a:p>
            <a:r>
              <a:rPr lang="sv-SE" sz="1200" kern="1200" dirty="0">
                <a:solidFill>
                  <a:schemeClr val="tx1"/>
                </a:solidFill>
                <a:effectLst/>
                <a:latin typeface="+mn-lt"/>
                <a:ea typeface="+mn-ea"/>
                <a:cs typeface="+mn-cs"/>
              </a:rPr>
              <a:t>Det handlar om enklare screeningtester som ska gå snabbt att genomföra. Testerna genomförs i första hand digitalt, men ska vid behov kunna skrivas ut och genomföras på papper.</a:t>
            </a:r>
          </a:p>
          <a:p>
            <a:pPr marL="0" indent="0">
              <a:buFontTx/>
              <a:buNone/>
            </a:pPr>
            <a:endParaRPr lang="sv-SE" dirty="0"/>
          </a:p>
        </p:txBody>
      </p:sp>
      <p:sp>
        <p:nvSpPr>
          <p:cNvPr id="4" name="Platshållare för bildnummer 3">
            <a:extLst>
              <a:ext uri="{FF2B5EF4-FFF2-40B4-BE49-F238E27FC236}">
                <a16:creationId xmlns:a16="http://schemas.microsoft.com/office/drawing/2014/main" id="{BC188487-7494-49C3-D19D-454207326FC3}"/>
              </a:ext>
            </a:extLst>
          </p:cNvPr>
          <p:cNvSpPr>
            <a:spLocks noGrp="1"/>
          </p:cNvSpPr>
          <p:nvPr>
            <p:ph type="sldNum" sz="quarter" idx="5"/>
          </p:nvPr>
        </p:nvSpPr>
        <p:spPr/>
        <p:txBody>
          <a:bodyPr/>
          <a:lstStyle/>
          <a:p>
            <a:fld id="{2E06BED0-4988-4506-821C-0E164EB69B33}" type="slidenum">
              <a:rPr lang="sv-SE" smtClean="0"/>
              <a:t>28</a:t>
            </a:fld>
            <a:endParaRPr lang="sv-SE"/>
          </a:p>
        </p:txBody>
      </p:sp>
    </p:spTree>
    <p:extLst>
      <p:ext uri="{BB962C8B-B14F-4D97-AF65-F5344CB8AC3E}">
        <p14:creationId xmlns:p14="http://schemas.microsoft.com/office/powerpoint/2010/main" val="1642382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Den här bilden listar förändringarna i korthet. Detaljer kring de olika punkterna beskrivs i kommande bilder. Talmanus är därför övergripande.</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2028 införs ett nytt betygssystem.</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Intentionen med förändringarna är att öka fokus på lärande, minska fokus på bedömning och avprickning av betygskriterier samt få mer likvärdiga meritvärden.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Från 2028 ska lärare sätta betyg på en skala 1-10 som inte har någon skarp gräns för godkänt.</a:t>
            </a:r>
          </a:p>
          <a:p>
            <a:r>
              <a:rPr lang="sv-SE" sz="1200" kern="1200" dirty="0">
                <a:solidFill>
                  <a:schemeClr val="tx1"/>
                </a:solidFill>
                <a:effectLst/>
                <a:latin typeface="+mn-lt"/>
                <a:ea typeface="+mn-ea"/>
                <a:cs typeface="+mn-cs"/>
              </a:rPr>
              <a:t>Skalan går från begränsade kunskaper, att en elev kan lite, till utmärkta kunskaper, att en elev kan mycket.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 nationella proven byts ut mot nationella slutprov. Slutproven är en oberoende kunskapsmätning och provresultaten kommer inte att användas som grund för betygssättningen.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Meritvärden räknas fram med hjälp av en statistisk modell efter att betygen har satts och slutproven har genomförts. Det är inte beslutat än vilken eller vilka myndigheter som ska ansvara för att beräkna meritvärdet. Betygsutredningen som la fram förslag om ett nytt betygssystem föreslog att Skolverket ska beräkna meritvärdet efter grundskolan. Men betygsutredningen la inte fram något förslag om vilken myndighet som ska beräkna meritvärdet efter gymnasieskolan.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Meritvärdena används för urval till nästa steg i utbildningsväsendet från och med 2031. För högre utbildning krävs fortfarande grundläggande och ibland särskild behörighet.</a:t>
            </a:r>
            <a:r>
              <a:rPr lang="sv-SE" dirty="0">
                <a:effectLst/>
              </a:rPr>
              <a:t> </a:t>
            </a:r>
          </a:p>
          <a:p>
            <a:r>
              <a:rPr lang="sv-SE" sz="1200" kern="1200">
                <a:solidFill>
                  <a:schemeClr val="tx1"/>
                </a:solidFill>
                <a:effectLst/>
                <a:latin typeface="+mn-lt"/>
                <a:ea typeface="+mn-ea"/>
                <a:cs typeface="+mn-cs"/>
              </a:rPr>
              <a:t>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 </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C8EC9C-6369-4F47-9AAF-56C2B453CDFF}"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9614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Flera utredningar kring skolan har presenterats de senaste åren. Dessa utredningar visar på flera utmaningar i det svenska skolsystemet. Utifrån dessa har regeringen fattat beslut om ett antal reformer som ska möta flera utmaningar i den svenska skolan. </a:t>
            </a:r>
          </a:p>
          <a:p>
            <a:r>
              <a:rPr lang="sv-SE" sz="1200" kern="1200" dirty="0">
                <a:solidFill>
                  <a:schemeClr val="tx1"/>
                </a:solidFill>
                <a:effectLst/>
                <a:latin typeface="+mn-lt"/>
                <a:ea typeface="+mn-ea"/>
                <a:cs typeface="+mn-cs"/>
              </a:rPr>
              <a:t>Denna nulägesbild är en övergripande sammanfattning över de utmaningar som olika utredningar redogör för i sina betänkanden.</a:t>
            </a:r>
          </a:p>
          <a:p>
            <a:r>
              <a:rPr lang="sv-SE" sz="1200" kern="1200" dirty="0">
                <a:solidFill>
                  <a:schemeClr val="tx1"/>
                </a:solidFill>
                <a:effectLst/>
                <a:latin typeface="+mn-lt"/>
                <a:ea typeface="+mn-ea"/>
                <a:cs typeface="+mn-cs"/>
              </a:rPr>
              <a:t>Utredningar som ligger till grund för kommande skolreformer som omnämns i denna presentation. Se resterande bildspel för att se vilka av utredningarnas förslag som regeringen gått vidare med och beslutat om. </a:t>
            </a:r>
          </a:p>
          <a:p>
            <a:r>
              <a:rPr lang="sv-SE" sz="1200" u="sng" kern="1200" dirty="0">
                <a:solidFill>
                  <a:schemeClr val="tx1"/>
                </a:solidFill>
                <a:effectLst/>
                <a:latin typeface="+mn-lt"/>
                <a:ea typeface="+mn-ea"/>
                <a:cs typeface="+mn-cs"/>
                <a:hlinkClick r:id="rId3"/>
              </a:rPr>
              <a:t>En tioårig grundskola – införandet av en ny årskurs 1 i grundskolan, grundsärskolan, specialskolan och sameskolan (SOU 2021:31) </a:t>
            </a:r>
            <a:r>
              <a:rPr lang="sv-SE" sz="1200" i="1" u="sng" kern="1200" dirty="0">
                <a:solidFill>
                  <a:schemeClr val="tx1"/>
                </a:solidFill>
                <a:effectLst/>
                <a:latin typeface="+mn-lt"/>
                <a:ea typeface="+mn-ea"/>
                <a:cs typeface="+mn-cs"/>
                <a:hlinkClick r:id="rId3"/>
              </a:rPr>
              <a:t>Observera att utredningen gjordes innan namnbytet till anpassad grundskola</a:t>
            </a:r>
            <a:r>
              <a:rPr lang="sv-SE" sz="1200" u="sng" kern="1200" dirty="0">
                <a:solidFill>
                  <a:schemeClr val="tx1"/>
                </a:solidFill>
                <a:effectLst/>
                <a:latin typeface="+mn-lt"/>
                <a:ea typeface="+mn-ea"/>
                <a:cs typeface="+mn-cs"/>
                <a:hlinkClick r:id="rId3"/>
              </a:rPr>
              <a:t>.</a:t>
            </a:r>
            <a:endParaRPr lang="sv-SE" sz="1200" kern="1200" dirty="0">
              <a:solidFill>
                <a:schemeClr val="tx1"/>
              </a:solidFill>
              <a:effectLst/>
              <a:latin typeface="+mn-lt"/>
              <a:ea typeface="+mn-ea"/>
              <a:cs typeface="+mn-cs"/>
            </a:endParaRPr>
          </a:p>
          <a:p>
            <a:r>
              <a:rPr lang="sv-SE" sz="1200" u="sng" kern="1200" dirty="0">
                <a:solidFill>
                  <a:schemeClr val="tx1"/>
                </a:solidFill>
                <a:effectLst/>
                <a:latin typeface="+mn-lt"/>
                <a:ea typeface="+mn-ea"/>
                <a:cs typeface="+mn-cs"/>
                <a:hlinkClick r:id="rId3"/>
              </a:rPr>
              <a:t>Kunskap för alla – nya läroplaner med fokus på undervisning och lärande (SOU 2025:19)</a:t>
            </a:r>
            <a:endParaRPr lang="sv-SE" sz="1200" kern="1200" dirty="0">
              <a:solidFill>
                <a:schemeClr val="tx1"/>
              </a:solidFill>
              <a:effectLst/>
              <a:latin typeface="+mn-lt"/>
              <a:ea typeface="+mn-ea"/>
              <a:cs typeface="+mn-cs"/>
            </a:endParaRPr>
          </a:p>
          <a:p>
            <a:r>
              <a:rPr lang="sv-SE" sz="1200" u="sng" kern="1200" dirty="0">
                <a:solidFill>
                  <a:schemeClr val="tx1"/>
                </a:solidFill>
                <a:effectLst/>
                <a:latin typeface="+mn-lt"/>
                <a:ea typeface="+mn-ea"/>
                <a:cs typeface="+mn-cs"/>
                <a:hlinkClick r:id="rId4"/>
              </a:rPr>
              <a:t>På språklig grund (SOU 2025:9)</a:t>
            </a:r>
            <a:r>
              <a:rPr lang="sv-SE" sz="1200" u="sng" kern="1200" dirty="0">
                <a:solidFill>
                  <a:schemeClr val="tx1"/>
                </a:solidFill>
                <a:effectLst/>
                <a:latin typeface="+mn-lt"/>
                <a:ea typeface="+mn-ea"/>
                <a:cs typeface="+mn-cs"/>
              </a:rPr>
              <a:t> (delar av utredningen har getts som uppdrag till Skolverket gällande kartläggningsmaterial i svenska som andraspråk)</a:t>
            </a:r>
            <a:endParaRPr lang="sv-SE" sz="1200" kern="1200" dirty="0">
              <a:solidFill>
                <a:schemeClr val="tx1"/>
              </a:solidFill>
              <a:effectLst/>
              <a:latin typeface="+mn-lt"/>
              <a:ea typeface="+mn-ea"/>
              <a:cs typeface="+mn-cs"/>
            </a:endParaRPr>
          </a:p>
          <a:p>
            <a:r>
              <a:rPr lang="sv-SE" sz="1200" u="sng" kern="1200" dirty="0">
                <a:solidFill>
                  <a:schemeClr val="tx1"/>
                </a:solidFill>
                <a:effectLst/>
                <a:latin typeface="+mn-lt"/>
                <a:ea typeface="+mn-ea"/>
                <a:cs typeface="+mn-cs"/>
                <a:hlinkClick r:id="rId5"/>
              </a:rPr>
              <a:t>Ett likvärdigt betygssystem (SOU 2025:18)</a:t>
            </a:r>
            <a:endParaRPr lang="sv-SE" sz="1200" kern="1200" dirty="0">
              <a:solidFill>
                <a:schemeClr val="tx1"/>
              </a:solidFill>
              <a:effectLst/>
              <a:latin typeface="+mn-lt"/>
              <a:ea typeface="+mn-ea"/>
              <a:cs typeface="+mn-cs"/>
            </a:endParaRPr>
          </a:p>
          <a:p>
            <a:r>
              <a:rPr lang="sv-SE" sz="1200" u="sng" kern="1200" dirty="0">
                <a:solidFill>
                  <a:schemeClr val="tx1"/>
                </a:solidFill>
                <a:effectLst/>
                <a:latin typeface="+mn-lt"/>
                <a:ea typeface="+mn-ea"/>
                <a:cs typeface="+mn-cs"/>
                <a:hlinkClick r:id="rId6"/>
              </a:rPr>
              <a:t>Förbättrat stöd i skolan (SOU 2025:44)</a:t>
            </a:r>
            <a:endParaRPr lang="sv-SE" sz="1200" kern="1200" dirty="0">
              <a:solidFill>
                <a:schemeClr val="tx1"/>
              </a:solidFill>
              <a:effectLst/>
              <a:latin typeface="+mn-lt"/>
              <a:ea typeface="+mn-ea"/>
              <a:cs typeface="+mn-cs"/>
            </a:endParaRPr>
          </a:p>
          <a:p>
            <a:r>
              <a:rPr lang="sv-SE" sz="1200" u="sng" kern="1200" dirty="0">
                <a:solidFill>
                  <a:schemeClr val="tx1"/>
                </a:solidFill>
                <a:effectLst/>
                <a:latin typeface="+mn-lt"/>
                <a:ea typeface="+mn-ea"/>
                <a:cs typeface="+mn-cs"/>
                <a:hlinkClick r:id="rId7"/>
              </a:rPr>
              <a:t>Bättre förutsättningar för trygghet och studiero i skolan (SOU 2025:8)</a:t>
            </a:r>
            <a:endParaRPr lang="sv-SE" sz="1200" kern="1200" dirty="0">
              <a:solidFill>
                <a:schemeClr val="tx1"/>
              </a:solidFill>
              <a:effectLst/>
              <a:latin typeface="+mn-lt"/>
              <a:ea typeface="+mn-ea"/>
              <a:cs typeface="+mn-cs"/>
            </a:endParaRPr>
          </a:p>
          <a:p>
            <a:r>
              <a:rPr lang="sv-SE" sz="1200" u="sng" kern="1200" dirty="0">
                <a:solidFill>
                  <a:schemeClr val="tx1"/>
                </a:solidFill>
                <a:effectLst/>
                <a:latin typeface="+mn-lt"/>
                <a:ea typeface="+mn-ea"/>
                <a:cs typeface="+mn-cs"/>
                <a:hlinkClick r:id="rId8"/>
              </a:rPr>
              <a:t>Tid för undervisningsuppdraget – åtgärder för god undervisning och läraryrkenas attraktivitet (SOU 2025:26)</a:t>
            </a:r>
            <a:endParaRPr lang="sv-SE" sz="1200" kern="1200" dirty="0">
              <a:solidFill>
                <a:schemeClr val="tx1"/>
              </a:solidFill>
              <a:effectLst/>
              <a:latin typeface="+mn-lt"/>
              <a:ea typeface="+mn-ea"/>
              <a:cs typeface="+mn-cs"/>
            </a:endParaRPr>
          </a:p>
          <a:p>
            <a:r>
              <a:rPr lang="sv-SE" sz="1200" u="sng" kern="1200" dirty="0">
                <a:solidFill>
                  <a:schemeClr val="tx1"/>
                </a:solidFill>
                <a:effectLst/>
                <a:latin typeface="+mn-lt"/>
                <a:ea typeface="+mn-ea"/>
                <a:cs typeface="+mn-cs"/>
                <a:hlinkClick r:id="rId9"/>
              </a:rPr>
              <a:t>Fler vägar till arbetslivet (SOU 2024:74)</a:t>
            </a:r>
            <a:r>
              <a:rPr lang="sv-SE" sz="1200" u="sng" kern="1200" dirty="0">
                <a:solidFill>
                  <a:schemeClr val="tx1"/>
                </a:solidFill>
                <a:effectLst/>
                <a:latin typeface="+mn-lt"/>
                <a:ea typeface="+mn-ea"/>
                <a:cs typeface="+mn-cs"/>
              </a:rPr>
              <a:t> (delar av utredningen togs vidare i propositionen om bättre förutsättningar för yrkesutbildning)</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3</a:t>
            </a:fld>
            <a:endParaRPr lang="sv-SE"/>
          </a:p>
        </p:txBody>
      </p:sp>
    </p:spTree>
    <p:extLst>
      <p:ext uri="{BB962C8B-B14F-4D97-AF65-F5344CB8AC3E}">
        <p14:creationId xmlns:p14="http://schemas.microsoft.com/office/powerpoint/2010/main" val="42657345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3C033-AD97-59E6-BF31-FCEE7107844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06EF7C3-3508-5FDB-BE33-6727DE1F3C15}"/>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7F6711D-4C08-BCD6-2EAF-F0084F7795B2}"/>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Vad är då själva bakgrunden till den här reformeringen av betygssystemet och beräkning av meritvärden?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Utredningen ”Ett likvärdigt betygssystem” beskriver bakgrund till reformen så här: </a:t>
            </a:r>
          </a:p>
          <a:p>
            <a:r>
              <a:rPr lang="sv-SE" sz="1200" kern="1200" dirty="0">
                <a:solidFill>
                  <a:schemeClr val="tx1"/>
                </a:solidFill>
                <a:effectLst/>
                <a:latin typeface="+mn-lt"/>
                <a:ea typeface="+mn-ea"/>
                <a:cs typeface="+mn-cs"/>
              </a:rPr>
              <a:t>Dagens betyg är olikvärdiga: den kunskapsnivå som krävs för ett visst betyg, t.ex. betyget C är inte densamma i alla skolor.</a:t>
            </a:r>
          </a:p>
          <a:p>
            <a:r>
              <a:rPr lang="sv-SE" sz="1200" kern="1200" dirty="0">
                <a:solidFill>
                  <a:schemeClr val="tx1"/>
                </a:solidFill>
                <a:effectLst/>
                <a:latin typeface="+mn-lt"/>
                <a:ea typeface="+mn-ea"/>
                <a:cs typeface="+mn-cs"/>
              </a:rPr>
              <a:t>Lärare är bra på att sätta rättvisa betyg inom den egna undervisningsgruppen, dvs sprida elevernas kunskaper efter olika nivåer. Men….</a:t>
            </a:r>
          </a:p>
          <a:p>
            <a:r>
              <a:rPr lang="sv-SE" sz="1200" kern="1200" dirty="0">
                <a:solidFill>
                  <a:schemeClr val="tx1"/>
                </a:solidFill>
                <a:effectLst/>
                <a:latin typeface="+mn-lt"/>
                <a:ea typeface="+mn-ea"/>
                <a:cs typeface="+mn-cs"/>
              </a:rPr>
              <a:t>… lärare kan inte utifrån betygskriterierna tolka olika elevprestationer på ett sätt som stämmer överens med alla andra lärares tolkningar i alla andra skolor i hela landet. Det saknas en gemensam måttstock i riket som visar vilken nivå det är på elevernas kunskaper.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 praktiken använder lärare idag olika ”måttstockar" vid betygssättning. Detta är inte lärarnas fel utan ett systemfel.</a:t>
            </a:r>
          </a:p>
          <a:p>
            <a:r>
              <a:rPr lang="sv-SE" sz="1200" kern="1200" dirty="0">
                <a:solidFill>
                  <a:schemeClr val="tx1"/>
                </a:solidFill>
                <a:effectLst/>
                <a:latin typeface="+mn-lt"/>
                <a:ea typeface="+mn-ea"/>
                <a:cs typeface="+mn-cs"/>
              </a:rPr>
              <a:t>Det leder till olikvärdiga betyg och olikvärdig antagning till gymnasieskolan och högre utbildning.</a:t>
            </a:r>
          </a:p>
          <a:p>
            <a:endParaRPr lang="sv-SE" dirty="0"/>
          </a:p>
        </p:txBody>
      </p:sp>
      <p:sp>
        <p:nvSpPr>
          <p:cNvPr id="4" name="Platshållare för bildnummer 3">
            <a:extLst>
              <a:ext uri="{FF2B5EF4-FFF2-40B4-BE49-F238E27FC236}">
                <a16:creationId xmlns:a16="http://schemas.microsoft.com/office/drawing/2014/main" id="{CF0E02A5-B379-611E-2E21-6E0C28E8E5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06BED0-4988-4506-821C-0E164EB69B33}"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318712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Skala 1–10, betygskriterierna är enbart benämningar på skalstegen, alltså korta uttryck som anger en nivå på elevernas kunskaper.</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Betygskriterierna är:</a:t>
            </a:r>
          </a:p>
          <a:p>
            <a:r>
              <a:rPr lang="sv-SE" sz="1200" kern="1200" dirty="0">
                <a:solidFill>
                  <a:schemeClr val="tx1"/>
                </a:solidFill>
                <a:effectLst/>
                <a:latin typeface="+mn-lt"/>
                <a:ea typeface="+mn-ea"/>
                <a:cs typeface="+mn-cs"/>
              </a:rPr>
              <a:t>1-3 Begränsade kunskaper </a:t>
            </a:r>
          </a:p>
          <a:p>
            <a:r>
              <a:rPr lang="sv-SE" sz="1200" kern="1200" dirty="0">
                <a:solidFill>
                  <a:schemeClr val="tx1"/>
                </a:solidFill>
                <a:effectLst/>
                <a:latin typeface="+mn-lt"/>
                <a:ea typeface="+mn-ea"/>
                <a:cs typeface="+mn-cs"/>
              </a:rPr>
              <a:t>4-5 Godtagbara kunskaper</a:t>
            </a:r>
          </a:p>
          <a:p>
            <a:r>
              <a:rPr lang="sv-SE" sz="1200" kern="1200" dirty="0">
                <a:solidFill>
                  <a:schemeClr val="tx1"/>
                </a:solidFill>
                <a:effectLst/>
                <a:latin typeface="+mn-lt"/>
                <a:ea typeface="+mn-ea"/>
                <a:cs typeface="+mn-cs"/>
              </a:rPr>
              <a:t>6-7 Goda kunskaper </a:t>
            </a:r>
          </a:p>
          <a:p>
            <a:r>
              <a:rPr lang="sv-SE" sz="1200" kern="1200" dirty="0">
                <a:solidFill>
                  <a:schemeClr val="tx1"/>
                </a:solidFill>
                <a:effectLst/>
                <a:latin typeface="+mn-lt"/>
                <a:ea typeface="+mn-ea"/>
                <a:cs typeface="+mn-cs"/>
              </a:rPr>
              <a:t>8-9 Mycket goda kunskaper</a:t>
            </a:r>
          </a:p>
          <a:p>
            <a:r>
              <a:rPr lang="sv-SE" sz="1200" kern="1200" dirty="0">
                <a:solidFill>
                  <a:schemeClr val="tx1"/>
                </a:solidFill>
                <a:effectLst/>
                <a:latin typeface="+mn-lt"/>
                <a:ea typeface="+mn-ea"/>
                <a:cs typeface="+mn-cs"/>
              </a:rPr>
              <a:t>10 Utmärkta kunskaper</a:t>
            </a:r>
          </a:p>
          <a:p>
            <a:endParaRPr lang="sv-SE" sz="1200" kern="1200" dirty="0">
              <a:solidFill>
                <a:schemeClr val="tx1"/>
              </a:solidFill>
              <a:effectLst/>
              <a:latin typeface="+mn-lt"/>
              <a:ea typeface="+mn-ea"/>
              <a:cs typeface="+mn-cs"/>
            </a:endParaRPr>
          </a:p>
          <a:p>
            <a:r>
              <a:rPr lang="sv-SE" sz="1200" kern="1200" dirty="0" err="1">
                <a:solidFill>
                  <a:schemeClr val="tx1"/>
                </a:solidFill>
                <a:effectLst/>
                <a:latin typeface="+mn-lt"/>
                <a:ea typeface="+mn-ea"/>
                <a:cs typeface="+mn-cs"/>
              </a:rPr>
              <a:t>Godkäntgränsen</a:t>
            </a:r>
            <a:r>
              <a:rPr lang="sv-SE" sz="1200" kern="1200" dirty="0">
                <a:solidFill>
                  <a:schemeClr val="tx1"/>
                </a:solidFill>
                <a:effectLst/>
                <a:latin typeface="+mn-lt"/>
                <a:ea typeface="+mn-ea"/>
                <a:cs typeface="+mn-cs"/>
              </a:rPr>
              <a:t> tas bort. Skalan uttrycker att en elevs kunskaper kan gå från att man kan lite till att man kan mycket. Det finns inga underkända betyg. Det finns inga oregelbundna hopp mellan stegen på skalan, som idag mellan betyget F och betyget E, utan det är lika långt mellan dem. </a:t>
            </a:r>
          </a:p>
          <a:p>
            <a:r>
              <a:rPr lang="sv-SE" sz="1200" kern="1200" dirty="0">
                <a:solidFill>
                  <a:schemeClr val="tx1"/>
                </a:solidFill>
                <a:effectLst/>
                <a:latin typeface="+mn-lt"/>
                <a:ea typeface="+mn-ea"/>
                <a:cs typeface="+mn-cs"/>
              </a:rPr>
              <a:t>Läraren ska göra en sammantagen bedömning av elevens kunskaper. Det betyder att läraren har ett professionellt utrymme att väga olika betygsunderlag mot varandra och sätta det betyg som sammantaget bäst motsvarar elevens kunskaper. Den sammantagna bedömningen gäller alla betygsstegen. En sammantagen bedömning ger lärarna möjlighet till en mer rättvisande och nyanserad bedömning av en elevs kunskapsnivå.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Betygen är fortfarande målrelaterade, men målen återfinns i kurs- och ämnesplanernas mål och innehåll. Läraren ska använda sig av målen och innehållet i kurs- och ämnesplanerna, jämföra det som står där med djupet och bredden på elevens kunskaper, och bedöma var elevens kunskaper befinner sig på skalan som går från begränsade kunskaper till utmärkta kunskaper.</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Intentionen med reformen är bland annat att fokus ska kunna riktas mot lärande och undervisning, och bort från bedömning och avprickning i betygskriterier eller matriser.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Bedömningssamråd ska genomföras inför betygssättningen mellan lärare som undervisar i samma ämne på en skola. Bedömningssamråd är viktiga för att skapa lokal likvärdighet.</a:t>
            </a:r>
          </a:p>
          <a:p>
            <a:r>
              <a:rPr lang="sv-SE" sz="1200" kern="1200" dirty="0">
                <a:solidFill>
                  <a:schemeClr val="tx1"/>
                </a:solidFill>
                <a:effectLst/>
                <a:latin typeface="+mn-lt"/>
                <a:ea typeface="+mn-ea"/>
                <a:cs typeface="+mn-cs"/>
              </a:rPr>
              <a:t>Undantagsbestämmelsen kommer att finnas kvar men kopplas till ett ämnes ”mål och innehåll” i stället för som idag ”enstaka delar av betygskriterierna”. </a:t>
            </a:r>
          </a:p>
          <a:p>
            <a:endParaRPr lang="sv-SE" sz="1000"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C8EC9C-6369-4F47-9AAF-56C2B453CDFF}"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179848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 nationella slutproven ska utgöra en oberoende måttstock. </a:t>
            </a:r>
          </a:p>
          <a:p>
            <a:r>
              <a:rPr lang="sv-SE" sz="1200" kern="1200" dirty="0">
                <a:solidFill>
                  <a:schemeClr val="tx1"/>
                </a:solidFill>
                <a:effectLst/>
                <a:latin typeface="+mn-lt"/>
                <a:ea typeface="+mn-ea"/>
                <a:cs typeface="+mn-cs"/>
              </a:rPr>
              <a:t>Dessa genomförs oberoende av undervisningen och är frikopplade från lärarna.</a:t>
            </a:r>
          </a:p>
          <a:p>
            <a:r>
              <a:rPr lang="sv-SE" sz="1200" kern="1200" dirty="0">
                <a:solidFill>
                  <a:schemeClr val="tx1"/>
                </a:solidFill>
                <a:effectLst/>
                <a:latin typeface="+mn-lt"/>
                <a:ea typeface="+mn-ea"/>
                <a:cs typeface="+mn-cs"/>
              </a:rPr>
              <a:t>En elev tjänar alltid att skriva slutproven eftersom de egna resultaten utgör 30 procent av meritvärdet. </a:t>
            </a:r>
          </a:p>
          <a:p>
            <a:endParaRPr lang="sv-SE" dirty="0"/>
          </a:p>
          <a:p>
            <a:r>
              <a:rPr lang="sv-SE" dirty="0"/>
              <a:t>Förkortningarna:</a:t>
            </a:r>
          </a:p>
          <a:p>
            <a:r>
              <a:rPr lang="sv-SE" dirty="0" err="1"/>
              <a:t>Nk</a:t>
            </a:r>
            <a:r>
              <a:rPr lang="sv-SE" dirty="0"/>
              <a:t> – naturkunskap</a:t>
            </a:r>
          </a:p>
          <a:p>
            <a:r>
              <a:rPr lang="sv-SE" dirty="0"/>
              <a:t>Hi – historia</a:t>
            </a:r>
          </a:p>
          <a:p>
            <a:r>
              <a:rPr lang="sv-SE" dirty="0"/>
              <a:t>Sh - samhällskunskap</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06BED0-4988-4506-821C-0E164EB69B33}"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68933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Meritvärderingen görs centralt med hjälp av en statistisk modell.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Eleverna med mest kunskaper ska få högst meritvärde. Meritvärdeskalibrering behövs för att meritvärdena ska bli jämförbara för alla elever i Sverige.</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Idag saknas en gemensam måttstock för att kunna jämföra elevers kunskaper med varandra. De nationella slutprovsresultaten kommer att bli den gemensamma måttstocken.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Elevernas samlade betygsvärden och resultaten på de nationella slutproven används för att kalibrera (justera) betygsvärdena och göra dem jämförbara mellan skolor.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 spelar ingen roll om en elev går på en skola som sätter generösa eller strikta betyg, skillnader mellan skolor justeras av modellen.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Detaljer i hur den statistiska modellen fungerar finns att hitta i betänkandet </a:t>
            </a:r>
            <a:r>
              <a:rPr lang="sv-SE" sz="1200" i="1" kern="1200" dirty="0">
                <a:solidFill>
                  <a:schemeClr val="tx1"/>
                </a:solidFill>
                <a:effectLst/>
                <a:latin typeface="+mn-lt"/>
                <a:ea typeface="+mn-ea"/>
                <a:cs typeface="+mn-cs"/>
              </a:rPr>
              <a:t>Ett likvärdigt betygssystem </a:t>
            </a:r>
            <a:r>
              <a:rPr lang="sv-SE" sz="1200" kern="1200" dirty="0">
                <a:solidFill>
                  <a:schemeClr val="tx1"/>
                </a:solidFill>
                <a:effectLst/>
                <a:latin typeface="+mn-lt"/>
                <a:ea typeface="+mn-ea"/>
                <a:cs typeface="+mn-cs"/>
              </a:rPr>
              <a:t>(SOU 2025:18). </a:t>
            </a:r>
            <a:r>
              <a:rPr lang="sv-SE" sz="1200" u="sng" kern="1200" dirty="0">
                <a:solidFill>
                  <a:schemeClr val="tx1"/>
                </a:solidFill>
                <a:effectLst/>
                <a:latin typeface="+mn-lt"/>
                <a:ea typeface="+mn-ea"/>
                <a:cs typeface="+mn-cs"/>
                <a:hlinkClick r:id="rId3"/>
              </a:rPr>
              <a:t>Ett likvärdigt betygssystem - Regeringen.se</a:t>
            </a:r>
            <a:r>
              <a:rPr lang="sv-SE" sz="1200" kern="1200" dirty="0">
                <a:solidFill>
                  <a:schemeClr val="tx1"/>
                </a:solidFill>
                <a:effectLst/>
                <a:latin typeface="+mn-lt"/>
                <a:ea typeface="+mn-ea"/>
                <a:cs typeface="+mn-cs"/>
              </a:rPr>
              <a:t>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33</a:t>
            </a:fld>
            <a:endParaRPr lang="sv-SE"/>
          </a:p>
        </p:txBody>
      </p:sp>
    </p:spTree>
    <p:extLst>
      <p:ext uri="{BB962C8B-B14F-4D97-AF65-F5344CB8AC3E}">
        <p14:creationId xmlns:p14="http://schemas.microsoft.com/office/powerpoint/2010/main" val="14957620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Så här kan man illustrera förändringen i hur meritvärdet räknas ut. </a:t>
            </a:r>
          </a:p>
          <a:p>
            <a:r>
              <a:rPr lang="sv-SE" sz="1200" kern="1200" dirty="0">
                <a:solidFill>
                  <a:schemeClr val="tx1"/>
                </a:solidFill>
                <a:effectLst/>
                <a:latin typeface="+mn-lt"/>
                <a:ea typeface="+mn-ea"/>
                <a:cs typeface="+mn-cs"/>
              </a:rPr>
              <a:t>Dagens meritvärde består till 100 procent av lärarens satta betyg.  </a:t>
            </a:r>
          </a:p>
          <a:p>
            <a:r>
              <a:rPr lang="sv-SE" sz="1200" kern="1200" dirty="0">
                <a:solidFill>
                  <a:schemeClr val="tx1"/>
                </a:solidFill>
                <a:effectLst/>
                <a:latin typeface="+mn-lt"/>
                <a:ea typeface="+mn-ea"/>
                <a:cs typeface="+mn-cs"/>
              </a:rPr>
              <a:t>I det nya systemet kommer elevens meritvärde att bestå av två delar: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elevens individuella provresultat (30 procent)</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ett individuellt betygsvärde som justerats (kalibrerats) efter den gemensamma måttstocken (70 procent)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34</a:t>
            </a:fld>
            <a:endParaRPr lang="sv-SE" dirty="0"/>
          </a:p>
        </p:txBody>
      </p:sp>
    </p:spTree>
    <p:extLst>
      <p:ext uri="{BB962C8B-B14F-4D97-AF65-F5344CB8AC3E}">
        <p14:creationId xmlns:p14="http://schemas.microsoft.com/office/powerpoint/2010/main" val="29230972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b="1" kern="1200">
                <a:solidFill>
                  <a:schemeClr val="tx1"/>
                </a:solidFill>
                <a:effectLst/>
                <a:latin typeface="+mn-lt"/>
                <a:ea typeface="+mn-ea"/>
                <a:cs typeface="+mn-cs"/>
              </a:rPr>
              <a:t>Vem </a:t>
            </a:r>
            <a:r>
              <a:rPr lang="sv-SE" sz="1200" b="1" kern="1200" dirty="0">
                <a:solidFill>
                  <a:schemeClr val="tx1"/>
                </a:solidFill>
                <a:effectLst/>
                <a:latin typeface="+mn-lt"/>
                <a:ea typeface="+mn-ea"/>
                <a:cs typeface="+mn-cs"/>
              </a:rPr>
              <a:t>tar fram proven?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Statens skolverk ska fastställa proven nationellt, men i nära samverkan med branscherna.</a:t>
            </a:r>
          </a:p>
          <a:p>
            <a:r>
              <a:rPr lang="sv-SE" sz="1200" kern="1200" dirty="0">
                <a:solidFill>
                  <a:schemeClr val="tx1"/>
                </a:solidFill>
                <a:effectLst/>
                <a:latin typeface="+mn-lt"/>
                <a:ea typeface="+mn-ea"/>
                <a:cs typeface="+mn-cs"/>
              </a:rPr>
              <a:t>Branscherna löpande ska bidra till att uppdatera proven i takt med teknisk och branschmässig utveckling.</a:t>
            </a:r>
          </a:p>
          <a:p>
            <a:r>
              <a:rPr lang="sv-SE" sz="1200" kern="1200" dirty="0">
                <a:solidFill>
                  <a:schemeClr val="tx1"/>
                </a:solidFill>
                <a:effectLst/>
                <a:latin typeface="+mn-lt"/>
                <a:ea typeface="+mn-ea"/>
                <a:cs typeface="+mn-cs"/>
              </a:rPr>
              <a:t>Yrkesprovet betygssätts med en fyrgradig betygsskala (1–4) Betyget 4 på yrkesprovet krävs för att en yrkesexamen ska kunna utfärdas.</a:t>
            </a:r>
          </a:p>
          <a:p>
            <a:r>
              <a:rPr lang="sv-SE" sz="1200" kern="1200" dirty="0">
                <a:solidFill>
                  <a:schemeClr val="tx1"/>
                </a:solidFill>
                <a:effectLst/>
                <a:latin typeface="+mn-lt"/>
                <a:ea typeface="+mn-ea"/>
                <a:cs typeface="+mn-cs"/>
              </a:rPr>
              <a:t>Yrkesprovet ska också kunna överlämnas på entreprenad till en annan skolhuvudman eller en enskild aktör, vilket möjliggör att provet genomförs hos en branschaktör med rätt utrustning och kompetens.</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Anpassad gymnasieskola</a:t>
            </a:r>
          </a:p>
          <a:p>
            <a:r>
              <a:rPr lang="sv-SE" sz="1200" kern="1200" dirty="0">
                <a:solidFill>
                  <a:schemeClr val="tx1"/>
                </a:solidFill>
                <a:effectLst/>
                <a:latin typeface="+mn-lt"/>
                <a:ea typeface="+mn-ea"/>
                <a:cs typeface="+mn-cs"/>
              </a:rPr>
              <a:t>Utrymme för individuell anpassning. Rektorn kan besluta att en elev ska genomföra ett gymnasiearbete i stället för yrkesprov, om eleven själv medger det.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Yrkesprov även i Komvux</a:t>
            </a:r>
          </a:p>
          <a:p>
            <a:r>
              <a:rPr lang="sv-SE" sz="1200" kern="1200" dirty="0">
                <a:solidFill>
                  <a:schemeClr val="tx1"/>
                </a:solidFill>
                <a:effectLst/>
                <a:latin typeface="+mn-lt"/>
                <a:ea typeface="+mn-ea"/>
                <a:cs typeface="+mn-cs"/>
              </a:rPr>
              <a:t>Yrkesprov ska även kunna genomföras inom Komvux som en del av sammanhållna yrkesutbildningar på gymnasial nivå.</a:t>
            </a:r>
          </a:p>
          <a:p>
            <a:endParaRPr lang="sv-SE" sz="1200" b="1"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1 juli 2026</a:t>
            </a:r>
            <a:r>
              <a:rPr lang="sv-SE" sz="1200" kern="1200" dirty="0">
                <a:solidFill>
                  <a:schemeClr val="tx1"/>
                </a:solidFill>
                <a:effectLst/>
                <a:latin typeface="+mn-lt"/>
                <a:ea typeface="+mn-ea"/>
                <a:cs typeface="+mn-cs"/>
              </a:rPr>
              <a:t> gäller för:</a:t>
            </a:r>
          </a:p>
          <a:p>
            <a:r>
              <a:rPr lang="sv-SE" sz="1200" kern="1200" dirty="0">
                <a:solidFill>
                  <a:schemeClr val="tx1"/>
                </a:solidFill>
                <a:effectLst/>
                <a:latin typeface="+mn-lt"/>
                <a:ea typeface="+mn-ea"/>
                <a:cs typeface="+mn-cs"/>
              </a:rPr>
              <a:t>Utökade möjligheter till entreprenad (att även offentliga huvudmän får ta emot yrkesundervisning på entreprenad)</a:t>
            </a:r>
          </a:p>
          <a:p>
            <a:r>
              <a:rPr lang="sv-SE" sz="1200" kern="1200" dirty="0">
                <a:solidFill>
                  <a:schemeClr val="tx1"/>
                </a:solidFill>
                <a:effectLst/>
                <a:latin typeface="+mn-lt"/>
                <a:ea typeface="+mn-ea"/>
                <a:cs typeface="+mn-cs"/>
              </a:rPr>
              <a:t>Rätten för elever på individuella program i anpassad gymnasieskola att fullfölja sin utbildning</a:t>
            </a:r>
          </a:p>
          <a:p>
            <a:endParaRPr lang="sv-SE" sz="1200" b="1"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2 juli 2028</a:t>
            </a:r>
            <a:r>
              <a:rPr lang="sv-SE" sz="1200" kern="1200" dirty="0">
                <a:solidFill>
                  <a:schemeClr val="tx1"/>
                </a:solidFill>
                <a:effectLst/>
                <a:latin typeface="+mn-lt"/>
                <a:ea typeface="+mn-ea"/>
                <a:cs typeface="+mn-cs"/>
              </a:rPr>
              <a:t> gäller för:</a:t>
            </a:r>
          </a:p>
          <a:p>
            <a:r>
              <a:rPr lang="sv-SE" sz="1200" kern="1200" dirty="0">
                <a:solidFill>
                  <a:schemeClr val="tx1"/>
                </a:solidFill>
                <a:effectLst/>
                <a:latin typeface="+mn-lt"/>
                <a:ea typeface="+mn-ea"/>
                <a:cs typeface="+mn-cs"/>
              </a:rPr>
              <a:t>Yrkesprov i gymnasieskola, anpassad gymnasieskola och Komvux</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För yrkesprovsreformen finns även ett detaljerat övergångsschema, eftersom gymnasieutbildningar löper över flera år:</a:t>
            </a:r>
          </a:p>
          <a:p>
            <a:r>
              <a:rPr lang="sv-SE" sz="1200" kern="1200" dirty="0">
                <a:solidFill>
                  <a:schemeClr val="tx1"/>
                </a:solidFill>
                <a:effectLst/>
                <a:latin typeface="+mn-lt"/>
                <a:ea typeface="+mn-ea"/>
                <a:cs typeface="+mn-cs"/>
              </a:rPr>
              <a:t>För </a:t>
            </a:r>
            <a:r>
              <a:rPr lang="sv-SE" sz="1200" b="1" kern="1200" dirty="0">
                <a:solidFill>
                  <a:schemeClr val="tx1"/>
                </a:solidFill>
                <a:effectLst/>
                <a:latin typeface="+mn-lt"/>
                <a:ea typeface="+mn-ea"/>
                <a:cs typeface="+mn-cs"/>
              </a:rPr>
              <a:t>gymnasieskolan</a:t>
            </a:r>
            <a:r>
              <a:rPr lang="sv-SE" sz="1200" kern="1200" dirty="0">
                <a:solidFill>
                  <a:schemeClr val="tx1"/>
                </a:solidFill>
                <a:effectLst/>
                <a:latin typeface="+mn-lt"/>
                <a:ea typeface="+mn-ea"/>
                <a:cs typeface="+mn-cs"/>
              </a:rPr>
              <a:t> gäller äldre regler fortfarande för:</a:t>
            </a:r>
          </a:p>
          <a:p>
            <a:r>
              <a:rPr lang="sv-SE" sz="1200" kern="1200" dirty="0">
                <a:solidFill>
                  <a:schemeClr val="tx1"/>
                </a:solidFill>
                <a:effectLst/>
                <a:latin typeface="+mn-lt"/>
                <a:ea typeface="+mn-ea"/>
                <a:cs typeface="+mn-cs"/>
              </a:rPr>
              <a:t>Andra och tredje året på en utbildning läsåret 2028/29</a:t>
            </a:r>
          </a:p>
          <a:p>
            <a:r>
              <a:rPr lang="sv-SE" sz="1200" kern="1200" dirty="0">
                <a:solidFill>
                  <a:schemeClr val="tx1"/>
                </a:solidFill>
                <a:effectLst/>
                <a:latin typeface="+mn-lt"/>
                <a:ea typeface="+mn-ea"/>
                <a:cs typeface="+mn-cs"/>
              </a:rPr>
              <a:t>Tredje året på en utbildning läsåret 2029/30</a:t>
            </a:r>
          </a:p>
          <a:p>
            <a:r>
              <a:rPr lang="sv-SE" sz="1200" kern="1200" dirty="0">
                <a:solidFill>
                  <a:schemeClr val="tx1"/>
                </a:solidFill>
                <a:effectLst/>
                <a:latin typeface="+mn-lt"/>
                <a:ea typeface="+mn-ea"/>
                <a:cs typeface="+mn-cs"/>
              </a:rPr>
              <a:t>För </a:t>
            </a:r>
            <a:r>
              <a:rPr lang="sv-SE" sz="1200" b="1" kern="1200" dirty="0">
                <a:solidFill>
                  <a:schemeClr val="tx1"/>
                </a:solidFill>
                <a:effectLst/>
                <a:latin typeface="+mn-lt"/>
                <a:ea typeface="+mn-ea"/>
                <a:cs typeface="+mn-cs"/>
              </a:rPr>
              <a:t>anpassade gymnasieskolan</a:t>
            </a:r>
            <a:r>
              <a:rPr lang="sv-SE" sz="1200" kern="1200" dirty="0">
                <a:solidFill>
                  <a:schemeClr val="tx1"/>
                </a:solidFill>
                <a:effectLst/>
                <a:latin typeface="+mn-lt"/>
                <a:ea typeface="+mn-ea"/>
                <a:cs typeface="+mn-cs"/>
              </a:rPr>
              <a:t> (som är fyraårig) gäller äldre regler fortfarande för:</a:t>
            </a:r>
          </a:p>
          <a:p>
            <a:r>
              <a:rPr lang="sv-SE" sz="1200" kern="1200" dirty="0">
                <a:solidFill>
                  <a:schemeClr val="tx1"/>
                </a:solidFill>
                <a:effectLst/>
                <a:latin typeface="+mn-lt"/>
                <a:ea typeface="+mn-ea"/>
                <a:cs typeface="+mn-cs"/>
              </a:rPr>
              <a:t>Andra, tredje och fjärde året läsåret 2028/29</a:t>
            </a:r>
          </a:p>
          <a:p>
            <a:r>
              <a:rPr lang="sv-SE" sz="1200" kern="1200" dirty="0">
                <a:solidFill>
                  <a:schemeClr val="tx1"/>
                </a:solidFill>
                <a:effectLst/>
                <a:latin typeface="+mn-lt"/>
                <a:ea typeface="+mn-ea"/>
                <a:cs typeface="+mn-cs"/>
              </a:rPr>
              <a:t>Tredje och fjärde året läsåret 2029/30</a:t>
            </a:r>
          </a:p>
          <a:p>
            <a:r>
              <a:rPr lang="sv-SE" sz="1200" kern="1200" dirty="0">
                <a:solidFill>
                  <a:schemeClr val="tx1"/>
                </a:solidFill>
                <a:effectLst/>
                <a:latin typeface="+mn-lt"/>
                <a:ea typeface="+mn-ea"/>
                <a:cs typeface="+mn-cs"/>
              </a:rPr>
              <a:t>Fjärde året läsåret 2030/31</a:t>
            </a:r>
          </a:p>
          <a:p>
            <a:r>
              <a:rPr lang="sv-SE" sz="1200" kern="1200" dirty="0">
                <a:solidFill>
                  <a:schemeClr val="tx1"/>
                </a:solidFill>
                <a:effectLst/>
                <a:latin typeface="+mn-lt"/>
                <a:ea typeface="+mn-ea"/>
                <a:cs typeface="+mn-cs"/>
              </a:rPr>
              <a:t>Komvux (se 7.3 i prop. 2025/26:198):</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Utbildning inom Komvux på gymnasial nivå och Komvux som anpassad utbildning på gymnasial nivå ska även kunna bedrivas i form av yrkesprov. Även en sammanhållen yrkesutbildning inom Komvux ska få innehålla ett yrkesprov.</a:t>
            </a:r>
          </a:p>
          <a:p>
            <a:r>
              <a:rPr lang="sv-SE" sz="1200" kern="1200" dirty="0">
                <a:solidFill>
                  <a:schemeClr val="tx1"/>
                </a:solidFill>
                <a:effectLst/>
                <a:latin typeface="+mn-lt"/>
                <a:ea typeface="+mn-ea"/>
                <a:cs typeface="+mn-cs"/>
              </a:rPr>
              <a:t> </a:t>
            </a:r>
          </a:p>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2E06BED0-4988-4506-821C-0E164EB69B33}" type="slidenum">
              <a:rPr lang="sv-SE" smtClean="0"/>
              <a:t>35</a:t>
            </a:fld>
            <a:endParaRPr lang="sv-SE"/>
          </a:p>
        </p:txBody>
      </p:sp>
    </p:spTree>
    <p:extLst>
      <p:ext uri="{BB962C8B-B14F-4D97-AF65-F5344CB8AC3E}">
        <p14:creationId xmlns:p14="http://schemas.microsoft.com/office/powerpoint/2010/main" val="37662388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36</a:t>
            </a:fld>
            <a:endParaRPr lang="sv-SE" dirty="0"/>
          </a:p>
        </p:txBody>
      </p:sp>
    </p:spTree>
    <p:extLst>
      <p:ext uri="{BB962C8B-B14F-4D97-AF65-F5344CB8AC3E}">
        <p14:creationId xmlns:p14="http://schemas.microsoft.com/office/powerpoint/2010/main" val="2964458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a:solidFill>
                  <a:schemeClr val="tx1"/>
                </a:solidFill>
                <a:effectLst/>
                <a:latin typeface="+mn-lt"/>
                <a:ea typeface="+mn-ea"/>
                <a:cs typeface="+mn-cs"/>
              </a:rPr>
              <a:t> </a:t>
            </a:r>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2E06BED0-4988-4506-821C-0E164EB69B33}" type="slidenum">
              <a:rPr lang="sv-SE" smtClean="0"/>
              <a:t>4</a:t>
            </a:fld>
            <a:endParaRPr lang="sv-SE" dirty="0"/>
          </a:p>
        </p:txBody>
      </p:sp>
    </p:spTree>
    <p:extLst>
      <p:ext uri="{BB962C8B-B14F-4D97-AF65-F5344CB8AC3E}">
        <p14:creationId xmlns:p14="http://schemas.microsoft.com/office/powerpoint/2010/main" val="3632223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Regeringen har beslutat om ett antal reformer som träder i kraft från 2026 och framåt. Reformerna berör alla skolformer men på olika sätt. </a:t>
            </a:r>
          </a:p>
          <a:p>
            <a:r>
              <a:rPr lang="sv-SE" sz="1200" kern="1200" dirty="0">
                <a:solidFill>
                  <a:schemeClr val="tx1"/>
                </a:solidFill>
                <a:effectLst/>
                <a:latin typeface="+mn-lt"/>
                <a:ea typeface="+mn-ea"/>
                <a:cs typeface="+mn-cs"/>
              </a:rPr>
              <a:t>Vidare i denna presentation finns information om vilka förändringar som påverkar olika skolformer, en tidslinje per skolform för att beskriva när förändringarna träder i kraft samt en summering av vad varje proposition innebär.</a:t>
            </a:r>
            <a:br>
              <a:rPr lang="sv-SE" sz="1200" kern="1200" dirty="0">
                <a:solidFill>
                  <a:schemeClr val="tx1"/>
                </a:solidFill>
                <a:effectLst/>
                <a:latin typeface="+mn-lt"/>
                <a:ea typeface="+mn-ea"/>
                <a:cs typeface="+mn-cs"/>
              </a:rPr>
            </a:b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Utöver dessa reformer ingår också propositionen En tioårig grundskola (2024/25:193). Denna proposition är beslutad sedan tidigare men kommer att tillämpas med start hösten 2028 samtidigt som de berörda skolformerna får nya kursplaner.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2E06BED0-4988-4506-821C-0E164EB69B33}" type="slidenum">
              <a:rPr lang="sv-SE" smtClean="0"/>
              <a:t>5</a:t>
            </a:fld>
            <a:endParaRPr lang="sv-SE"/>
          </a:p>
        </p:txBody>
      </p:sp>
    </p:spTree>
    <p:extLst>
      <p:ext uri="{BB962C8B-B14F-4D97-AF65-F5344CB8AC3E}">
        <p14:creationId xmlns:p14="http://schemas.microsoft.com/office/powerpoint/2010/main" val="2945797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Skolverket har fått i uppdrag att genomföra samlade och målgruppsanpassade insatser för att stödja införandet av de beslutade skolreformerna. Insatserna ska ge huvudmän, skolchefer, rektorer, lärare, förskollärare och annan berörd personal ett tydligt och konkret stöd. En viktig del är att förtydliga hur reformerna hänger ihop och hur de bör tillämpas på ett ändamålsenligt sätt i verksamheterna. Även elever och vårdnadshavare ska få tydlig information om förändringarna.</a:t>
            </a:r>
          </a:p>
          <a:p>
            <a:r>
              <a:rPr lang="sv-SE" dirty="0"/>
              <a:t>I planeringen, genomförandet och uppföljningen ska Skolverket aktivt involvera berörda organisationer och andra relevanta aktörer*. Myndigheten ska också föra dialog med övriga skolmyndigheter och andra relevanta myndigheter. Därutöver ska Skolverket lämna förslag på hur reformerna kan utvärderas på ett vetenskapligt robust sätt, så att det går att bedöma om de uppfyller sina respektive syften.</a:t>
            </a:r>
          </a:p>
          <a:p>
            <a:endParaRPr lang="sv-SE" dirty="0"/>
          </a:p>
          <a:p>
            <a:r>
              <a:rPr lang="sv-SE" dirty="0"/>
              <a:t>Uppdraget har tre redovisningstillfällen. Förslaget på hur skolreformerna kan utvärderas ska redovisas senast den 2 november 2026. Arbetet med att stödja implementeringen av reformerna ska delredovisas senast den 1 juni 2027 och slutredovisas senast den 15 juni 2029.</a:t>
            </a:r>
          </a:p>
          <a:p>
            <a:endParaRPr lang="sv-SE" dirty="0"/>
          </a:p>
          <a:p>
            <a:pPr marL="171450" indent="-171450">
              <a:buFont typeface="Arial" panose="020B0604020202020204" pitchFamily="34" charset="0"/>
              <a:buChar char="•"/>
            </a:pPr>
            <a:r>
              <a:rPr lang="sv-SE" dirty="0"/>
              <a:t>Organisationerna, aktörer och myndigheter som omnämns i uppdraget är följande:</a:t>
            </a:r>
          </a:p>
          <a:p>
            <a:pPr lvl="0"/>
            <a:r>
              <a:rPr lang="sv-SE" dirty="0"/>
              <a:t>Arbetsgivarorganisationer </a:t>
            </a:r>
          </a:p>
          <a:p>
            <a:pPr lvl="0"/>
            <a:r>
              <a:rPr lang="sv-SE" dirty="0"/>
              <a:t>Huvudmannaorganisationer </a:t>
            </a:r>
          </a:p>
          <a:p>
            <a:pPr lvl="0"/>
            <a:r>
              <a:rPr lang="sv-SE" dirty="0"/>
              <a:t>Fackliga organisationer </a:t>
            </a:r>
          </a:p>
          <a:p>
            <a:pPr lvl="0"/>
            <a:r>
              <a:rPr lang="sv-SE" dirty="0"/>
              <a:t>Elevorganisationer </a:t>
            </a:r>
          </a:p>
          <a:p>
            <a:pPr lvl="0"/>
            <a:r>
              <a:rPr lang="sv-SE" dirty="0"/>
              <a:t>Andra relevanta aktörer </a:t>
            </a:r>
          </a:p>
          <a:p>
            <a:pPr lvl="0"/>
            <a:r>
              <a:rPr lang="sv-SE" dirty="0"/>
              <a:t>Övriga skolmyndigheter </a:t>
            </a:r>
          </a:p>
          <a:p>
            <a:pPr lvl="0"/>
            <a:r>
              <a:rPr lang="sv-SE" dirty="0"/>
              <a:t>Andra relevanta myndigheter</a:t>
            </a:r>
          </a:p>
          <a:p>
            <a:pPr marL="0" indent="0">
              <a:buFont typeface="Arial" panose="020B0604020202020204" pitchFamily="34" charset="0"/>
              <a:buNone/>
            </a:pPr>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6</a:t>
            </a:fld>
            <a:endParaRPr lang="sv-SE" dirty="0"/>
          </a:p>
        </p:txBody>
      </p:sp>
    </p:spTree>
    <p:extLst>
      <p:ext uri="{BB962C8B-B14F-4D97-AF65-F5344CB8AC3E}">
        <p14:creationId xmlns:p14="http://schemas.microsoft.com/office/powerpoint/2010/main" val="621147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Denna bild visar vilka förändringar som påverkar vilka skolformer i syfte att ge en överblick av helheten. Innehållet från propositionerna har delats upp för att synliggöra vilka förändringar som ska ske i de olika skolformerna. Förändringarna inom ett område kan dock skilja sig mellan skolformerna.  På kommande sidor presenteras förändringarna utifrån varje skolform på en tidslinje.</a:t>
            </a:r>
          </a:p>
          <a:p>
            <a:r>
              <a:rPr lang="sv-SE" sz="1200" kern="1200" dirty="0">
                <a:solidFill>
                  <a:schemeClr val="tx1"/>
                </a:solidFill>
                <a:effectLst/>
                <a:latin typeface="+mn-lt"/>
                <a:ea typeface="+mn-ea"/>
                <a:cs typeface="+mn-cs"/>
              </a:rPr>
              <a:t>Skolformerna är förkortade i bilden, nedan anges korrekta namn: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Förskolan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Grundskolan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Anpassade grundskolan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Sameskolan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Specialskolan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Gymnasieskolan inkl. introduktionsprogrammen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Introduktionsprogrammen – programinriktat val tas bort och de nya kursplanerna i svenska gäller även för IM.</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Vidareutbildningen i form av ett fjärde tekniskt år – berörs av förändringarna på samma sätt som gymnasieskolan förutom att de inte berörs av nationella slutprov och yrkesprov.</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Anpassade gymnasieskolan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Komvux på gymnasial nivå</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Komvux som anpassad utbildning på gymnasial nivå</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Komvux på grundläggande nivå</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Komvux som anpassad utbildning på grundläggande nivå</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Komvux i svenska som andraspråk</a:t>
            </a:r>
          </a:p>
          <a:p>
            <a:r>
              <a:rPr lang="sv-SE" sz="1200" i="1" kern="1200" dirty="0">
                <a:solidFill>
                  <a:schemeClr val="tx1"/>
                </a:solidFill>
                <a:effectLst/>
                <a:latin typeface="+mn-lt"/>
                <a:ea typeface="+mn-ea"/>
                <a:cs typeface="+mn-cs"/>
              </a:rPr>
              <a:t>Observera att förskoleklass inte ingår i denna tabell då förskoleklass ersätts med en ny åk 1 2028 för de obligatoriska skolformerna.</a:t>
            </a: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7</a:t>
            </a:fld>
            <a:endParaRPr lang="sv-SE"/>
          </a:p>
        </p:txBody>
      </p:sp>
    </p:spTree>
    <p:extLst>
      <p:ext uri="{BB962C8B-B14F-4D97-AF65-F5344CB8AC3E}">
        <p14:creationId xmlns:p14="http://schemas.microsoft.com/office/powerpoint/2010/main" val="2957751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0"/>
              </a:spcBef>
              <a:spcAft>
                <a:spcPts val="800"/>
              </a:spcAft>
              <a:buClrTx/>
              <a:buSzTx/>
              <a:buFontTx/>
              <a:buNone/>
              <a:tabLst/>
              <a:defRPr/>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2025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tidigare genomförd och implementerad förändring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Revidering av Lpfö18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med utgångspunkt i samma intentioner som övriga kommande reformer. För mer information s</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sv-SE" sz="1200" u="sng" dirty="0">
                <a:solidFill>
                  <a:srgbClr val="692859"/>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Guide till ändringar i förskolans läroplan – Skolverket</a:t>
            </a:r>
            <a:endParaRPr lang="sv-SE" sz="1200" u="sng" dirty="0">
              <a:solidFill>
                <a:srgbClr val="692859"/>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2026</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Förändrade förutsättningar för utredningar av kränkande behandling </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Skärpt och omformat ansvar vid kränkande behandling (6 kap. 10 § skollagen) (Prop. 2025/26:196 Tid för undervisningsuppdraget)</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Här görs tre viktiga förändringar som gäller all personal.</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 Skärpt skyldighet att aktivt uppmärksamma kränkningar: En ny, starkare formulering innebär att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all personal</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ska aktivt uppmärksamma och motverka kränkande behandling, trakasserier och sexuella trakasserier — och se till att sådana händelser hanteras. Detta är en skärpning jämfört med tidigare.</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 Anmälningsskyldighet ersätts av informationsskyldighet. I dag ska personal som får kännedom om kränkande behandling anmäla det till rektor. Det ändras till att personal ska informera rektor — men bara om det rör sig om allvarlig eller upprepad kränkande behandling. </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Skyldigheten gäller också alltid när kränkningen utförts av någon i personalen.</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minska administration: enstaka mindre allvarliga kränkningar som kan redas ut på plats behöver inte längre leda till en formell anmälan. 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c) Utvidgat tillämpningsområde: Skyldigheten gäller nu uttryckligen även trakasserier och sexuella trakasserier enligt diskrimineringslagen — inte bara kränkande behandling enligt skollagen.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2027</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Reglering av förskollärares och lärares tid för planering och uppföljning</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Genom proposition 2025/26:196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Tid för undervisningsuppdraget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definieras lärares och förskollärares hela undervisningsuppdrag i skollagen – det omfattar inte bara undervisning utan även planering och uppföljning. För förskollärare i förskolan ska det avsättas minst 5 timmar per vecka för planering och uppföljning av undervisningen.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ska framgå av läroplanerna att rektorn ansvarar för att ge förskollärare och lärare förutsättningar att planera, genomföra och följa upp sin undervisning. (Lag 2026:1097.)</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Justeringar i läroplanen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(prop. 2025/26:194 Nya läroplaner för en stark kunskapsskola)</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samtliga läroplaner ska det regleras att rektorn ansvarar för att förskollärare och lärare ges förutsättningar för att planera, genomföra och följa upp sin undervisning. I denna del omfattar uppdraget förutom de nya läroplanerna för grundskolan och motsvarade skolformer, även att ta fram förslag på revidering av de befintliga läroplanerna för förskolan, gymnasieskolan, anpassade gymnasieskolan och kommunal vuxenutbildning.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Övriga skollagsändringar som gäller förskola: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Skollagens syftesparagraf ändras (prop. 2025/26:194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Nya läroplaner – för en stark kunskapsskola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Gäller hela skolväsendet, inklusive förskolan. I 1 kap. 4 § ändras formuleringen från att utbildningen syftar till att barn och elever ska "inhämta och utveckla kunskaper och värden" till att den syftar till att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förmedla och förankra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kunskaper och värden hos barn och elever". I 1 kap. 3 § förtydligas att läraren inte bara leder utan även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bestämmer över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undervisningen.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Nya regler om stöd ersätter "stöd och stimulans" i syftesparagrafen</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Meningen om att barn och elever ska ges stöd och stimulans tas bort ur 1 kap. 4 §. Motsvarande – men mer utvecklat – innehåll finns kvar i bestämmelsen om </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ledning och stimulans i 3 kap. 2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som nu gäller alla barn i samtliga skolformer och fritidshemmet.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Förskolans skyldighet att lämna uppgifter vid övergång till skolan börjar tillämpas</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Ny bestämmelse i 3 kap. 12 j § skollagen: förskolan eller pedagogiska omsorgen ska, inför eller vid barnets övergång till grundskolan, anpassade grundskolan, specialskolan eller sameskolan, lämna de uppgifter om barnet som behövs för att underlätta skolgången.</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8</a:t>
            </a:fld>
            <a:endParaRPr lang="sv-SE"/>
          </a:p>
        </p:txBody>
      </p:sp>
    </p:spTree>
    <p:extLst>
      <p:ext uri="{BB962C8B-B14F-4D97-AF65-F5344CB8AC3E}">
        <p14:creationId xmlns:p14="http://schemas.microsoft.com/office/powerpoint/2010/main" val="1274563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Åren anger när det olika reformerna träder i kraft.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De olika reformerna beskrivs mer detaljerat i andra bilder i presentationen.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2026</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Bättre förutsättningar för trygghet och studiero</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(2025/26:193)</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Mobilförbud</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Elevers mobiltelefoner ska samlas in vid skoldagens början och återlämnas vid skoldagens slut — obligatoriskt, beslutas inte längre av rektor utan gäller per lag.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får också besluta att samla in övrig elektronisk kommunikationsutrustning (t.ex. smarta klockor)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Undantag får göras av rektor eller lärare vid pedagogisk användning, särskilda skäl för enskild elev, eller vid utbildning utanför skolenheten där insamling medför betydande praktiska svårigheter (t.ex. prao, simundervisning på stort avstånd)</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Skolan ansvarar för insamlade mobiltelefoner och är ersättningsskyldig om de skadas eller försvinner.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Skriftliga rutiner för insamlingen ska finnas och beslutas av rektorn.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Huvudmannens och rektorns ansvar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Huvudmannens ansvar för trygghet och studiero förtydligas i skollagen — ska inte bara arbeta förebyggande utan också aktivt upprätthålla trygghet och studiero. Rektorns ansvar för trygghet och studiero synliggörs uttryckligen i skollagen.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Ordningsregler blir skolregler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Ordningsregler ersätts av "skolregler" som ska vara skolgemensamma (gälla hela skolenheten, inte bara enskilda klasser)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Skolreglerna ska innehålla en konsekvensplan som beskriver vilka åtgärder som kan vidtas vid regelöverträdelser.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Skolreglerna ska förankras hos personalen.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Förväntansdokument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Varje skolenhet ska ta fram ett förväntansdokument med information om skolreglerna, gemensamma rutiner och förhållningssätt, samt en påminnelse om vårdnadshavares ansvar enligt föräldrabalken.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 och vårdnadshavare ska informeras om dokumentet varje läsår.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ansvarar för att det tas fram.</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Utvisning ur undervisningslokalen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Lärare får visa ut en elev direkt utan föregående uppmaning om uppträdandet inneburit våld, hot eller kränkning.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Utvisning och kvarsittning ska inte längre behöva dokumenteras.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Tillfällig omplacering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får besluta om längre tillfälliga omplaceringar inom den egna skolenheten.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Tillfällig placering utanför den egna skolenheten förlängs från fyra till åtta veckor som längsta tid.</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Nekat tillträde till skolenheten — ny åtgärd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Ny disciplinär åtgärd: rektorn kan besluta att en elev nekas tillträde till skolenheten vid synnerliga skäl kopplat till andra elevers eller personalens säkerhet. Under perioden ska fjärr- eller distansundervisning erbjudas.</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2026–30 juni 2028 (nuvarande årskurser):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Gäller årskurs 7–9, dvs. hela nuvarande högstadiet. Årskurs 7 omfattas genom en särskild övergångsbestämmelse; årskurs 10 finns ännu inte i den nuvarande grundskolan.</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Fr.o.m. 1 juli 2028 (ny årskursnumrering):</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Gäller årskurs 8–10 enligt den nya numreringen som gäller när tioåriga grundskolan är fullt införd.</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Under perioden ska fjärr- eller distansundervisning erbjudas.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Akutskola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Möjligheten att bedriva akutskola (tillfällig undervisning utanför den egna skolenheten) utökas till att även kunna läggas på entreprenad hos annan huvudman.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Längre och fler avstängningar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Maximal längd för en enskild avstängning utökas från en till två veckor.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 tillåtna avstängningar per kalenderhalvår utökas från två till tre.</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förutsättningar för utredningar av kränkande behandling</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Skärpt och omformat ansvar vid kränkande behandling (6 kap. 10 § skollagen) (Prop. 2025/26:196 Tid för undervisningsuppdraget)</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Här görs tre viktiga förändringar som gäller all personal, inklusive lärare i grundskolan:</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 Skärpt skyldighet att aktivt uppmärksamma kränkningar En ny, starkare formulering innebär att all personal ska aktivt uppmärksamma och motverka kränkande behandling, trakasserier och sexuella trakasserier — och se till att sådana händelser hanteras. Detta är en skärpning jämfört med tidigare.</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 Anmälningsskyldighet ersätts av informationsskyldighet I dag ska personal som får kännedom om kränkande behandling anmäla det till rektor. Det ändras till att personal ska informera rektor — men bara om det rör sig om allvarlig eller upprepad kränkande behandling. </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Skyldigheten gäller också som tidigare alltid när kränkningen utförts av någon i personalen</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minska administration: enstaka mindre allvarliga kränkningar som kan redas ut på plats behöver inte längre leda till en formell anmälan.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Rektorns anmälningsskyldighet i förhållande till huvudmannen får motsvarande omfattning som personalens skyldighet att informera rektorn. Huvudmannen är skyldig att utreda och i förekommande fall vidta åtgärder mot sådan kränkande behandling som rektorn är skyldig att anmäla.</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c) Skollagens sjätte kapitel har till ändamål att motverka kränkande behandling av barn och elever. Kapitlet har nu också fått till ändamål att motverka trakasserier och sexuella trakasserier enligt diskrimineringslagen (2008:567)</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Ikraftträdande: 1 augusti 2026 </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2027</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i="1" dirty="0">
                <a:effectLst/>
                <a:latin typeface="Times New Roman" panose="02020603050405020304" pitchFamily="18" charset="0"/>
                <a:ea typeface="Times New Roman" panose="02020603050405020304" pitchFamily="18" charset="0"/>
                <a:cs typeface="Times New Roman" panose="02020603050405020304" pitchFamily="18" charset="0"/>
              </a:rPr>
              <a:t>Årskurserna anges som 1-9 eftersom tioårig grundskola gäller först från 2028.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Reglering av undervisningsuppdraget</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(prop. 2025/26:196 Tid för undervisningsuppdraget)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Lagändringen innebär att regeringen ges ett bemyndigande att reglera tid för planering, genomförande och uppföljning av undervisningen i förordning.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Regeringen har beslutat om en förordning för reglering av förskollärares och lärares undervisningsuppdrag (2026:1487).</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är tiden för lärare för att undervisa, planera undervisningen och följa upp sin undervisning som regleras i olika intervall. </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Förordningen träder i kraft 1 juli 2027 och reglerar undervisningsuppdragets omfattning. </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Tak för undervisningstid per läsår (§ 3) Förordning 2026:1487</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Vid heltidstjänstgöring får undervisningstiden som mest vara: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550–650 timmar för lärare i åk 1–6 i grundskolan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500–600 timmar för lärare i åk 7–9 i grundskolan,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Rektorn avgör var inom intervallet den enskilda läraren placeras, utifrån lärarens förutsättningar. Intervallet är ett tak — det finns ingen undre gräns.</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Tid för planering och uppföljning (§ 4)</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lärare i grundskolan årskurs 1–6 ska det avsättas tid för planering och uppföljning av undervisningen som minst motsvarar den undervisningstiden läraren har.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lärare i årskurs 7–9 i grundskolan ska det avsättas tid för planering och uppföljning av undervisningen som minst motsvarar 110 % av den undervisningstiden läraren har.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Faktorer rektorn ska beakta (§ 8)</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Vid bedömningen av varje enskild lärares tid ska hänsyn tas till:</a:t>
            </a:r>
          </a:p>
          <a:p>
            <a:pPr marL="342900" lvl="0" indent="-342900">
              <a:lnSpc>
                <a:spcPct val="120000"/>
              </a:lnSpc>
              <a:buFont typeface="Symbol" panose="05050102010706020507" pitchFamily="18" charset="2"/>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elevgruppernas storlek</a:t>
            </a:r>
          </a:p>
          <a:p>
            <a:pPr marL="342900" lvl="0" indent="-342900">
              <a:lnSpc>
                <a:spcPct val="120000"/>
              </a:lnSpc>
              <a:buFont typeface="Symbol" panose="05050102010706020507" pitchFamily="18" charset="2"/>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antalet elever läraren regelbundet möter</a:t>
            </a:r>
          </a:p>
          <a:p>
            <a:pPr marL="342900" lvl="0" indent="-342900">
              <a:lnSpc>
                <a:spcPct val="120000"/>
              </a:lnSpc>
              <a:buFont typeface="Symbol" panose="05050102010706020507" pitchFamily="18" charset="2"/>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antalet elever i behov av särskilt stöd</a:t>
            </a:r>
          </a:p>
          <a:p>
            <a:pPr marL="342900" lvl="0" indent="-342900">
              <a:lnSpc>
                <a:spcPct val="120000"/>
              </a:lnSpc>
              <a:spcAft>
                <a:spcPts val="800"/>
              </a:spcAft>
              <a:buFont typeface="Symbol" panose="05050102010706020507" pitchFamily="18" charset="2"/>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andra omständigheter av betydelse</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Lärare i fritidshem</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lärare i fritidshemmet ska det avsättas</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minst 5 timmar </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per vecka för planering och uppföljning av undervisningen. </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2028</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Tioårig grundskola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Förändrad kunskapssyn och nytt syfte med utbildningen (prop. 2025/26:194 Nya läroplaner för en stark kunskapsskola)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med utbildningen i skollagen omformuleras: från att utbildningen syftar till att barn och elever ska "inhämta och utveckla kunskaper" till att den syftar till att "förmedla och förankra kunskaper och värden hos barn och elever" — en tydligare markering av lärarens aktiva och förmedlande roll.</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Definitionen av undervisning i skollagen omformuleras för att tydliggöra att undervisning bestäms och leds av lärare och syftar till lärande genom att läraren förmedlar och förankrar kunskaper och värden.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samlad läroplan (prop. 2025/26:194 Nya läroplaner för en stark kunskapsskola)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samlad läroplan för grundskolan införs som innehåller inledande delar, kursplaner och timplan i ett och samma dokument.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Läroplanens inledande delar får en ny, tydligare struktur med fyra delar: skolans värdegrund, skolans uppdrag, skolans mål och skolans riktlinjer.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Kunskapssynen i läroplanen ändras: grundläggande och mer beständiga kunskaper betonas, särskilt i de lägre åldrarna; kursplanerna ska ange vad eleverna ska lära sig och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när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de ska ha lärt sig det på ett mer precist sätt per stadium och i förekommande fall årskurs.</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Kursplanernas struktur regleras i skollagen och ska bestå av: syfte, ämnets bidrag till skolans mål, mål och innehåll, undervisningsstrategier samt betygs- och bedömningskriterier.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Grundläggande svenska — ny kursplan (prop. 2025/26:194 Nya läroplaner för en stark kunskapsskola)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kursplan i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grundläggande svenska</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införs för elever som är nybörjare i svenska språket. Betyg sätts inte i grundläggande svenska.</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Förskollärare kan under vissa förutsättningar undervisa i åk 1.</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Regeringen beslutade den 23 juli 2026 om ändringar i behörighetsförordningen (SFS 2026:1520). Huvudregeln ska vara att utbildade lärare för åk 1-4 ska undervisa i det nya lågstadiet. För förskollärare som har arbetat i förskoleklass behövs komplettering. Skolverket har fått i uppdrag att föreslå lämplig fortbildning. </a:t>
            </a:r>
            <a:b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finns i förordningen en övergångsbestämmelse som innebär att legitimerad förskollärare som tidigare haft behörighet att undervisa i förskoleklassen, och som under delar av läsåret 2027/28 var anställd för undervisning i förskoleklassen, grundskolan, anpassade grundskolan, specialskolan eller sameskolan, är behörig att undervisa i bland annat grundskolans årskurs 1 under en sjuårig övergångsperiod.</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betygsskala (prop. 2025/26:197 Ett mer likvärdigt betygssystem)</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Bokstavsbetyget A–F ersätts med en numerisk skala 1–10, där 1 är lägst och 10 är högst.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finns ingen skarp gräns för godkänt — betygen 1–3 betecknar "begränsade kunskaper", 4–5 "godtagbara kunskaper", 6–7 "goda kunskaper", 8–9 "mycket goda kunskaper" och 10 "utmärkta kunskaper"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Skalan är symmetrisk med jämna steg, vilket möjliggör kalibrering av betygsvärden.</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Förändrade regler om stöd</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bestämmelse om ledning och stimulans (prop. 2025/26:195 Förbättrat stöd i 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Bestämmelsen om ledning och stimulans förtydligas: alla elever ska ges den ledning och stimulans de behöver i syfte att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kunna följa undervisningen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Standardiserade tester införs (prop. 2025/26:195 Förbättrat stöd i 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Standardiserade tester införs för att identifiera elever med behov av stöd i läs-, skriv- och matematikutveckling.</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grundskolan genomförs tester i årskurs 1, 2, 3, 5 och 8, i början av höstterminen i respektive årskurs</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Om testresultatet visar på behov som inte kan hanteras inom ledning och stimulans ska stödundervisning skyndsamt planeras eller anmälan om särskilt stöd göras.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 ny rättighet (prop. 2025/26:195 Förbättrat stöd i 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En ny reglerad form av stöd införs: stödundervisning i svenska, svenska som andraspråk och matematik.</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Läraren ska anmäla till rektorn om en elev riskerar att inte kunna följa undervisningen och har svårt att tillgodogöra sig kunskaperna — rektorn är då skyldig att se till att eleven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skyndsamt</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(inom en till två veckor) ges stödundervisning.</a:t>
            </a:r>
          </a:p>
          <a:p>
            <a:pPr marL="342900" lvl="0" indent="-342900">
              <a:lnSpc>
                <a:spcPct val="120000"/>
              </a:lnSpc>
              <a:buFont typeface="Symbol" panose="05050102010706020507" pitchFamily="18" charset="2"/>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ges som enskild undervisning eller i liten grupp.</a:t>
            </a:r>
          </a:p>
          <a:p>
            <a:pPr marL="342900" lvl="0" indent="-342900">
              <a:lnSpc>
                <a:spcPct val="120000"/>
              </a:lnSpc>
              <a:buFont typeface="Symbol" panose="05050102010706020507" pitchFamily="18" charset="2"/>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 bör inte ges längre än två månader per termin.</a:t>
            </a:r>
          </a:p>
          <a:p>
            <a:pPr marL="342900" lvl="0" indent="-342900">
              <a:lnSpc>
                <a:spcPct val="120000"/>
              </a:lnSpc>
              <a:buFont typeface="Symbol" panose="05050102010706020507" pitchFamily="18" charset="2"/>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Stödundervisningen ska utvärderas senast inom en månad efter att den påbörjat.</a:t>
            </a:r>
          </a:p>
          <a:p>
            <a:pPr marL="342900" lvl="0" indent="-342900">
              <a:lnSpc>
                <a:spcPct val="120000"/>
              </a:lnSpc>
              <a:spcAft>
                <a:spcPts val="800"/>
              </a:spcAft>
              <a:buFont typeface="Symbol" panose="05050102010706020507" pitchFamily="18" charset="2"/>
              <a:buChar cha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Samråd med speciallärare eller specialpedagog ska ske vid behov av bedömning och planering.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Utredning om särskilt stöd ska inledas snabbare (prop. 2025/26:195 Förbättrat stöd i 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Tröskeln för när en utredning om särskilt stöd ska inledas sänks — läraren (inte enbart rektorn) ges ett tydligare ansvar att anmäla, och utredningen ska inledas snabbare än i dag.</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Särskilt stöd i liten grupp eller enskilt — enklare att besluta om (prop. 2025/26:195 Förbättrat stöd i 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Kravet på att det ska finnas "särskilda skäl" för att ge särskilt stöd i särskild undervisningsgrupp eller som enskild undervisning tas bort — det räcker att åtgärdsprogrammet anger detta som den form av stöd eleven behöver.</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Anpassad studiegång — sista utväg (prop. 2025/26:195 Förbättrat stöd i 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Anpassad studiegång får bara beslutas om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alla andra möjligheter till särskilt stöd är uttömda eller bedöms olämpliga.</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Beslutet ska föregås av information till eleven och vårdnadshavarna om beslutets konsekvenser.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I grundskolan ska den anpassade studiegången utformas så att eleven så långt som möjligt får förutsättningar att nå behörighet till gymnasieskolans nationella program.</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Överklaganderätten justeras (prop. 2025/26:195 Förbättrat stöd i skolan)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Möjligheten att överklaga beslut om särskilt stöd i särskild undervisningsgrupp eller enskild undervisning (nuvarande 3 kap. 11 §) tas bort ur överklagandebestämmelserna — i stället kan åtgärdsprogrammet som helhet överklagas.</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Färre och förändrade krav på information och dokumentation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Kravet på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fortlöpande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information till vårdnadshavare om elevens utveckling tas bort — informationen ska i stället ges vid tillfällen som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personalen</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bestämmer.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Utvecklingssamtal ska äga rum minst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en gång per läsår</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i stället för en gång per termin (rektorn ska dock kunna besluta om fler samtal om det finns särskilda skäl)</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 skriftliga individuella utvecklingsplanerna (IUP) för elever i årskurs 1–5 görs om till en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plan för kunskapsutveckling</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med fokus enbart på kunskapsmålen, inte på elevens övriga utveckling.</a:t>
            </a:r>
          </a:p>
          <a:p>
            <a:pPr>
              <a:lnSpc>
                <a:spcPct val="120000"/>
              </a:lnSpc>
              <a:spcAft>
                <a:spcPts val="800"/>
              </a:spcAft>
              <a:buNone/>
            </a:pP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600" b="1" u="sng" dirty="0">
                <a:effectLst/>
                <a:latin typeface="Times New Roman" panose="02020603050405020304" pitchFamily="18" charset="0"/>
                <a:ea typeface="Times New Roman" panose="02020603050405020304" pitchFamily="18" charset="0"/>
                <a:cs typeface="Times New Roman" panose="02020603050405020304" pitchFamily="18" charset="0"/>
              </a:rPr>
              <a:t>2031</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b="1" u="sng" dirty="0">
                <a:effectLst/>
                <a:latin typeface="Times New Roman" panose="02020603050405020304" pitchFamily="18" charset="0"/>
                <a:ea typeface="Times New Roman" panose="02020603050405020304" pitchFamily="18" charset="0"/>
                <a:cs typeface="Times New Roman" panose="02020603050405020304" pitchFamily="18" charset="0"/>
              </a:rPr>
              <a:t>Nationella slutprov</a:t>
            </a: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 — nya prov med central rättning (prop. 2025/26:197 Ett mer likvärdigt betygsystem)</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Nationella slutprov införs i grundskolan och ska rättas centralt.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Proven ska fungera som ett objektivt, externt mått på elevens kunskapsnivå och ligga till grund för kalibrering av betygsvärden och beräkning av meritvärde.</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Elever som inte kan genomföra provet vid ordinarie tillfälle på grund av t.ex. sjukdom ska erbjudas omprov.</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Det ska även vara möjligt att efter avslutad utbildning genomföra ett slutprov man missat, eller göra om ett prov mot avgift.</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Slutproven kommer inte att kunna användas som bedömningsstöd för läraren.</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Skolverket har fått ett uppdrag kring de nationella slutproven och denna text uppdateras utifrån det pågående arbetet.</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Nytt meritvärde (prop. 2025/26:197 Ett mer likvärdigt betygsystem)</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Meritvärdet ska bestå av dels ett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kalibrerat betygsvärde</a:t>
            </a: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 lärarens betyg justerat mot nationella slutprovsresultat på skolenhetsnivå, dels elevens egna </a:t>
            </a:r>
            <a:r>
              <a:rPr lang="sv-SE" sz="1200" i="1" dirty="0">
                <a:effectLst/>
                <a:latin typeface="Times New Roman" panose="02020603050405020304" pitchFamily="18" charset="0"/>
                <a:ea typeface="Times New Roman" panose="02020603050405020304" pitchFamily="18" charset="0"/>
                <a:cs typeface="Times New Roman" panose="02020603050405020304" pitchFamily="18" charset="0"/>
              </a:rPr>
              <a:t>slutprovsresultat.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Syftet är att motverka betygsinflation och öka likvärdigheten mellan skolenheter.</a:t>
            </a: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Huvudmän ska lämna uppgifter om betyg till en utsedd myndighet för att möjliggöra kalibreringen.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Ny behörighetsgräns till gymnasieskolan (prop. 2025/26:197 Ett mer likvärdigt betygsystem)</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För behörighet till ett nationellt program i gymnasieskolan ska det krävas ett meritvärde om lägst 4 från grundskolan — en övergång från dagens krav på godkända betyg (E) i ett antal ämnen.</a:t>
            </a:r>
          </a:p>
          <a:p>
            <a:pPr>
              <a:lnSpc>
                <a:spcPct val="120000"/>
              </a:lnSpc>
              <a:spcAft>
                <a:spcPts val="800"/>
              </a:spcAft>
              <a:buNone/>
            </a:pPr>
            <a:r>
              <a:rPr lang="sv-SE" sz="1200" b="1" dirty="0">
                <a:effectLst/>
                <a:latin typeface="Times New Roman" panose="02020603050405020304" pitchFamily="18" charset="0"/>
                <a:ea typeface="Times New Roman" panose="02020603050405020304" pitchFamily="18" charset="0"/>
                <a:cs typeface="Times New Roman" panose="02020603050405020304" pitchFamily="18" charset="0"/>
              </a:rPr>
              <a:t>Rapporteringsskyldighet för betyg (prop. 2025/26:197 Ett mer likvärdigt betygsystem)</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buNone/>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Huvudmän för grundskolan ska rapportera uppgifter om betyg till en utsedd myndighet — nödvändigt för att systemet med kalibrering ska fungera.</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9</a:t>
            </a:fld>
            <a:endParaRPr lang="sv-SE"/>
          </a:p>
        </p:txBody>
      </p:sp>
    </p:spTree>
    <p:extLst>
      <p:ext uri="{BB962C8B-B14F-4D97-AF65-F5344CB8AC3E}">
        <p14:creationId xmlns:p14="http://schemas.microsoft.com/office/powerpoint/2010/main" val="272333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Kapitel">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1D0C9D-640F-0FE6-9278-FF15BD756206}"/>
              </a:ext>
            </a:extLst>
          </p:cNvPr>
          <p:cNvSpPr>
            <a:spLocks noGrp="1"/>
          </p:cNvSpPr>
          <p:nvPr>
            <p:ph type="ctrTitle" hasCustomPrompt="1"/>
          </p:nvPr>
        </p:nvSpPr>
        <p:spPr>
          <a:xfrm>
            <a:off x="750957" y="552451"/>
            <a:ext cx="9269343" cy="3165129"/>
          </a:xfrm>
        </p:spPr>
        <p:txBody>
          <a:bodyPr anchor="b"/>
          <a:lstStyle>
            <a:lvl1pPr algn="l">
              <a:lnSpc>
                <a:spcPct val="85000"/>
              </a:lnSpc>
              <a:defRPr sz="7200">
                <a:solidFill>
                  <a:schemeClr val="bg1"/>
                </a:solidFill>
              </a:defRPr>
            </a:lvl1pPr>
          </a:lstStyle>
          <a:p>
            <a:r>
              <a:rPr lang="sv-SE" dirty="0"/>
              <a:t>Skriv huvudrubrik</a:t>
            </a:r>
          </a:p>
        </p:txBody>
      </p:sp>
      <p:sp>
        <p:nvSpPr>
          <p:cNvPr id="3" name="Underrubrik 2">
            <a:extLst>
              <a:ext uri="{FF2B5EF4-FFF2-40B4-BE49-F238E27FC236}">
                <a16:creationId xmlns:a16="http://schemas.microsoft.com/office/drawing/2014/main" id="{822F2E12-3506-08C7-A502-7936D96E508F}"/>
              </a:ext>
            </a:extLst>
          </p:cNvPr>
          <p:cNvSpPr>
            <a:spLocks noGrp="1"/>
          </p:cNvSpPr>
          <p:nvPr>
            <p:ph type="subTitle" idx="1" hasCustomPrompt="1"/>
          </p:nvPr>
        </p:nvSpPr>
        <p:spPr>
          <a:xfrm>
            <a:off x="750957" y="4196519"/>
            <a:ext cx="9269343" cy="1330739"/>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Skriv underrubrik</a:t>
            </a:r>
          </a:p>
        </p:txBody>
      </p:sp>
      <p:sp>
        <p:nvSpPr>
          <p:cNvPr id="9" name="Rektangel 8">
            <a:extLst>
              <a:ext uri="{FF2B5EF4-FFF2-40B4-BE49-F238E27FC236}">
                <a16:creationId xmlns:a16="http://schemas.microsoft.com/office/drawing/2014/main" id="{A64C15E6-092F-148A-17C7-DAC4CD3DDC25}"/>
              </a:ext>
            </a:extLst>
          </p:cNvPr>
          <p:cNvSpPr/>
          <p:nvPr userDrawn="1"/>
        </p:nvSpPr>
        <p:spPr>
          <a:xfrm>
            <a:off x="10548730" y="1"/>
            <a:ext cx="1308308" cy="55245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Bild 7">
            <a:extLst>
              <a:ext uri="{FF2B5EF4-FFF2-40B4-BE49-F238E27FC236}">
                <a16:creationId xmlns:a16="http://schemas.microsoft.com/office/drawing/2014/main" id="{2819BF45-BEDF-03A5-9576-0281EDC72FAB}"/>
              </a:ext>
            </a:extLst>
          </p:cNvPr>
          <p:cNvSpPr/>
          <p:nvPr userDrawn="1"/>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tx1"/>
          </a:solidFill>
          <a:ln w="1151" cap="flat">
            <a:noFill/>
            <a:prstDash val="solid"/>
            <a:miter/>
          </a:ln>
        </p:spPr>
        <p:txBody>
          <a:bodyPr rtlCol="0" anchor="ctr"/>
          <a:lstStyle/>
          <a:p>
            <a:endParaRPr lang="sv-SE" dirty="0"/>
          </a:p>
        </p:txBody>
      </p:sp>
    </p:spTree>
    <p:extLst>
      <p:ext uri="{BB962C8B-B14F-4D97-AF65-F5344CB8AC3E}">
        <p14:creationId xmlns:p14="http://schemas.microsoft.com/office/powerpoint/2010/main" val="4274860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objek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8" name="Rektangel 7">
            <a:extLst>
              <a:ext uri="{FF2B5EF4-FFF2-40B4-BE49-F238E27FC236}">
                <a16:creationId xmlns:a16="http://schemas.microsoft.com/office/drawing/2014/main" id="{DDA07AE9-1075-4B34-9171-D82BB6D6459F}"/>
              </a:ext>
            </a:extLst>
          </p:cNvPr>
          <p:cNvSpPr/>
          <p:nvPr userDrawn="1"/>
        </p:nvSpPr>
        <p:spPr>
          <a:xfrm>
            <a:off x="6169038" y="552451"/>
            <a:ext cx="5688000" cy="597693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97244839"/>
      </p:ext>
    </p:extLst>
  </p:cSld>
  <p:clrMapOvr>
    <a:masterClrMapping/>
  </p:clrMapOvr>
  <p:extLst>
    <p:ext uri="{DCECCB84-F9BA-43D5-87BE-67443E8EF086}">
      <p15:sldGuideLst xmlns:p15="http://schemas.microsoft.com/office/powerpoint/2012/main">
        <p15:guide id="3" pos="3636">
          <p15:clr>
            <a:srgbClr val="FBAE40"/>
          </p15:clr>
        </p15:guide>
        <p15:guide id="4" pos="388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jekt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6419850"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6419850"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9" name="Rektangel 8">
            <a:extLst>
              <a:ext uri="{FF2B5EF4-FFF2-40B4-BE49-F238E27FC236}">
                <a16:creationId xmlns:a16="http://schemas.microsoft.com/office/drawing/2014/main" id="{DD55D52D-1745-EE7C-99E3-01351F0674D9}"/>
              </a:ext>
            </a:extLst>
          </p:cNvPr>
          <p:cNvSpPr/>
          <p:nvPr userDrawn="1"/>
        </p:nvSpPr>
        <p:spPr>
          <a:xfrm>
            <a:off x="334962" y="552451"/>
            <a:ext cx="5688000" cy="597693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4110744269"/>
      </p:ext>
    </p:extLst>
  </p:cSld>
  <p:clrMapOvr>
    <a:masterClrMapping/>
  </p:clrMapOvr>
  <p:extLst>
    <p:ext uri="{DCECCB84-F9BA-43D5-87BE-67443E8EF086}">
      <p15:sldGuideLst xmlns:p15="http://schemas.microsoft.com/office/powerpoint/2012/main">
        <p15:guide id="3" pos="3795">
          <p15:clr>
            <a:srgbClr val="FBAE40"/>
          </p15:clr>
        </p15:guide>
        <p15:guide id="4" pos="404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AC7F46F2-AB17-D569-ECFD-7A9CF65A1948}"/>
              </a:ext>
            </a:extLst>
          </p:cNvPr>
          <p:cNvSpPr/>
          <p:nvPr userDrawn="1"/>
        </p:nvSpPr>
        <p:spPr>
          <a:xfrm>
            <a:off x="334963" y="1916113"/>
            <a:ext cx="11522075" cy="46085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334963" y="1916113"/>
            <a:ext cx="11522075" cy="4608512"/>
          </a:xfrm>
          <a:solidFill>
            <a:schemeClr val="bg1"/>
          </a:solidFill>
        </p:spPr>
        <p:txBody>
          <a:bodyPr anchor="ctr"/>
          <a:lstStyle>
            <a:lvl1pPr marL="0" indent="0" algn="ctr">
              <a:buNone/>
              <a:defRPr/>
            </a:lvl1pPr>
          </a:lstStyle>
          <a:p>
            <a:r>
              <a:rPr lang="sv-SE" dirty="0"/>
              <a:t>Klicka på ikonen för att lägga till ett diagram</a:t>
            </a:r>
          </a:p>
        </p:txBody>
      </p:sp>
      <p:sp>
        <p:nvSpPr>
          <p:cNvPr id="3" name="Rubrik 2">
            <a:extLst>
              <a:ext uri="{FF2B5EF4-FFF2-40B4-BE49-F238E27FC236}">
                <a16:creationId xmlns:a16="http://schemas.microsoft.com/office/drawing/2014/main" id="{4E65F383-B964-BFA8-7479-4DDB7D496B11}"/>
              </a:ext>
            </a:extLst>
          </p:cNvPr>
          <p:cNvSpPr>
            <a:spLocks noGrp="1"/>
          </p:cNvSpPr>
          <p:nvPr>
            <p:ph type="title"/>
          </p:nvPr>
        </p:nvSpPr>
        <p:spPr>
          <a:xfrm>
            <a:off x="334962" y="552451"/>
            <a:ext cx="11522075" cy="1363662"/>
          </a:xfrm>
        </p:spPr>
        <p:txBody>
          <a:bodyPr/>
          <a:lstStyle/>
          <a:p>
            <a:r>
              <a:rPr lang="sv-SE" dirty="0"/>
              <a:t>Klicka här för att ändra mall för rubrikformat</a:t>
            </a:r>
          </a:p>
        </p:txBody>
      </p:sp>
    </p:spTree>
    <p:extLst>
      <p:ext uri="{BB962C8B-B14F-4D97-AF65-F5344CB8AC3E}">
        <p14:creationId xmlns:p14="http://schemas.microsoft.com/office/powerpoint/2010/main" val="308509490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nehåll och Diagram">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2B1546DA-9D0F-F584-DA86-8F62EC3084A1}"/>
              </a:ext>
            </a:extLst>
          </p:cNvPr>
          <p:cNvSpPr/>
          <p:nvPr userDrawn="1"/>
        </p:nvSpPr>
        <p:spPr>
          <a:xfrm>
            <a:off x="6166677" y="552450"/>
            <a:ext cx="5690360" cy="59721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6166678" y="552450"/>
            <a:ext cx="5690360" cy="5972175"/>
          </a:xfrm>
          <a:solidFill>
            <a:schemeClr val="bg1"/>
          </a:solidFill>
        </p:spPr>
        <p:txBody>
          <a:bodyPr anchor="ctr"/>
          <a:lstStyle>
            <a:lvl1pPr marL="0" indent="0" algn="ctr">
              <a:buNone/>
              <a:defRPr/>
            </a:lvl1pPr>
          </a:lstStyle>
          <a:p>
            <a:r>
              <a:rPr lang="sv-SE" dirty="0"/>
              <a:t>Klicka på ikonen för att lägga till ett diagram</a:t>
            </a:r>
          </a:p>
        </p:txBody>
      </p:sp>
      <p:sp>
        <p:nvSpPr>
          <p:cNvPr id="11" name="Rubrik 10">
            <a:extLst>
              <a:ext uri="{FF2B5EF4-FFF2-40B4-BE49-F238E27FC236}">
                <a16:creationId xmlns:a16="http://schemas.microsoft.com/office/drawing/2014/main" id="{4F2146E6-1E0A-7C2A-C7D9-CBFAACA70860}"/>
              </a:ext>
            </a:extLst>
          </p:cNvPr>
          <p:cNvSpPr>
            <a:spLocks noGrp="1"/>
          </p:cNvSpPr>
          <p:nvPr>
            <p:ph type="title" hasCustomPrompt="1"/>
          </p:nvPr>
        </p:nvSpPr>
        <p:spPr>
          <a:xfrm>
            <a:off x="334962" y="552451"/>
            <a:ext cx="5376725" cy="1367942"/>
          </a:xfrm>
        </p:spPr>
        <p:txBody>
          <a:bodyPr/>
          <a:lstStyle>
            <a:lvl1pPr>
              <a:defRPr/>
            </a:lvl1pPr>
          </a:lstStyle>
          <a:p>
            <a:r>
              <a:rPr lang="sv-SE" dirty="0"/>
              <a:t>Skriv rubrik</a:t>
            </a:r>
          </a:p>
        </p:txBody>
      </p:sp>
      <p:sp>
        <p:nvSpPr>
          <p:cNvPr id="12" name="Platshållare för innehåll 2">
            <a:extLst>
              <a:ext uri="{FF2B5EF4-FFF2-40B4-BE49-F238E27FC236}">
                <a16:creationId xmlns:a16="http://schemas.microsoft.com/office/drawing/2014/main" id="{190316F7-EA73-023B-E661-5D90E25736A5}"/>
              </a:ext>
            </a:extLst>
          </p:cNvPr>
          <p:cNvSpPr>
            <a:spLocks noGrp="1"/>
          </p:cNvSpPr>
          <p:nvPr>
            <p:ph idx="1" hasCustomPrompt="1"/>
          </p:nvPr>
        </p:nvSpPr>
        <p:spPr>
          <a:xfrm>
            <a:off x="334962" y="2425148"/>
            <a:ext cx="5376725"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56964645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gram och Innehåll">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0AA2FC3-858D-7D2C-BA95-4BC009644C4A}"/>
              </a:ext>
            </a:extLst>
          </p:cNvPr>
          <p:cNvSpPr/>
          <p:nvPr userDrawn="1"/>
        </p:nvSpPr>
        <p:spPr>
          <a:xfrm>
            <a:off x="334963" y="552450"/>
            <a:ext cx="5690360" cy="59721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334962" y="552450"/>
            <a:ext cx="5690360" cy="5972175"/>
          </a:xfrm>
          <a:solidFill>
            <a:schemeClr val="bg1"/>
          </a:solidFill>
        </p:spPr>
        <p:txBody>
          <a:bodyPr anchor="ctr"/>
          <a:lstStyle>
            <a:lvl1pPr marL="0" indent="0" algn="ctr">
              <a:buNone/>
              <a:defRPr/>
            </a:lvl1pPr>
          </a:lstStyle>
          <a:p>
            <a:r>
              <a:rPr lang="sv-SE" dirty="0"/>
              <a:t>Klicka på ikonen för att lägga till ett diagram</a:t>
            </a:r>
          </a:p>
        </p:txBody>
      </p:sp>
      <p:sp>
        <p:nvSpPr>
          <p:cNvPr id="11" name="Rubrik 10">
            <a:extLst>
              <a:ext uri="{FF2B5EF4-FFF2-40B4-BE49-F238E27FC236}">
                <a16:creationId xmlns:a16="http://schemas.microsoft.com/office/drawing/2014/main" id="{4F2146E6-1E0A-7C2A-C7D9-CBFAACA70860}"/>
              </a:ext>
            </a:extLst>
          </p:cNvPr>
          <p:cNvSpPr>
            <a:spLocks noGrp="1"/>
          </p:cNvSpPr>
          <p:nvPr>
            <p:ph type="title" hasCustomPrompt="1"/>
          </p:nvPr>
        </p:nvSpPr>
        <p:spPr>
          <a:xfrm>
            <a:off x="6480313" y="552451"/>
            <a:ext cx="5376725" cy="1367942"/>
          </a:xfrm>
        </p:spPr>
        <p:txBody>
          <a:bodyPr/>
          <a:lstStyle>
            <a:lvl1pPr>
              <a:defRPr/>
            </a:lvl1pPr>
          </a:lstStyle>
          <a:p>
            <a:r>
              <a:rPr lang="sv-SE" dirty="0"/>
              <a:t>Skriv rubrik</a:t>
            </a:r>
          </a:p>
        </p:txBody>
      </p:sp>
      <p:sp>
        <p:nvSpPr>
          <p:cNvPr id="12" name="Platshållare för innehåll 2">
            <a:extLst>
              <a:ext uri="{FF2B5EF4-FFF2-40B4-BE49-F238E27FC236}">
                <a16:creationId xmlns:a16="http://schemas.microsoft.com/office/drawing/2014/main" id="{190316F7-EA73-023B-E661-5D90E25736A5}"/>
              </a:ext>
            </a:extLst>
          </p:cNvPr>
          <p:cNvSpPr>
            <a:spLocks noGrp="1"/>
          </p:cNvSpPr>
          <p:nvPr>
            <p:ph idx="1" hasCustomPrompt="1"/>
          </p:nvPr>
        </p:nvSpPr>
        <p:spPr>
          <a:xfrm>
            <a:off x="6454429" y="2425148"/>
            <a:ext cx="5402609"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974380508"/>
      </p:ext>
    </p:extLst>
  </p:cSld>
  <p:clrMapOvr>
    <a:masterClrMapping/>
  </p:clrMapOvr>
  <p:extLst>
    <p:ext uri="{DCECCB84-F9BA-43D5-87BE-67443E8EF086}">
      <p15:sldGuideLst xmlns:p15="http://schemas.microsoft.com/office/powerpoint/2012/main">
        <p15:guide id="1" orient="horz" pos="1007">
          <p15:clr>
            <a:srgbClr val="FBAE40"/>
          </p15:clr>
        </p15:guide>
        <p15:guide id="2" orient="horz" pos="111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us/Kapitel">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8B00F768-CF4F-79DB-49DD-91B21EEFB79B}"/>
              </a:ext>
            </a:extLst>
          </p:cNvPr>
          <p:cNvSpPr/>
          <p:nvPr userDrawn="1"/>
        </p:nvSpPr>
        <p:spPr>
          <a:xfrm>
            <a:off x="3335130" y="2252870"/>
            <a:ext cx="6855792" cy="229262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Rektangel 6">
            <a:extLst>
              <a:ext uri="{FF2B5EF4-FFF2-40B4-BE49-F238E27FC236}">
                <a16:creationId xmlns:a16="http://schemas.microsoft.com/office/drawing/2014/main" id="{954B7139-0C4A-0C39-55BE-E6D8F4CAA1CA}"/>
              </a:ext>
            </a:extLst>
          </p:cNvPr>
          <p:cNvSpPr/>
          <p:nvPr userDrawn="1"/>
        </p:nvSpPr>
        <p:spPr>
          <a:xfrm>
            <a:off x="10548730" y="1"/>
            <a:ext cx="1308308" cy="55245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Bild 7">
            <a:extLst>
              <a:ext uri="{FF2B5EF4-FFF2-40B4-BE49-F238E27FC236}">
                <a16:creationId xmlns:a16="http://schemas.microsoft.com/office/drawing/2014/main" id="{6A09132B-0567-8176-4BF4-FBE5ADF8316D}"/>
              </a:ext>
            </a:extLst>
          </p:cNvPr>
          <p:cNvSpPr/>
          <p:nvPr/>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tx1"/>
          </a:solidFill>
          <a:ln w="1151" cap="flat">
            <a:noFill/>
            <a:prstDash val="solid"/>
            <a:miter/>
          </a:ln>
        </p:spPr>
        <p:txBody>
          <a:bodyPr rtlCol="0" anchor="ctr"/>
          <a:lstStyle/>
          <a:p>
            <a:endParaRPr lang="sv-SE" dirty="0"/>
          </a:p>
        </p:txBody>
      </p:sp>
      <p:sp>
        <p:nvSpPr>
          <p:cNvPr id="10" name="Rektangel 9">
            <a:extLst>
              <a:ext uri="{FF2B5EF4-FFF2-40B4-BE49-F238E27FC236}">
                <a16:creationId xmlns:a16="http://schemas.microsoft.com/office/drawing/2014/main" id="{5B63FBF8-E1C5-3C4A-D2D1-5B2F8D3A7D22}"/>
              </a:ext>
            </a:extLst>
          </p:cNvPr>
          <p:cNvSpPr/>
          <p:nvPr userDrawn="1"/>
        </p:nvSpPr>
        <p:spPr>
          <a:xfrm>
            <a:off x="2001078" y="2252870"/>
            <a:ext cx="1334052" cy="229262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ubrik 1">
            <a:extLst>
              <a:ext uri="{FF2B5EF4-FFF2-40B4-BE49-F238E27FC236}">
                <a16:creationId xmlns:a16="http://schemas.microsoft.com/office/drawing/2014/main" id="{C58582BF-315D-47ED-3A02-7594E55D51A3}"/>
              </a:ext>
            </a:extLst>
          </p:cNvPr>
          <p:cNvSpPr>
            <a:spLocks noGrp="1"/>
          </p:cNvSpPr>
          <p:nvPr>
            <p:ph type="ctrTitle" hasCustomPrompt="1"/>
          </p:nvPr>
        </p:nvSpPr>
        <p:spPr>
          <a:xfrm>
            <a:off x="3829880" y="2420938"/>
            <a:ext cx="5596093" cy="1563551"/>
          </a:xfrm>
        </p:spPr>
        <p:txBody>
          <a:bodyPr wrap="none" anchor="b">
            <a:noAutofit/>
          </a:bodyPr>
          <a:lstStyle>
            <a:lvl1pPr algn="l">
              <a:lnSpc>
                <a:spcPct val="85000"/>
              </a:lnSpc>
              <a:defRPr sz="9000">
                <a:solidFill>
                  <a:schemeClr val="accent1"/>
                </a:solidFill>
              </a:defRPr>
            </a:lvl1pPr>
          </a:lstStyle>
          <a:p>
            <a:r>
              <a:rPr lang="sv-SE" dirty="0"/>
              <a:t>Rubrik</a:t>
            </a:r>
          </a:p>
        </p:txBody>
      </p:sp>
      <p:sp>
        <p:nvSpPr>
          <p:cNvPr id="13" name="Underrubrik 2">
            <a:extLst>
              <a:ext uri="{FF2B5EF4-FFF2-40B4-BE49-F238E27FC236}">
                <a16:creationId xmlns:a16="http://schemas.microsoft.com/office/drawing/2014/main" id="{3A174CF1-50ED-A47A-94C7-D6E8D647750B}"/>
              </a:ext>
            </a:extLst>
          </p:cNvPr>
          <p:cNvSpPr>
            <a:spLocks noGrp="1"/>
          </p:cNvSpPr>
          <p:nvPr>
            <p:ph type="subTitle" idx="1" hasCustomPrompt="1"/>
          </p:nvPr>
        </p:nvSpPr>
        <p:spPr>
          <a:xfrm>
            <a:off x="3829880" y="3993325"/>
            <a:ext cx="5606517" cy="428488"/>
          </a:xfrm>
        </p:spPr>
        <p:txBody>
          <a:bodyPr wrap="none" lIns="46800" anchor="ctr">
            <a:noAutofit/>
          </a:bodyPr>
          <a:lstStyle>
            <a:lvl1pPr marL="0" indent="0" algn="l">
              <a:lnSpc>
                <a:spcPct val="85000"/>
              </a:lnSpc>
              <a:buNone/>
              <a:defRPr sz="2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text</a:t>
            </a:r>
          </a:p>
        </p:txBody>
      </p:sp>
    </p:spTree>
    <p:extLst>
      <p:ext uri="{BB962C8B-B14F-4D97-AF65-F5344CB8AC3E}">
        <p14:creationId xmlns:p14="http://schemas.microsoft.com/office/powerpoint/2010/main" val="2796622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lutsida">
    <p:bg>
      <p:bgPr>
        <a:solidFill>
          <a:schemeClr val="accent1"/>
        </a:solidFill>
        <a:effectLst/>
      </p:bgPr>
    </p:bg>
    <p:spTree>
      <p:nvGrpSpPr>
        <p:cNvPr id="1" name=""/>
        <p:cNvGrpSpPr/>
        <p:nvPr/>
      </p:nvGrpSpPr>
      <p:grpSpPr>
        <a:xfrm>
          <a:off x="0" y="0"/>
          <a:ext cx="0" cy="0"/>
          <a:chOff x="0" y="0"/>
          <a:chExt cx="0" cy="0"/>
        </a:xfrm>
      </p:grpSpPr>
      <p:sp>
        <p:nvSpPr>
          <p:cNvPr id="9" name="Bild 7">
            <a:extLst>
              <a:ext uri="{FF2B5EF4-FFF2-40B4-BE49-F238E27FC236}">
                <a16:creationId xmlns:a16="http://schemas.microsoft.com/office/drawing/2014/main" id="{6A09132B-0567-8176-4BF4-FBE5ADF8316D}"/>
              </a:ext>
            </a:extLst>
          </p:cNvPr>
          <p:cNvSpPr/>
          <p:nvPr/>
        </p:nvSpPr>
        <p:spPr>
          <a:xfrm>
            <a:off x="3282122" y="2835398"/>
            <a:ext cx="5571900" cy="950306"/>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bg1"/>
          </a:solidFill>
          <a:ln w="1151" cap="flat">
            <a:noFill/>
            <a:prstDash val="solid"/>
            <a:miter/>
          </a:ln>
        </p:spPr>
        <p:txBody>
          <a:bodyPr rtlCol="0" anchor="ctr"/>
          <a:lstStyle/>
          <a:p>
            <a:endParaRPr lang="sv-SE" dirty="0"/>
          </a:p>
        </p:txBody>
      </p:sp>
    </p:spTree>
    <p:extLst>
      <p:ext uri="{BB962C8B-B14F-4D97-AF65-F5344CB8AC3E}">
        <p14:creationId xmlns:p14="http://schemas.microsoft.com/office/powerpoint/2010/main" val="12309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B618C6E1-EF6E-4C41-773B-AD42B0013554}"/>
              </a:ext>
            </a:extLst>
          </p:cNvPr>
          <p:cNvSpPr/>
          <p:nvPr userDrawn="1"/>
        </p:nvSpPr>
        <p:spPr>
          <a:xfrm>
            <a:off x="10548730" y="1"/>
            <a:ext cx="1308308" cy="55245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Bild 7">
            <a:extLst>
              <a:ext uri="{FF2B5EF4-FFF2-40B4-BE49-F238E27FC236}">
                <a16:creationId xmlns:a16="http://schemas.microsoft.com/office/drawing/2014/main" id="{9D5A8E40-E4E2-7B0A-0D42-4B5B25D7B2E4}"/>
              </a:ext>
            </a:extLst>
          </p:cNvPr>
          <p:cNvSpPr/>
          <p:nvPr userDrawn="1"/>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bg1"/>
          </a:solidFill>
          <a:ln w="1151" cap="flat">
            <a:noFill/>
            <a:prstDash val="solid"/>
            <a:miter/>
          </a:ln>
        </p:spPr>
        <p:txBody>
          <a:bodyPr rtlCol="0" anchor="ctr"/>
          <a:lstStyle/>
          <a:p>
            <a:endParaRPr lang="sv-SE" dirty="0"/>
          </a:p>
        </p:txBody>
      </p:sp>
      <p:sp>
        <p:nvSpPr>
          <p:cNvPr id="16" name="Platshållare för text 15">
            <a:extLst>
              <a:ext uri="{FF2B5EF4-FFF2-40B4-BE49-F238E27FC236}">
                <a16:creationId xmlns:a16="http://schemas.microsoft.com/office/drawing/2014/main" id="{F46BEE33-0529-BAC3-D725-286055F85184}"/>
              </a:ext>
            </a:extLst>
          </p:cNvPr>
          <p:cNvSpPr>
            <a:spLocks noGrp="1"/>
          </p:cNvSpPr>
          <p:nvPr>
            <p:ph type="body" sz="quarter" idx="10" hasCustomPrompt="1"/>
          </p:nvPr>
        </p:nvSpPr>
        <p:spPr>
          <a:xfrm>
            <a:off x="334963" y="2420938"/>
            <a:ext cx="4680000" cy="3671887"/>
          </a:xfrm>
        </p:spPr>
        <p:txBody>
          <a:bodyPr wrap="square" numCol="1" spcCol="0"/>
          <a:lstStyle>
            <a:lvl1pPr marL="1793875" indent="-1793875">
              <a:buNone/>
              <a:tabLst>
                <a:tab pos="1793875" algn="l"/>
              </a:tabLst>
              <a:defRPr/>
            </a:lvl1pPr>
            <a:lvl2pPr marL="180975" indent="0">
              <a:buNone/>
              <a:defRPr/>
            </a:lvl2pPr>
          </a:lstStyle>
          <a:p>
            <a:pPr lvl="0"/>
            <a:r>
              <a:rPr lang="sv-SE" dirty="0"/>
              <a:t>08.00 Använd TAB för att flytta text höger</a:t>
            </a:r>
          </a:p>
        </p:txBody>
      </p:sp>
      <p:sp>
        <p:nvSpPr>
          <p:cNvPr id="3" name="Underrubrik 2">
            <a:extLst>
              <a:ext uri="{FF2B5EF4-FFF2-40B4-BE49-F238E27FC236}">
                <a16:creationId xmlns:a16="http://schemas.microsoft.com/office/drawing/2014/main" id="{C0EA7789-D837-A645-D8B4-DA8954209765}"/>
              </a:ext>
            </a:extLst>
          </p:cNvPr>
          <p:cNvSpPr>
            <a:spLocks noGrp="1"/>
          </p:cNvSpPr>
          <p:nvPr>
            <p:ph type="subTitle" idx="1" hasCustomPrompt="1"/>
          </p:nvPr>
        </p:nvSpPr>
        <p:spPr>
          <a:xfrm>
            <a:off x="334962" y="1357796"/>
            <a:ext cx="9685337" cy="558318"/>
          </a:xfrm>
        </p:spPr>
        <p:txBody>
          <a:bodyPr>
            <a:noAutofit/>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Skriv en beskrivande text</a:t>
            </a:r>
          </a:p>
        </p:txBody>
      </p:sp>
      <p:sp>
        <p:nvSpPr>
          <p:cNvPr id="6" name="Rubrik 5">
            <a:extLst>
              <a:ext uri="{FF2B5EF4-FFF2-40B4-BE49-F238E27FC236}">
                <a16:creationId xmlns:a16="http://schemas.microsoft.com/office/drawing/2014/main" id="{1866B906-014D-A382-E978-809025409D02}"/>
              </a:ext>
            </a:extLst>
          </p:cNvPr>
          <p:cNvSpPr>
            <a:spLocks noGrp="1"/>
          </p:cNvSpPr>
          <p:nvPr>
            <p:ph type="title" hasCustomPrompt="1"/>
          </p:nvPr>
        </p:nvSpPr>
        <p:spPr>
          <a:xfrm>
            <a:off x="334962" y="552451"/>
            <a:ext cx="9685337" cy="704345"/>
          </a:xfrm>
        </p:spPr>
        <p:txBody>
          <a:bodyPr/>
          <a:lstStyle>
            <a:lvl1pPr>
              <a:defRPr>
                <a:solidFill>
                  <a:schemeClr val="tx1"/>
                </a:solidFill>
              </a:defRPr>
            </a:lvl1pPr>
          </a:lstStyle>
          <a:p>
            <a:r>
              <a:rPr lang="sv-SE" dirty="0"/>
              <a:t>Skriv rubrik</a:t>
            </a:r>
          </a:p>
        </p:txBody>
      </p:sp>
      <p:sp>
        <p:nvSpPr>
          <p:cNvPr id="9" name="Platshållare för text 15">
            <a:extLst>
              <a:ext uri="{FF2B5EF4-FFF2-40B4-BE49-F238E27FC236}">
                <a16:creationId xmlns:a16="http://schemas.microsoft.com/office/drawing/2014/main" id="{E843BAA9-8BCC-FC0A-082F-C092371AD9E8}"/>
              </a:ext>
            </a:extLst>
          </p:cNvPr>
          <p:cNvSpPr>
            <a:spLocks noGrp="1"/>
          </p:cNvSpPr>
          <p:nvPr>
            <p:ph type="body" sz="quarter" idx="11" hasCustomPrompt="1"/>
          </p:nvPr>
        </p:nvSpPr>
        <p:spPr>
          <a:xfrm>
            <a:off x="5340300" y="2420938"/>
            <a:ext cx="4680000" cy="3671887"/>
          </a:xfrm>
        </p:spPr>
        <p:txBody>
          <a:bodyPr wrap="square" numCol="1" spcCol="0"/>
          <a:lstStyle>
            <a:lvl1pPr marL="1793875" indent="-1793875">
              <a:buNone/>
              <a:tabLst>
                <a:tab pos="1793875" algn="l"/>
              </a:tabLst>
              <a:defRPr/>
            </a:lvl1pPr>
            <a:lvl2pPr marL="180975" indent="0">
              <a:buNone/>
              <a:defRPr/>
            </a:lvl2pPr>
          </a:lstStyle>
          <a:p>
            <a:pPr lvl="0"/>
            <a:r>
              <a:rPr lang="sv-SE" dirty="0"/>
              <a:t>08.00 Använd TAB för att flytta text höger</a:t>
            </a:r>
          </a:p>
        </p:txBody>
      </p:sp>
    </p:spTree>
    <p:extLst>
      <p:ext uri="{BB962C8B-B14F-4D97-AF65-F5344CB8AC3E}">
        <p14:creationId xmlns:p14="http://schemas.microsoft.com/office/powerpoint/2010/main" val="27531565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968533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9685338" cy="3667678"/>
          </a:xfrm>
        </p:spPr>
        <p:txBody>
          <a:bodyPr/>
          <a:lstStyle>
            <a:lvl1pPr>
              <a:defRPr/>
            </a:lvl1pPr>
          </a:lstStyle>
          <a:p>
            <a:pPr lvl="0"/>
            <a:r>
              <a:rPr lang="sv-SE" dirty="0"/>
              <a:t>Skriv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3612041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968533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4681538" cy="3667678"/>
          </a:xfrm>
        </p:spPr>
        <p:txBody>
          <a:bodyPr/>
          <a:lstStyle>
            <a:lvl1pPr>
              <a:defRPr/>
            </a:lvl1pPr>
          </a:lstStyle>
          <a:p>
            <a:pPr lvl="0"/>
            <a:r>
              <a:rPr lang="sv-SE" dirty="0"/>
              <a:t>Skriv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innehåll 2">
            <a:extLst>
              <a:ext uri="{FF2B5EF4-FFF2-40B4-BE49-F238E27FC236}">
                <a16:creationId xmlns:a16="http://schemas.microsoft.com/office/drawing/2014/main" id="{AA180532-CCF0-0FA9-5FA7-39897AA469C0}"/>
              </a:ext>
            </a:extLst>
          </p:cNvPr>
          <p:cNvSpPr>
            <a:spLocks noGrp="1"/>
          </p:cNvSpPr>
          <p:nvPr>
            <p:ph idx="13"/>
          </p:nvPr>
        </p:nvSpPr>
        <p:spPr>
          <a:xfrm>
            <a:off x="5340350" y="2425148"/>
            <a:ext cx="4681538" cy="3667678"/>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424189888"/>
      </p:ext>
    </p:extLst>
  </p:cSld>
  <p:clrMapOvr>
    <a:masterClrMapping/>
  </p:clrMapOvr>
  <p:extLst>
    <p:ext uri="{DCECCB84-F9BA-43D5-87BE-67443E8EF086}">
      <p15:sldGuideLst xmlns:p15="http://schemas.microsoft.com/office/powerpoint/2012/main">
        <p15:guide id="1" pos="3261" userDrawn="1">
          <p15:clr>
            <a:srgbClr val="FBAE40"/>
          </p15:clr>
        </p15:guide>
        <p15:guide id="2" pos="3160" userDrawn="1">
          <p15:clr>
            <a:srgbClr val="FBAE40"/>
          </p15:clr>
        </p15:guide>
        <p15:guide id="3" pos="336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F25679-0BC9-D674-45AB-591CA17B0799}"/>
              </a:ext>
            </a:extLst>
          </p:cNvPr>
          <p:cNvSpPr>
            <a:spLocks noGrp="1"/>
          </p:cNvSpPr>
          <p:nvPr>
            <p:ph type="title" hasCustomPrompt="1"/>
          </p:nvPr>
        </p:nvSpPr>
        <p:spPr>
          <a:xfrm>
            <a:off x="334963" y="552451"/>
            <a:ext cx="9685338" cy="1367942"/>
          </a:xfrm>
        </p:spPr>
        <p:txBody>
          <a:bodyPr/>
          <a:lstStyle>
            <a:lvl1pPr>
              <a:defRPr/>
            </a:lvl1pPr>
          </a:lstStyle>
          <a:p>
            <a:r>
              <a:rPr lang="sv-SE" dirty="0"/>
              <a:t>Skriv rubrik</a:t>
            </a:r>
          </a:p>
        </p:txBody>
      </p:sp>
      <p:sp>
        <p:nvSpPr>
          <p:cNvPr id="3" name="Platshållare för datum 2">
            <a:extLst>
              <a:ext uri="{FF2B5EF4-FFF2-40B4-BE49-F238E27FC236}">
                <a16:creationId xmlns:a16="http://schemas.microsoft.com/office/drawing/2014/main" id="{378ED611-716C-B130-17A5-5EC5C3C108BD}"/>
              </a:ext>
            </a:extLst>
          </p:cNvPr>
          <p:cNvSpPr>
            <a:spLocks noGrp="1"/>
          </p:cNvSpPr>
          <p:nvPr>
            <p:ph type="dt" sz="half" idx="10"/>
          </p:nvPr>
        </p:nvSpPr>
        <p:spPr/>
        <p:txBody>
          <a:bodyPr/>
          <a:lstStyle/>
          <a:p>
            <a:r>
              <a:rPr lang="sv-SE"/>
              <a:t>2025-02-18</a:t>
            </a:r>
            <a:endParaRPr lang="sv-SE" dirty="0"/>
          </a:p>
        </p:txBody>
      </p:sp>
      <p:sp>
        <p:nvSpPr>
          <p:cNvPr id="4" name="Platshållare för sidfot 3">
            <a:extLst>
              <a:ext uri="{FF2B5EF4-FFF2-40B4-BE49-F238E27FC236}">
                <a16:creationId xmlns:a16="http://schemas.microsoft.com/office/drawing/2014/main" id="{84FC6570-191F-718A-DCCA-75F7FC5A8082}"/>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EF9000B3-11D6-605B-5CC1-DA0B4CE56EEF}"/>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867033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6167438" y="552450"/>
            <a:ext cx="5689600" cy="5976938"/>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Tree>
    <p:extLst>
      <p:ext uri="{BB962C8B-B14F-4D97-AF65-F5344CB8AC3E}">
        <p14:creationId xmlns:p14="http://schemas.microsoft.com/office/powerpoint/2010/main" val="3197351073"/>
      </p:ext>
    </p:extLst>
  </p:cSld>
  <p:clrMapOvr>
    <a:masterClrMapping/>
  </p:clrMapOvr>
  <p:extLst>
    <p:ext uri="{DCECCB84-F9BA-43D5-87BE-67443E8EF086}">
      <p15:sldGuideLst xmlns:p15="http://schemas.microsoft.com/office/powerpoint/2012/main">
        <p15:guide id="3" pos="3636" userDrawn="1">
          <p15:clr>
            <a:srgbClr val="FBAE40"/>
          </p15:clr>
        </p15:guide>
        <p15:guide id="4" pos="388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och innehåll">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334962" y="552450"/>
            <a:ext cx="5689600" cy="5976938"/>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6419850"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6419850"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4045801015"/>
      </p:ext>
    </p:extLst>
  </p:cSld>
  <p:clrMapOvr>
    <a:masterClrMapping/>
  </p:clrMapOvr>
  <p:extLst>
    <p:ext uri="{DCECCB84-F9BA-43D5-87BE-67443E8EF086}">
      <p15:sldGuideLst xmlns:p15="http://schemas.microsoft.com/office/powerpoint/2012/main">
        <p15:guide id="3" pos="3795" userDrawn="1">
          <p15:clr>
            <a:srgbClr val="FBAE40"/>
          </p15:clr>
        </p15:guide>
        <p15:guide id="4" pos="404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 och två bilder">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6167438" y="552450"/>
            <a:ext cx="3943971" cy="3538054"/>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7" name="Platshållare för bild 10">
            <a:extLst>
              <a:ext uri="{FF2B5EF4-FFF2-40B4-BE49-F238E27FC236}">
                <a16:creationId xmlns:a16="http://schemas.microsoft.com/office/drawing/2014/main" id="{FD078754-18E4-F5B9-162F-95C18F30434A}"/>
              </a:ext>
            </a:extLst>
          </p:cNvPr>
          <p:cNvSpPr>
            <a:spLocks noGrp="1"/>
          </p:cNvSpPr>
          <p:nvPr>
            <p:ph type="pic" sz="quarter" idx="15"/>
          </p:nvPr>
        </p:nvSpPr>
        <p:spPr>
          <a:xfrm>
            <a:off x="6167438" y="4218609"/>
            <a:ext cx="2782198" cy="2306016"/>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3183047403"/>
      </p:ext>
    </p:extLst>
  </p:cSld>
  <p:clrMapOvr>
    <a:masterClrMapping/>
  </p:clrMapOvr>
  <p:extLst>
    <p:ext uri="{DCECCB84-F9BA-43D5-87BE-67443E8EF086}">
      <p15:sldGuideLst xmlns:p15="http://schemas.microsoft.com/office/powerpoint/2012/main">
        <p15:guide id="3" pos="3636">
          <p15:clr>
            <a:srgbClr val="FBAE40"/>
          </p15:clr>
        </p15:guide>
        <p15:guide id="4" pos="388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lbild">
    <p:bg>
      <p:bgPr>
        <a:solidFill>
          <a:schemeClr val="accent1"/>
        </a:solidFill>
        <a:effectLst/>
      </p:bgPr>
    </p:bg>
    <p:spTree>
      <p:nvGrpSpPr>
        <p:cNvPr id="1" name=""/>
        <p:cNvGrpSpPr/>
        <p:nvPr/>
      </p:nvGrpSpPr>
      <p:grpSpPr>
        <a:xfrm>
          <a:off x="0" y="0"/>
          <a:ext cx="0" cy="0"/>
          <a:chOff x="0" y="0"/>
          <a:chExt cx="0" cy="0"/>
        </a:xfrm>
      </p:grpSpPr>
      <p:sp>
        <p:nvSpPr>
          <p:cNvPr id="13" name="Platshållare för bild 12">
            <a:extLst>
              <a:ext uri="{FF2B5EF4-FFF2-40B4-BE49-F238E27FC236}">
                <a16:creationId xmlns:a16="http://schemas.microsoft.com/office/drawing/2014/main" id="{7C03C63D-E85D-02DD-FCCC-C4BA9EC21002}"/>
              </a:ext>
            </a:extLst>
          </p:cNvPr>
          <p:cNvSpPr>
            <a:spLocks noGrp="1"/>
          </p:cNvSpPr>
          <p:nvPr>
            <p:ph type="pic" sz="quarter" idx="14"/>
          </p:nvPr>
        </p:nvSpPr>
        <p:spPr>
          <a:xfrm>
            <a:off x="0" y="0"/>
            <a:ext cx="12192000" cy="6858000"/>
          </a:xfrm>
          <a:custGeom>
            <a:avLst/>
            <a:gdLst>
              <a:gd name="connsiteX0" fmla="*/ 10548730 w 12192000"/>
              <a:gd name="connsiteY0" fmla="*/ 1 h 6858000"/>
              <a:gd name="connsiteX1" fmla="*/ 10548730 w 12192000"/>
              <a:gd name="connsiteY1" fmla="*/ 552451 h 6858000"/>
              <a:gd name="connsiteX2" fmla="*/ 11857038 w 12192000"/>
              <a:gd name="connsiteY2" fmla="*/ 552451 h 6858000"/>
              <a:gd name="connsiteX3" fmla="*/ 11857038 w 12192000"/>
              <a:gd name="connsiteY3" fmla="*/ 1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0548730" y="1"/>
                </a:moveTo>
                <a:lnTo>
                  <a:pt x="10548730" y="552451"/>
                </a:lnTo>
                <a:lnTo>
                  <a:pt x="11857038" y="552451"/>
                </a:lnTo>
                <a:lnTo>
                  <a:pt x="11857038" y="1"/>
                </a:lnTo>
                <a:close/>
                <a:moveTo>
                  <a:pt x="0" y="0"/>
                </a:moveTo>
                <a:lnTo>
                  <a:pt x="12192000" y="0"/>
                </a:lnTo>
                <a:lnTo>
                  <a:pt x="12192000" y="6858000"/>
                </a:lnTo>
                <a:lnTo>
                  <a:pt x="0" y="6858000"/>
                </a:lnTo>
                <a:close/>
              </a:path>
            </a:pathLst>
          </a:custGeom>
          <a:solidFill>
            <a:schemeClr val="bg1">
              <a:lumMod val="85000"/>
            </a:schemeClr>
          </a:solidFill>
        </p:spPr>
        <p:txBody>
          <a:bodyPr wrap="square" anchor="ctr">
            <a:noAutofit/>
          </a:bodyPr>
          <a:lstStyle>
            <a:lvl1pPr marL="0" indent="0" algn="ctr">
              <a:buNone/>
              <a:defRPr/>
            </a:lvl1pPr>
          </a:lstStyle>
          <a:p>
            <a:r>
              <a:rPr lang="sv-SE" dirty="0"/>
              <a:t>Klicka på ikonen för att lägga till en bild</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4192031852"/>
      </p:ext>
    </p:extLst>
  </p:cSld>
  <p:clrMapOvr>
    <a:masterClrMapping/>
  </p:clrMapOvr>
  <p:extLst>
    <p:ext uri="{DCECCB84-F9BA-43D5-87BE-67443E8EF086}">
      <p15:sldGuideLst xmlns:p15="http://schemas.microsoft.com/office/powerpoint/2012/main">
        <p15:guide id="3" pos="3795">
          <p15:clr>
            <a:srgbClr val="FBAE40"/>
          </p15:clr>
        </p15:guide>
        <p15:guide id="4" pos="404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A4B93FC3-CC14-E09B-7BAD-81012D916A9E}"/>
              </a:ext>
            </a:extLst>
          </p:cNvPr>
          <p:cNvSpPr/>
          <p:nvPr userDrawn="1"/>
        </p:nvSpPr>
        <p:spPr>
          <a:xfrm>
            <a:off x="10548730" y="1"/>
            <a:ext cx="1308308" cy="55245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rubrik 1">
            <a:extLst>
              <a:ext uri="{FF2B5EF4-FFF2-40B4-BE49-F238E27FC236}">
                <a16:creationId xmlns:a16="http://schemas.microsoft.com/office/drawing/2014/main" id="{BB303B53-73BC-7736-F110-AF40987138B0}"/>
              </a:ext>
            </a:extLst>
          </p:cNvPr>
          <p:cNvSpPr>
            <a:spLocks noGrp="1"/>
          </p:cNvSpPr>
          <p:nvPr>
            <p:ph type="title"/>
          </p:nvPr>
        </p:nvSpPr>
        <p:spPr>
          <a:xfrm>
            <a:off x="334962" y="552451"/>
            <a:ext cx="11522075" cy="1367942"/>
          </a:xfrm>
          <a:prstGeom prst="rect">
            <a:avLst/>
          </a:prstGeom>
        </p:spPr>
        <p:txBody>
          <a:bodyPr vert="horz" lIns="0" tIns="0" rIns="0" bIns="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C20C44D3-02E7-D14C-F6E0-C5F0FE6B3075}"/>
              </a:ext>
            </a:extLst>
          </p:cNvPr>
          <p:cNvSpPr>
            <a:spLocks noGrp="1"/>
          </p:cNvSpPr>
          <p:nvPr>
            <p:ph type="body" idx="1"/>
          </p:nvPr>
        </p:nvSpPr>
        <p:spPr>
          <a:xfrm>
            <a:off x="334962" y="2425148"/>
            <a:ext cx="11522076" cy="3667678"/>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27B6A962-EF39-EC5A-4924-A5BF7EE590EC}"/>
              </a:ext>
            </a:extLst>
          </p:cNvPr>
          <p:cNvSpPr>
            <a:spLocks noGrp="1"/>
          </p:cNvSpPr>
          <p:nvPr>
            <p:ph type="dt" sz="half" idx="2"/>
          </p:nvPr>
        </p:nvSpPr>
        <p:spPr>
          <a:xfrm>
            <a:off x="334963" y="136515"/>
            <a:ext cx="2743200" cy="252067"/>
          </a:xfrm>
          <a:prstGeom prst="rect">
            <a:avLst/>
          </a:prstGeom>
        </p:spPr>
        <p:txBody>
          <a:bodyPr vert="horz" lIns="0" tIns="0" rIns="0" bIns="0" rtlCol="0" anchor="ctr"/>
          <a:lstStyle>
            <a:lvl1pPr algn="l">
              <a:defRPr sz="800">
                <a:solidFill>
                  <a:schemeClr val="tx1"/>
                </a:solidFill>
              </a:defRPr>
            </a:lvl1pPr>
          </a:lstStyle>
          <a:p>
            <a:r>
              <a:rPr lang="sv-SE"/>
              <a:t>2025-02-18</a:t>
            </a:r>
            <a:endParaRPr lang="sv-SE" dirty="0"/>
          </a:p>
        </p:txBody>
      </p:sp>
      <p:sp>
        <p:nvSpPr>
          <p:cNvPr id="5" name="Platshållare för sidfot 4">
            <a:extLst>
              <a:ext uri="{FF2B5EF4-FFF2-40B4-BE49-F238E27FC236}">
                <a16:creationId xmlns:a16="http://schemas.microsoft.com/office/drawing/2014/main" id="{4F3F8D06-8374-7CF8-3DA6-F35C69F16967}"/>
              </a:ext>
            </a:extLst>
          </p:cNvPr>
          <p:cNvSpPr>
            <a:spLocks noGrp="1"/>
          </p:cNvSpPr>
          <p:nvPr>
            <p:ph type="ftr" sz="quarter" idx="3"/>
          </p:nvPr>
        </p:nvSpPr>
        <p:spPr>
          <a:xfrm>
            <a:off x="7289800" y="6589108"/>
            <a:ext cx="4567238" cy="185527"/>
          </a:xfrm>
          <a:prstGeom prst="rect">
            <a:avLst/>
          </a:prstGeom>
        </p:spPr>
        <p:txBody>
          <a:bodyPr vert="horz" lIns="0" tIns="0" rIns="0" bIns="0" rtlCol="0" anchor="ctr"/>
          <a:lstStyle>
            <a:lvl1pPr algn="r">
              <a:defRPr sz="8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93F6B2BA-8CCD-3CBA-3D46-AE677669A0EB}"/>
              </a:ext>
            </a:extLst>
          </p:cNvPr>
          <p:cNvSpPr>
            <a:spLocks noGrp="1"/>
          </p:cNvSpPr>
          <p:nvPr>
            <p:ph type="sldNum" sz="quarter" idx="4"/>
          </p:nvPr>
        </p:nvSpPr>
        <p:spPr>
          <a:xfrm>
            <a:off x="11891617" y="6590749"/>
            <a:ext cx="234881" cy="185527"/>
          </a:xfrm>
          <a:prstGeom prst="rect">
            <a:avLst/>
          </a:prstGeom>
        </p:spPr>
        <p:txBody>
          <a:bodyPr vert="horz" lIns="0" tIns="0" rIns="0" bIns="0" rtlCol="0" anchor="ctr"/>
          <a:lstStyle>
            <a:lvl1pPr algn="ctr">
              <a:defRPr sz="800">
                <a:solidFill>
                  <a:schemeClr val="tx1"/>
                </a:solidFill>
              </a:defRPr>
            </a:lvl1pPr>
          </a:lstStyle>
          <a:p>
            <a:fld id="{88B859A7-2ED4-41B8-8577-D864C71C8736}" type="slidenum">
              <a:rPr lang="sv-SE" smtClean="0"/>
              <a:pPr/>
              <a:t>‹#›</a:t>
            </a:fld>
            <a:endParaRPr lang="sv-SE" dirty="0"/>
          </a:p>
        </p:txBody>
      </p:sp>
      <p:pic>
        <p:nvPicPr>
          <p:cNvPr id="13" name="Bild 12">
            <a:extLst>
              <a:ext uri="{FF2B5EF4-FFF2-40B4-BE49-F238E27FC236}">
                <a16:creationId xmlns:a16="http://schemas.microsoft.com/office/drawing/2014/main" id="{C4ECD665-68D6-9A9B-FD1F-839C843684CF}"/>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10697610" y="176128"/>
            <a:ext cx="1010549" cy="172842"/>
          </a:xfrm>
          <a:prstGeom prst="rect">
            <a:avLst/>
          </a:prstGeom>
        </p:spPr>
      </p:pic>
      <p:sp>
        <p:nvSpPr>
          <p:cNvPr id="7" name="xxLanguageTextBox">
            <a:extLst>
              <a:ext uri="{FF2B5EF4-FFF2-40B4-BE49-F238E27FC236}">
                <a16:creationId xmlns:a16="http://schemas.microsoft.com/office/drawing/2014/main" id="{474122BD-47D7-8A0A-0CAD-C2C9542BF217}"/>
              </a:ext>
            </a:extLst>
          </p:cNvPr>
          <p:cNvSpPr/>
          <p:nvPr userDrawn="1">
            <p:custDataLst>
              <p:tags r:id="rId18"/>
            </p:custDataLst>
          </p:nvPr>
        </p:nvSpPr>
        <p:spPr>
          <a:xfrm>
            <a:off x="0" y="0"/>
            <a:ext cx="12700" cy="127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185694280"/>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50" r:id="rId3"/>
    <p:sldLayoutId id="2147483656" r:id="rId4"/>
    <p:sldLayoutId id="2147483654" r:id="rId5"/>
    <p:sldLayoutId id="2147483657" r:id="rId6"/>
    <p:sldLayoutId id="2147483658" r:id="rId7"/>
    <p:sldLayoutId id="2147483660" r:id="rId8"/>
    <p:sldLayoutId id="2147483659" r:id="rId9"/>
    <p:sldLayoutId id="2147483667" r:id="rId10"/>
    <p:sldLayoutId id="2147483668" r:id="rId11"/>
    <p:sldLayoutId id="2147483661" r:id="rId12"/>
    <p:sldLayoutId id="2147483662" r:id="rId13"/>
    <p:sldLayoutId id="2147483663" r:id="rId14"/>
    <p:sldLayoutId id="2147483664" r:id="rId15"/>
    <p:sldLayoutId id="2147483665" r:id="rId16"/>
  </p:sldLayoutIdLst>
  <p:hf hdr="0" ftr="0" dt="0"/>
  <p:txStyles>
    <p:titleStyle>
      <a:lvl1pPr algn="l" defTabSz="914400" rtl="0" eaLnBrk="1" latinLnBrk="0" hangingPunct="1">
        <a:lnSpc>
          <a:spcPct val="100000"/>
        </a:lnSpc>
        <a:spcBef>
          <a:spcPct val="0"/>
        </a:spcBef>
        <a:buNone/>
        <a:defRPr sz="4400" b="1" kern="1200">
          <a:solidFill>
            <a:schemeClr val="accent1"/>
          </a:solidFill>
          <a:latin typeface="+mj-lt"/>
          <a:ea typeface="+mj-ea"/>
          <a:cs typeface="+mj-cs"/>
        </a:defRPr>
      </a:lvl1pPr>
    </p:titleStyle>
    <p:bodyStyle>
      <a:lvl1pPr marL="180975" indent="-180975" algn="l" defTabSz="914400" rtl="0" eaLnBrk="1" latinLnBrk="0" hangingPunct="1">
        <a:lnSpc>
          <a:spcPct val="100000"/>
        </a:lnSpc>
        <a:spcBef>
          <a:spcPts val="1600"/>
        </a:spcBef>
        <a:buFont typeface="Arial" panose="020B0604020202020204" pitchFamily="34" charset="0"/>
        <a:buChar char="•"/>
        <a:defRPr sz="2000" kern="1200">
          <a:solidFill>
            <a:schemeClr val="tx1"/>
          </a:solidFill>
          <a:latin typeface="+mn-lt"/>
          <a:ea typeface="+mn-ea"/>
          <a:cs typeface="+mn-cs"/>
        </a:defRPr>
      </a:lvl1pPr>
      <a:lvl2pPr marL="447675" indent="-266700" algn="l" defTabSz="914400" rtl="0" eaLnBrk="1" latinLnBrk="0" hangingPunct="1">
        <a:lnSpc>
          <a:spcPct val="100000"/>
        </a:lnSpc>
        <a:spcBef>
          <a:spcPts val="500"/>
        </a:spcBef>
        <a:buFont typeface="Arial" panose="020B0604020202020204" pitchFamily="34" charset="0"/>
        <a:buChar char="−"/>
        <a:tabLst>
          <a:tab pos="447675" algn="l"/>
        </a:tabLst>
        <a:defRPr sz="1800" kern="1200">
          <a:solidFill>
            <a:schemeClr val="tx1"/>
          </a:solidFill>
          <a:latin typeface="+mn-lt"/>
          <a:ea typeface="+mn-ea"/>
          <a:cs typeface="+mn-cs"/>
        </a:defRPr>
      </a:lvl2pPr>
      <a:lvl3pPr marL="628650" indent="-180975"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804863" indent="-176213" algn="l" defTabSz="914400" rtl="0" eaLnBrk="1" latinLnBrk="0" hangingPunct="1">
        <a:lnSpc>
          <a:spcPct val="10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987425" indent="-182563"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525" userDrawn="1">
          <p15:clr>
            <a:srgbClr val="F26B43"/>
          </p15:clr>
        </p15:guide>
        <p15:guide id="2" pos="211" userDrawn="1">
          <p15:clr>
            <a:srgbClr val="F26B43"/>
          </p15:clr>
        </p15:guide>
        <p15:guide id="3" pos="6312" userDrawn="1">
          <p15:clr>
            <a:srgbClr val="F26B43"/>
          </p15:clr>
        </p15:guide>
        <p15:guide id="4" orient="horz" pos="348" userDrawn="1">
          <p15:clr>
            <a:srgbClr val="F26B43"/>
          </p15:clr>
        </p15:guide>
        <p15:guide id="5" orient="horz" pos="1207" userDrawn="1">
          <p15:clr>
            <a:srgbClr val="F26B43"/>
          </p15:clr>
        </p15:guide>
        <p15:guide id="6" pos="7469" userDrawn="1">
          <p15:clr>
            <a:srgbClr val="F26B43"/>
          </p15:clr>
        </p15:guide>
        <p15:guide id="7" orient="horz" pos="3838" userDrawn="1">
          <p15:clr>
            <a:srgbClr val="F26B43"/>
          </p15:clr>
        </p15:guide>
        <p15:guide id="8" orient="horz" pos="411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3.xml"/><Relationship Id="rId7" Type="http://schemas.openxmlformats.org/officeDocument/2006/relationships/slide" Target="slide2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21.xml"/><Relationship Id="rId11" Type="http://schemas.openxmlformats.org/officeDocument/2006/relationships/slide" Target="slide35.xml"/><Relationship Id="rId5" Type="http://schemas.openxmlformats.org/officeDocument/2006/relationships/slide" Target="slide20.xml"/><Relationship Id="rId10" Type="http://schemas.openxmlformats.org/officeDocument/2006/relationships/slide" Target="slide34.xml"/><Relationship Id="rId4" Type="http://schemas.openxmlformats.org/officeDocument/2006/relationships/slide" Target="slide7.xml"/><Relationship Id="rId9" Type="http://schemas.openxmlformats.org/officeDocument/2006/relationships/slide" Target="slide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C423C6-315E-0FF3-FCD9-FFA0D6EA8A86}"/>
              </a:ext>
            </a:extLst>
          </p:cNvPr>
          <p:cNvSpPr>
            <a:spLocks noGrp="1"/>
          </p:cNvSpPr>
          <p:nvPr>
            <p:ph type="ctrTitle"/>
          </p:nvPr>
        </p:nvSpPr>
        <p:spPr/>
        <p:txBody>
          <a:bodyPr/>
          <a:lstStyle/>
          <a:p>
            <a:r>
              <a:rPr lang="sv-SE" dirty="0"/>
              <a:t>En skola i förändring</a:t>
            </a:r>
          </a:p>
        </p:txBody>
      </p:sp>
      <p:sp>
        <p:nvSpPr>
          <p:cNvPr id="3" name="Underrubrik 2">
            <a:extLst>
              <a:ext uri="{FF2B5EF4-FFF2-40B4-BE49-F238E27FC236}">
                <a16:creationId xmlns:a16="http://schemas.microsoft.com/office/drawing/2014/main" id="{E0330EFD-50E4-78FD-7F33-B66F1D3B87EF}"/>
              </a:ext>
            </a:extLst>
          </p:cNvPr>
          <p:cNvSpPr>
            <a:spLocks noGrp="1"/>
          </p:cNvSpPr>
          <p:nvPr>
            <p:ph type="subTitle" idx="1"/>
          </p:nvPr>
        </p:nvSpPr>
        <p:spPr/>
        <p:txBody>
          <a:bodyPr/>
          <a:lstStyle/>
          <a:p>
            <a:r>
              <a:rPr lang="sv-SE" dirty="0"/>
              <a:t>– reformer för ökad likvärdighet, stärkt kunskap och tryggare skola</a:t>
            </a:r>
          </a:p>
        </p:txBody>
      </p:sp>
    </p:spTree>
    <p:extLst>
      <p:ext uri="{BB962C8B-B14F-4D97-AF65-F5344CB8AC3E}">
        <p14:creationId xmlns:p14="http://schemas.microsoft.com/office/powerpoint/2010/main" val="2144829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2780B-9EA8-EC5B-72E6-C9D03307A8C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79C9075-E9B1-33F5-5F68-B189F3C4BBA7}"/>
              </a:ext>
            </a:extLst>
          </p:cNvPr>
          <p:cNvSpPr>
            <a:spLocks noGrp="1"/>
          </p:cNvSpPr>
          <p:nvPr>
            <p:ph type="title"/>
          </p:nvPr>
        </p:nvSpPr>
        <p:spPr/>
        <p:txBody>
          <a:bodyPr/>
          <a:lstStyle/>
          <a:p>
            <a:r>
              <a:rPr lang="sv-SE" dirty="0"/>
              <a:t>Anpassade grundskolan</a:t>
            </a:r>
          </a:p>
        </p:txBody>
      </p:sp>
      <p:sp>
        <p:nvSpPr>
          <p:cNvPr id="5" name="Rectangle 49">
            <a:extLst>
              <a:ext uri="{FF2B5EF4-FFF2-40B4-BE49-F238E27FC236}">
                <a16:creationId xmlns:a16="http://schemas.microsoft.com/office/drawing/2014/main" id="{46FBB8D6-7263-4B3F-878F-1F78BF71A4BA}"/>
              </a:ext>
            </a:extLst>
          </p:cNvPr>
          <p:cNvSpPr/>
          <p:nvPr/>
        </p:nvSpPr>
        <p:spPr>
          <a:xfrm>
            <a:off x="334963" y="1928418"/>
            <a:ext cx="3309328"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2026</a:t>
            </a:r>
          </a:p>
        </p:txBody>
      </p:sp>
      <p:sp>
        <p:nvSpPr>
          <p:cNvPr id="8" name="Rectangle 49">
            <a:extLst>
              <a:ext uri="{FF2B5EF4-FFF2-40B4-BE49-F238E27FC236}">
                <a16:creationId xmlns:a16="http://schemas.microsoft.com/office/drawing/2014/main" id="{5F66FBAB-8BA7-F27D-14F0-0E3CB02F187B}"/>
              </a:ext>
            </a:extLst>
          </p:cNvPr>
          <p:cNvSpPr/>
          <p:nvPr/>
        </p:nvSpPr>
        <p:spPr>
          <a:xfrm>
            <a:off x="334963" y="2497032"/>
            <a:ext cx="3309329" cy="2834158"/>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Lagändringar för bättre trygghet och studiero som exempelvis mobilförbud, skolregler, konsekvensplaner och förväntansdokument</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förutsättningar för utredningar av kränkande behandling</a:t>
            </a:r>
          </a:p>
        </p:txBody>
      </p:sp>
      <p:sp>
        <p:nvSpPr>
          <p:cNvPr id="4" name="Rectangle 48">
            <a:extLst>
              <a:ext uri="{FF2B5EF4-FFF2-40B4-BE49-F238E27FC236}">
                <a16:creationId xmlns:a16="http://schemas.microsoft.com/office/drawing/2014/main" id="{5AE281E3-7C93-85EC-9200-D8A2B7CF14A6}"/>
              </a:ext>
            </a:extLst>
          </p:cNvPr>
          <p:cNvSpPr/>
          <p:nvPr/>
        </p:nvSpPr>
        <p:spPr>
          <a:xfrm>
            <a:off x="4152035" y="1928418"/>
            <a:ext cx="3309328"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2027</a:t>
            </a:r>
          </a:p>
        </p:txBody>
      </p:sp>
      <p:sp>
        <p:nvSpPr>
          <p:cNvPr id="9" name="Rectangle 49">
            <a:extLst>
              <a:ext uri="{FF2B5EF4-FFF2-40B4-BE49-F238E27FC236}">
                <a16:creationId xmlns:a16="http://schemas.microsoft.com/office/drawing/2014/main" id="{27ECA4CC-E5F8-DAB0-0ADF-E514662993D8}"/>
              </a:ext>
            </a:extLst>
          </p:cNvPr>
          <p:cNvSpPr/>
          <p:nvPr/>
        </p:nvSpPr>
        <p:spPr>
          <a:xfrm>
            <a:off x="4152035" y="2497032"/>
            <a:ext cx="3309329" cy="2834158"/>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Reglering av tiden för de olika delarna av lärares undervisningsuppdrag</a:t>
            </a:r>
          </a:p>
        </p:txBody>
      </p:sp>
      <p:sp>
        <p:nvSpPr>
          <p:cNvPr id="7" name="Rectangle 48">
            <a:extLst>
              <a:ext uri="{FF2B5EF4-FFF2-40B4-BE49-F238E27FC236}">
                <a16:creationId xmlns:a16="http://schemas.microsoft.com/office/drawing/2014/main" id="{2A7B4EEA-3B56-B9F2-C1C6-C5C58FE47AC0}"/>
              </a:ext>
            </a:extLst>
          </p:cNvPr>
          <p:cNvSpPr/>
          <p:nvPr/>
        </p:nvSpPr>
        <p:spPr>
          <a:xfrm>
            <a:off x="7969107" y="1928418"/>
            <a:ext cx="3277204"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2028</a:t>
            </a:r>
          </a:p>
        </p:txBody>
      </p:sp>
      <p:sp>
        <p:nvSpPr>
          <p:cNvPr id="10" name="Rectangle 49">
            <a:extLst>
              <a:ext uri="{FF2B5EF4-FFF2-40B4-BE49-F238E27FC236}">
                <a16:creationId xmlns:a16="http://schemas.microsoft.com/office/drawing/2014/main" id="{6778783C-5A08-17B0-18FC-A48514242084}"/>
              </a:ext>
            </a:extLst>
          </p:cNvPr>
          <p:cNvSpPr/>
          <p:nvPr/>
        </p:nvSpPr>
        <p:spPr>
          <a:xfrm>
            <a:off x="7969106" y="2497033"/>
            <a:ext cx="3277205" cy="2834158"/>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Tioårig anpassad grundskola</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Nya läro- och kursplaner</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 betygsskala och ny princip för betygssättning</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regler om stöd och standardiserade tester</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Färre utvecklingssamtal och ny plan för kunskapsutveckling</a:t>
            </a:r>
          </a:p>
        </p:txBody>
      </p:sp>
      <p:sp>
        <p:nvSpPr>
          <p:cNvPr id="3" name="Platshållare för bildnummer 2">
            <a:extLst>
              <a:ext uri="{FF2B5EF4-FFF2-40B4-BE49-F238E27FC236}">
                <a16:creationId xmlns:a16="http://schemas.microsoft.com/office/drawing/2014/main" id="{47B95C2E-7E0D-6E73-E131-A073157E4589}"/>
              </a:ext>
            </a:extLst>
          </p:cNvPr>
          <p:cNvSpPr>
            <a:spLocks noGrp="1"/>
          </p:cNvSpPr>
          <p:nvPr>
            <p:ph type="sldNum" sz="quarter" idx="12"/>
          </p:nvPr>
        </p:nvSpPr>
        <p:spPr/>
        <p:txBody>
          <a:bodyPr/>
          <a:lstStyle/>
          <a:p>
            <a:fld id="{88B859A7-2ED4-41B8-8577-D864C71C8736}" type="slidenum">
              <a:rPr lang="sv-SE" smtClean="0"/>
              <a:t>10</a:t>
            </a:fld>
            <a:endParaRPr lang="sv-SE" dirty="0"/>
          </a:p>
        </p:txBody>
      </p:sp>
    </p:spTree>
    <p:extLst>
      <p:ext uri="{BB962C8B-B14F-4D97-AF65-F5344CB8AC3E}">
        <p14:creationId xmlns:p14="http://schemas.microsoft.com/office/powerpoint/2010/main" val="521676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05A74-0B3F-51CB-7AF5-86E6296A6AD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9DA9630-C91D-8B5C-B785-82DDD76DE1A8}"/>
              </a:ext>
            </a:extLst>
          </p:cNvPr>
          <p:cNvSpPr>
            <a:spLocks noGrp="1"/>
          </p:cNvSpPr>
          <p:nvPr>
            <p:ph type="title"/>
          </p:nvPr>
        </p:nvSpPr>
        <p:spPr/>
        <p:txBody>
          <a:bodyPr/>
          <a:lstStyle/>
          <a:p>
            <a:r>
              <a:rPr lang="sv-SE" dirty="0"/>
              <a:t>Specialskolan</a:t>
            </a:r>
          </a:p>
        </p:txBody>
      </p:sp>
      <p:sp>
        <p:nvSpPr>
          <p:cNvPr id="5" name="Rectangle 49">
            <a:extLst>
              <a:ext uri="{FF2B5EF4-FFF2-40B4-BE49-F238E27FC236}">
                <a16:creationId xmlns:a16="http://schemas.microsoft.com/office/drawing/2014/main" id="{2E7115CA-2AE9-918D-1317-3FA27FEAE387}"/>
              </a:ext>
            </a:extLst>
          </p:cNvPr>
          <p:cNvSpPr/>
          <p:nvPr/>
        </p:nvSpPr>
        <p:spPr>
          <a:xfrm>
            <a:off x="334963"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2026</a:t>
            </a:r>
          </a:p>
        </p:txBody>
      </p:sp>
      <p:sp>
        <p:nvSpPr>
          <p:cNvPr id="8" name="Rectangle 49">
            <a:extLst>
              <a:ext uri="{FF2B5EF4-FFF2-40B4-BE49-F238E27FC236}">
                <a16:creationId xmlns:a16="http://schemas.microsoft.com/office/drawing/2014/main" id="{E129ADF2-2D69-0974-A714-26F7C538C553}"/>
              </a:ext>
            </a:extLst>
          </p:cNvPr>
          <p:cNvSpPr/>
          <p:nvPr/>
        </p:nvSpPr>
        <p:spPr>
          <a:xfrm>
            <a:off x="334963" y="2497032"/>
            <a:ext cx="2751910" cy="247225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Lagändringar för bättre trygghet och studiero som exempelvis mobilförbud, skolregler, konsekvensplaner och förväntansdokument</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förutsättningar för utredningar av kränkande behandling</a:t>
            </a:r>
          </a:p>
        </p:txBody>
      </p:sp>
      <p:sp>
        <p:nvSpPr>
          <p:cNvPr id="4" name="Rectangle 48">
            <a:extLst>
              <a:ext uri="{FF2B5EF4-FFF2-40B4-BE49-F238E27FC236}">
                <a16:creationId xmlns:a16="http://schemas.microsoft.com/office/drawing/2014/main" id="{73622694-3CAF-B1C3-9D51-ACA2E59E915D}"/>
              </a:ext>
            </a:extLst>
          </p:cNvPr>
          <p:cNvSpPr/>
          <p:nvPr/>
        </p:nvSpPr>
        <p:spPr>
          <a:xfrm>
            <a:off x="3240004"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2027</a:t>
            </a:r>
          </a:p>
        </p:txBody>
      </p:sp>
      <p:sp>
        <p:nvSpPr>
          <p:cNvPr id="9" name="Rectangle 49">
            <a:extLst>
              <a:ext uri="{FF2B5EF4-FFF2-40B4-BE49-F238E27FC236}">
                <a16:creationId xmlns:a16="http://schemas.microsoft.com/office/drawing/2014/main" id="{C3FFD6B8-7A21-AB0A-C9D9-92148EF37C5F}"/>
              </a:ext>
            </a:extLst>
          </p:cNvPr>
          <p:cNvSpPr/>
          <p:nvPr/>
        </p:nvSpPr>
        <p:spPr>
          <a:xfrm>
            <a:off x="3240004" y="2497032"/>
            <a:ext cx="2751910" cy="247225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Reglering av tiden för de olika delarna av lärares undervisningsuppdrag</a:t>
            </a:r>
          </a:p>
        </p:txBody>
      </p:sp>
      <p:sp>
        <p:nvSpPr>
          <p:cNvPr id="7" name="Rectangle 48">
            <a:extLst>
              <a:ext uri="{FF2B5EF4-FFF2-40B4-BE49-F238E27FC236}">
                <a16:creationId xmlns:a16="http://schemas.microsoft.com/office/drawing/2014/main" id="{588E5C8B-8BCA-EBE9-5B9C-D5339A5768F9}"/>
              </a:ext>
            </a:extLst>
          </p:cNvPr>
          <p:cNvSpPr/>
          <p:nvPr/>
        </p:nvSpPr>
        <p:spPr>
          <a:xfrm>
            <a:off x="6145045"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2028</a:t>
            </a:r>
          </a:p>
        </p:txBody>
      </p:sp>
      <p:sp>
        <p:nvSpPr>
          <p:cNvPr id="10" name="Rectangle 49">
            <a:extLst>
              <a:ext uri="{FF2B5EF4-FFF2-40B4-BE49-F238E27FC236}">
                <a16:creationId xmlns:a16="http://schemas.microsoft.com/office/drawing/2014/main" id="{46505185-3256-9D12-EB8C-9981C3AD2557}"/>
              </a:ext>
            </a:extLst>
          </p:cNvPr>
          <p:cNvSpPr/>
          <p:nvPr/>
        </p:nvSpPr>
        <p:spPr>
          <a:xfrm>
            <a:off x="6145045" y="2497031"/>
            <a:ext cx="2751910" cy="2472253"/>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171450" indent="-171450">
              <a:buFont typeface="Arial" panose="020B0604020202020204" pitchFamily="34" charset="0"/>
              <a:buChar char="•"/>
            </a:pPr>
            <a:r>
              <a:rPr lang="sv-SE" sz="1200" dirty="0"/>
              <a:t>Elvaårig specialskola</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Nya läro- och kursplaner </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Förändrad betygsskala och ny princip för betygssättning</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Förändrade regler om stöd och standardiserade tester</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Färre utvecklingssamtal och ny plan för kunskapsutveckling</a:t>
            </a:r>
          </a:p>
        </p:txBody>
      </p:sp>
      <p:sp>
        <p:nvSpPr>
          <p:cNvPr id="3" name="Rectangle 48">
            <a:extLst>
              <a:ext uri="{FF2B5EF4-FFF2-40B4-BE49-F238E27FC236}">
                <a16:creationId xmlns:a16="http://schemas.microsoft.com/office/drawing/2014/main" id="{A2B9AF62-9293-C545-FE3B-9A1391BAD886}"/>
              </a:ext>
            </a:extLst>
          </p:cNvPr>
          <p:cNvSpPr/>
          <p:nvPr/>
        </p:nvSpPr>
        <p:spPr>
          <a:xfrm>
            <a:off x="9105127"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2031</a:t>
            </a:r>
          </a:p>
        </p:txBody>
      </p:sp>
      <p:sp>
        <p:nvSpPr>
          <p:cNvPr id="11" name="Rectangle 49">
            <a:extLst>
              <a:ext uri="{FF2B5EF4-FFF2-40B4-BE49-F238E27FC236}">
                <a16:creationId xmlns:a16="http://schemas.microsoft.com/office/drawing/2014/main" id="{A3CEB771-EEC9-6347-B5BF-A242540C8357}"/>
              </a:ext>
            </a:extLst>
          </p:cNvPr>
          <p:cNvSpPr/>
          <p:nvPr/>
        </p:nvSpPr>
        <p:spPr>
          <a:xfrm>
            <a:off x="9105127" y="2497031"/>
            <a:ext cx="2751910" cy="2472253"/>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Nationella slutprov och kalibrering av meritvärden</a:t>
            </a:r>
          </a:p>
        </p:txBody>
      </p:sp>
      <p:sp>
        <p:nvSpPr>
          <p:cNvPr id="6" name="Platshållare för bildnummer 5">
            <a:extLst>
              <a:ext uri="{FF2B5EF4-FFF2-40B4-BE49-F238E27FC236}">
                <a16:creationId xmlns:a16="http://schemas.microsoft.com/office/drawing/2014/main" id="{3CF32BA7-6521-C896-45FA-63484AE855CA}"/>
              </a:ext>
            </a:extLst>
          </p:cNvPr>
          <p:cNvSpPr>
            <a:spLocks noGrp="1"/>
          </p:cNvSpPr>
          <p:nvPr>
            <p:ph type="sldNum" sz="quarter" idx="12"/>
          </p:nvPr>
        </p:nvSpPr>
        <p:spPr/>
        <p:txBody>
          <a:bodyPr/>
          <a:lstStyle/>
          <a:p>
            <a:fld id="{88B859A7-2ED4-41B8-8577-D864C71C8736}" type="slidenum">
              <a:rPr lang="sv-SE" smtClean="0"/>
              <a:t>11</a:t>
            </a:fld>
            <a:endParaRPr lang="sv-SE" dirty="0"/>
          </a:p>
        </p:txBody>
      </p:sp>
    </p:spTree>
    <p:extLst>
      <p:ext uri="{BB962C8B-B14F-4D97-AF65-F5344CB8AC3E}">
        <p14:creationId xmlns:p14="http://schemas.microsoft.com/office/powerpoint/2010/main" val="2461867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1E4FC-6C33-0875-6320-EC677747AA1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5E325BF-CF4D-C243-0565-AEA7CBD67967}"/>
              </a:ext>
            </a:extLst>
          </p:cNvPr>
          <p:cNvSpPr>
            <a:spLocks noGrp="1"/>
          </p:cNvSpPr>
          <p:nvPr>
            <p:ph type="title"/>
          </p:nvPr>
        </p:nvSpPr>
        <p:spPr/>
        <p:txBody>
          <a:bodyPr/>
          <a:lstStyle/>
          <a:p>
            <a:r>
              <a:rPr lang="sv-SE" dirty="0"/>
              <a:t>Sameskolan</a:t>
            </a:r>
          </a:p>
        </p:txBody>
      </p:sp>
      <p:sp>
        <p:nvSpPr>
          <p:cNvPr id="5" name="Rectangle 49">
            <a:extLst>
              <a:ext uri="{FF2B5EF4-FFF2-40B4-BE49-F238E27FC236}">
                <a16:creationId xmlns:a16="http://schemas.microsoft.com/office/drawing/2014/main" id="{12B2CD08-1846-5A32-FCA1-E445117C7DB5}"/>
              </a:ext>
            </a:extLst>
          </p:cNvPr>
          <p:cNvSpPr/>
          <p:nvPr/>
        </p:nvSpPr>
        <p:spPr>
          <a:xfrm>
            <a:off x="334963" y="1928418"/>
            <a:ext cx="322432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2026</a:t>
            </a:r>
          </a:p>
        </p:txBody>
      </p:sp>
      <p:sp>
        <p:nvSpPr>
          <p:cNvPr id="8" name="Rectangle 49">
            <a:extLst>
              <a:ext uri="{FF2B5EF4-FFF2-40B4-BE49-F238E27FC236}">
                <a16:creationId xmlns:a16="http://schemas.microsoft.com/office/drawing/2014/main" id="{B0DE3FCC-E856-DB88-196C-6DD90618BABF}"/>
              </a:ext>
            </a:extLst>
          </p:cNvPr>
          <p:cNvSpPr/>
          <p:nvPr/>
        </p:nvSpPr>
        <p:spPr>
          <a:xfrm>
            <a:off x="334963" y="2497032"/>
            <a:ext cx="3224320" cy="2782856"/>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Lagändringar för bättre trygghet och studiero som exempelvis mobilförbud, skolregler, konsekvensplaner och förväntansdokument</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285750" indent="-285750">
              <a:buFont typeface="Arial" panose="020B0604020202020204" pitchFamily="34" charset="0"/>
              <a:buChar char="•"/>
            </a:pPr>
            <a:r>
              <a:rPr lang="sv-SE" sz="1200" dirty="0"/>
              <a:t>Förändrade förutsättningar för utredningar av kränkande behandling</a:t>
            </a:r>
          </a:p>
        </p:txBody>
      </p:sp>
      <p:sp>
        <p:nvSpPr>
          <p:cNvPr id="4" name="Rectangle 48">
            <a:extLst>
              <a:ext uri="{FF2B5EF4-FFF2-40B4-BE49-F238E27FC236}">
                <a16:creationId xmlns:a16="http://schemas.microsoft.com/office/drawing/2014/main" id="{E3B9A774-157B-3F40-726E-D58350914148}"/>
              </a:ext>
            </a:extLst>
          </p:cNvPr>
          <p:cNvSpPr/>
          <p:nvPr/>
        </p:nvSpPr>
        <p:spPr>
          <a:xfrm>
            <a:off x="4023057" y="1928418"/>
            <a:ext cx="3224319"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2027</a:t>
            </a:r>
          </a:p>
        </p:txBody>
      </p:sp>
      <p:sp>
        <p:nvSpPr>
          <p:cNvPr id="9" name="Rectangle 49">
            <a:extLst>
              <a:ext uri="{FF2B5EF4-FFF2-40B4-BE49-F238E27FC236}">
                <a16:creationId xmlns:a16="http://schemas.microsoft.com/office/drawing/2014/main" id="{09EDABCE-676F-E818-9099-6F76F7432447}"/>
              </a:ext>
            </a:extLst>
          </p:cNvPr>
          <p:cNvSpPr/>
          <p:nvPr/>
        </p:nvSpPr>
        <p:spPr>
          <a:xfrm>
            <a:off x="4023058" y="2497032"/>
            <a:ext cx="3224321" cy="2782856"/>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Reglering av tiden för de olika delarna av lärares undervisningsuppdrag</a:t>
            </a:r>
          </a:p>
        </p:txBody>
      </p:sp>
      <p:sp>
        <p:nvSpPr>
          <p:cNvPr id="7" name="Rectangle 48">
            <a:extLst>
              <a:ext uri="{FF2B5EF4-FFF2-40B4-BE49-F238E27FC236}">
                <a16:creationId xmlns:a16="http://schemas.microsoft.com/office/drawing/2014/main" id="{D913CD1F-01F7-7C8B-62A3-C940ECD61C5B}"/>
              </a:ext>
            </a:extLst>
          </p:cNvPr>
          <p:cNvSpPr/>
          <p:nvPr/>
        </p:nvSpPr>
        <p:spPr>
          <a:xfrm>
            <a:off x="7711150" y="1928418"/>
            <a:ext cx="3224325"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2028</a:t>
            </a:r>
          </a:p>
        </p:txBody>
      </p:sp>
      <p:sp>
        <p:nvSpPr>
          <p:cNvPr id="10" name="Rectangle 49">
            <a:extLst>
              <a:ext uri="{FF2B5EF4-FFF2-40B4-BE49-F238E27FC236}">
                <a16:creationId xmlns:a16="http://schemas.microsoft.com/office/drawing/2014/main" id="{49F1CFC0-200A-F46E-DFFF-C944C148B397}"/>
              </a:ext>
            </a:extLst>
          </p:cNvPr>
          <p:cNvSpPr/>
          <p:nvPr/>
        </p:nvSpPr>
        <p:spPr>
          <a:xfrm>
            <a:off x="7711154" y="2497033"/>
            <a:ext cx="3224321" cy="2782856"/>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Sjuårig sameskola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Nya läro- och kursplaner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solidFill>
                <a:prstClr val="black"/>
              </a:solidFill>
              <a:latin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Förändrad betygsskala och ny princip för betygssättning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Förändrade regler om stöd och standardiserade tester</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285750" indent="-285750">
              <a:buFont typeface="Arial" panose="020B0604020202020204" pitchFamily="34" charset="0"/>
              <a:buChar char="•"/>
            </a:pPr>
            <a:r>
              <a:rPr lang="sv-SE" sz="1200" dirty="0"/>
              <a:t>Färre utvecklingssamtal och ny plan för kunskapsutveckling</a:t>
            </a:r>
          </a:p>
        </p:txBody>
      </p:sp>
      <p:sp>
        <p:nvSpPr>
          <p:cNvPr id="3" name="Platshållare för bildnummer 2">
            <a:extLst>
              <a:ext uri="{FF2B5EF4-FFF2-40B4-BE49-F238E27FC236}">
                <a16:creationId xmlns:a16="http://schemas.microsoft.com/office/drawing/2014/main" id="{FD8C63DC-5D61-555F-D6C4-B5359B6639D9}"/>
              </a:ext>
            </a:extLst>
          </p:cNvPr>
          <p:cNvSpPr>
            <a:spLocks noGrp="1"/>
          </p:cNvSpPr>
          <p:nvPr>
            <p:ph type="sldNum" sz="quarter" idx="12"/>
          </p:nvPr>
        </p:nvSpPr>
        <p:spPr/>
        <p:txBody>
          <a:bodyPr/>
          <a:lstStyle/>
          <a:p>
            <a:fld id="{88B859A7-2ED4-41B8-8577-D864C71C8736}" type="slidenum">
              <a:rPr lang="sv-SE" smtClean="0"/>
              <a:t>12</a:t>
            </a:fld>
            <a:endParaRPr lang="sv-SE" dirty="0"/>
          </a:p>
        </p:txBody>
      </p:sp>
    </p:spTree>
    <p:extLst>
      <p:ext uri="{BB962C8B-B14F-4D97-AF65-F5344CB8AC3E}">
        <p14:creationId xmlns:p14="http://schemas.microsoft.com/office/powerpoint/2010/main" val="3504930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F2F80-F524-DE64-4BC0-37B82E8A043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30E94A4-9256-012C-14A5-C81F9259896F}"/>
              </a:ext>
            </a:extLst>
          </p:cNvPr>
          <p:cNvSpPr>
            <a:spLocks noGrp="1"/>
          </p:cNvSpPr>
          <p:nvPr>
            <p:ph type="title"/>
          </p:nvPr>
        </p:nvSpPr>
        <p:spPr/>
        <p:txBody>
          <a:bodyPr/>
          <a:lstStyle/>
          <a:p>
            <a:r>
              <a:rPr lang="sv-SE" dirty="0"/>
              <a:t>Gymnasieskolan</a:t>
            </a:r>
          </a:p>
        </p:txBody>
      </p:sp>
      <p:sp>
        <p:nvSpPr>
          <p:cNvPr id="5" name="Rectangle 49">
            <a:extLst>
              <a:ext uri="{FF2B5EF4-FFF2-40B4-BE49-F238E27FC236}">
                <a16:creationId xmlns:a16="http://schemas.microsoft.com/office/drawing/2014/main" id="{A7E19BD9-B9F0-EFE2-8AE2-4254B7584BB9}"/>
              </a:ext>
            </a:extLst>
          </p:cNvPr>
          <p:cNvSpPr/>
          <p:nvPr/>
        </p:nvSpPr>
        <p:spPr>
          <a:xfrm>
            <a:off x="334963" y="1920393"/>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2026</a:t>
            </a:r>
          </a:p>
        </p:txBody>
      </p:sp>
      <p:sp>
        <p:nvSpPr>
          <p:cNvPr id="8" name="Rectangle 49">
            <a:extLst>
              <a:ext uri="{FF2B5EF4-FFF2-40B4-BE49-F238E27FC236}">
                <a16:creationId xmlns:a16="http://schemas.microsoft.com/office/drawing/2014/main" id="{456BF02C-F54A-32AD-8621-E9B5AA56A2B9}"/>
              </a:ext>
            </a:extLst>
          </p:cNvPr>
          <p:cNvSpPr/>
          <p:nvPr/>
        </p:nvSpPr>
        <p:spPr>
          <a:xfrm>
            <a:off x="334963" y="2489007"/>
            <a:ext cx="2751910" cy="3025967"/>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Lagändringar för bättre trygghet och studiero som exempelvis, skolregler, konsekvensplaner och förväntansdokument</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förutsättningar för utredningar av kränkande behandling</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Utökade möjligheter till entreprenad i yrkesutbildning</a:t>
            </a:r>
          </a:p>
        </p:txBody>
      </p:sp>
      <p:sp>
        <p:nvSpPr>
          <p:cNvPr id="4" name="Rectangle 48">
            <a:extLst>
              <a:ext uri="{FF2B5EF4-FFF2-40B4-BE49-F238E27FC236}">
                <a16:creationId xmlns:a16="http://schemas.microsoft.com/office/drawing/2014/main" id="{52C668E5-93E8-C65F-5A5D-DA268F74CA77}"/>
              </a:ext>
            </a:extLst>
          </p:cNvPr>
          <p:cNvSpPr/>
          <p:nvPr/>
        </p:nvSpPr>
        <p:spPr>
          <a:xfrm>
            <a:off x="3240004" y="1920393"/>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2027</a:t>
            </a:r>
          </a:p>
        </p:txBody>
      </p:sp>
      <p:sp>
        <p:nvSpPr>
          <p:cNvPr id="9" name="Rectangle 49">
            <a:extLst>
              <a:ext uri="{FF2B5EF4-FFF2-40B4-BE49-F238E27FC236}">
                <a16:creationId xmlns:a16="http://schemas.microsoft.com/office/drawing/2014/main" id="{242301C0-F6C9-1A49-61A3-C3B839CBD4C1}"/>
              </a:ext>
            </a:extLst>
          </p:cNvPr>
          <p:cNvSpPr/>
          <p:nvPr/>
        </p:nvSpPr>
        <p:spPr>
          <a:xfrm>
            <a:off x="3240004" y="2489007"/>
            <a:ext cx="2751910" cy="3025967"/>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Reglering av tiden för de olika delarna av lärares undervisningsuppdrag</a:t>
            </a:r>
          </a:p>
        </p:txBody>
      </p:sp>
      <p:sp>
        <p:nvSpPr>
          <p:cNvPr id="7" name="Rectangle 48">
            <a:extLst>
              <a:ext uri="{FF2B5EF4-FFF2-40B4-BE49-F238E27FC236}">
                <a16:creationId xmlns:a16="http://schemas.microsoft.com/office/drawing/2014/main" id="{13B396D6-8E77-F8D2-AA8E-2F1D2FAE1761}"/>
              </a:ext>
            </a:extLst>
          </p:cNvPr>
          <p:cNvSpPr/>
          <p:nvPr/>
        </p:nvSpPr>
        <p:spPr>
          <a:xfrm>
            <a:off x="6145045" y="1920393"/>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2028</a:t>
            </a:r>
          </a:p>
        </p:txBody>
      </p:sp>
      <p:sp>
        <p:nvSpPr>
          <p:cNvPr id="10" name="Rectangle 49">
            <a:extLst>
              <a:ext uri="{FF2B5EF4-FFF2-40B4-BE49-F238E27FC236}">
                <a16:creationId xmlns:a16="http://schemas.microsoft.com/office/drawing/2014/main" id="{2943CF6E-BA77-166B-8D83-A8191D3F61FB}"/>
              </a:ext>
            </a:extLst>
          </p:cNvPr>
          <p:cNvSpPr/>
          <p:nvPr/>
        </p:nvSpPr>
        <p:spPr>
          <a:xfrm>
            <a:off x="6145045" y="2489007"/>
            <a:ext cx="2751910" cy="3025966"/>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Justeringar i läroplanen</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 betygsskala och ny princip för betygssättning</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ämnesplaner med anledning av ny betygsskala</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regler om stöd</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Yrkesprov</a:t>
            </a:r>
          </a:p>
        </p:txBody>
      </p:sp>
      <p:sp>
        <p:nvSpPr>
          <p:cNvPr id="3" name="Rectangle 48">
            <a:extLst>
              <a:ext uri="{FF2B5EF4-FFF2-40B4-BE49-F238E27FC236}">
                <a16:creationId xmlns:a16="http://schemas.microsoft.com/office/drawing/2014/main" id="{7580B24F-C726-8A27-AD18-3BE31659FA0E}"/>
              </a:ext>
            </a:extLst>
          </p:cNvPr>
          <p:cNvSpPr/>
          <p:nvPr/>
        </p:nvSpPr>
        <p:spPr>
          <a:xfrm>
            <a:off x="9050086" y="1920393"/>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2029</a:t>
            </a:r>
          </a:p>
        </p:txBody>
      </p:sp>
      <p:sp>
        <p:nvSpPr>
          <p:cNvPr id="11" name="Rectangle 49">
            <a:extLst>
              <a:ext uri="{FF2B5EF4-FFF2-40B4-BE49-F238E27FC236}">
                <a16:creationId xmlns:a16="http://schemas.microsoft.com/office/drawing/2014/main" id="{D4E90040-5A44-5BD8-22EB-8DEFC6B25962}"/>
              </a:ext>
            </a:extLst>
          </p:cNvPr>
          <p:cNvSpPr/>
          <p:nvPr/>
        </p:nvSpPr>
        <p:spPr>
          <a:xfrm>
            <a:off x="9050086" y="2489008"/>
            <a:ext cx="2751910" cy="1140018"/>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Nationella slutprov (stegvist införande)</a:t>
            </a:r>
          </a:p>
        </p:txBody>
      </p:sp>
      <p:sp>
        <p:nvSpPr>
          <p:cNvPr id="13" name="Pil: nedåt 12">
            <a:extLst>
              <a:ext uri="{FF2B5EF4-FFF2-40B4-BE49-F238E27FC236}">
                <a16:creationId xmlns:a16="http://schemas.microsoft.com/office/drawing/2014/main" id="{BC62C523-9AE5-026B-4B0A-43F17BBDACE7}"/>
              </a:ext>
              <a:ext uri="{C183D7F6-B498-43B3-948B-1728B52AA6E4}">
                <adec:decorative xmlns:adec="http://schemas.microsoft.com/office/drawing/2017/decorative" val="1"/>
              </a:ext>
            </a:extLst>
          </p:cNvPr>
          <p:cNvSpPr/>
          <p:nvPr/>
        </p:nvSpPr>
        <p:spPr>
          <a:xfrm>
            <a:off x="10287088" y="3434600"/>
            <a:ext cx="277906" cy="423096"/>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12" name="Rectangle 48">
            <a:extLst>
              <a:ext uri="{FF2B5EF4-FFF2-40B4-BE49-F238E27FC236}">
                <a16:creationId xmlns:a16="http://schemas.microsoft.com/office/drawing/2014/main" id="{E8EA475F-3EE1-29B7-3312-E4C98154913C}"/>
              </a:ext>
            </a:extLst>
          </p:cNvPr>
          <p:cNvSpPr/>
          <p:nvPr/>
        </p:nvSpPr>
        <p:spPr>
          <a:xfrm>
            <a:off x="9050086" y="3886271"/>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2031</a:t>
            </a:r>
          </a:p>
        </p:txBody>
      </p:sp>
      <p:sp>
        <p:nvSpPr>
          <p:cNvPr id="6" name="Rectangle 49">
            <a:extLst>
              <a:ext uri="{FF2B5EF4-FFF2-40B4-BE49-F238E27FC236}">
                <a16:creationId xmlns:a16="http://schemas.microsoft.com/office/drawing/2014/main" id="{6747DE20-0031-30CD-B06B-573F1E7E4056}"/>
              </a:ext>
            </a:extLst>
          </p:cNvPr>
          <p:cNvSpPr/>
          <p:nvPr/>
        </p:nvSpPr>
        <p:spPr>
          <a:xfrm>
            <a:off x="9050086" y="4454885"/>
            <a:ext cx="2751910" cy="1060087"/>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Kalibrering av meritvärden</a:t>
            </a:r>
          </a:p>
        </p:txBody>
      </p:sp>
      <p:sp>
        <p:nvSpPr>
          <p:cNvPr id="14" name="Platshållare för bildnummer 13">
            <a:extLst>
              <a:ext uri="{FF2B5EF4-FFF2-40B4-BE49-F238E27FC236}">
                <a16:creationId xmlns:a16="http://schemas.microsoft.com/office/drawing/2014/main" id="{B8956021-076F-E829-2EA7-56EE473050F0}"/>
              </a:ext>
            </a:extLst>
          </p:cNvPr>
          <p:cNvSpPr>
            <a:spLocks noGrp="1"/>
          </p:cNvSpPr>
          <p:nvPr>
            <p:ph type="sldNum" sz="quarter" idx="12"/>
          </p:nvPr>
        </p:nvSpPr>
        <p:spPr/>
        <p:txBody>
          <a:bodyPr/>
          <a:lstStyle/>
          <a:p>
            <a:fld id="{88B859A7-2ED4-41B8-8577-D864C71C8736}" type="slidenum">
              <a:rPr lang="sv-SE" smtClean="0"/>
              <a:t>13</a:t>
            </a:fld>
            <a:endParaRPr lang="sv-SE" dirty="0"/>
          </a:p>
        </p:txBody>
      </p:sp>
    </p:spTree>
    <p:extLst>
      <p:ext uri="{BB962C8B-B14F-4D97-AF65-F5344CB8AC3E}">
        <p14:creationId xmlns:p14="http://schemas.microsoft.com/office/powerpoint/2010/main" val="2615227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29E71-88E8-729C-4571-72D4FB1BF3F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FD26285-5800-91D8-2A87-9DFC082BA914}"/>
              </a:ext>
            </a:extLst>
          </p:cNvPr>
          <p:cNvSpPr>
            <a:spLocks noGrp="1"/>
          </p:cNvSpPr>
          <p:nvPr>
            <p:ph type="title"/>
          </p:nvPr>
        </p:nvSpPr>
        <p:spPr/>
        <p:txBody>
          <a:bodyPr/>
          <a:lstStyle/>
          <a:p>
            <a:r>
              <a:rPr lang="sv-SE" dirty="0"/>
              <a:t>Anpassade gymnasieskolan</a:t>
            </a:r>
          </a:p>
        </p:txBody>
      </p:sp>
      <p:sp>
        <p:nvSpPr>
          <p:cNvPr id="5" name="Rectangle 49">
            <a:extLst>
              <a:ext uri="{FF2B5EF4-FFF2-40B4-BE49-F238E27FC236}">
                <a16:creationId xmlns:a16="http://schemas.microsoft.com/office/drawing/2014/main" id="{05CAE927-DB43-5E2D-7CA1-3AD0D4F3C7EC}"/>
              </a:ext>
            </a:extLst>
          </p:cNvPr>
          <p:cNvSpPr/>
          <p:nvPr/>
        </p:nvSpPr>
        <p:spPr>
          <a:xfrm>
            <a:off x="334966" y="1920393"/>
            <a:ext cx="3348238"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2026</a:t>
            </a:r>
          </a:p>
        </p:txBody>
      </p:sp>
      <p:sp>
        <p:nvSpPr>
          <p:cNvPr id="8" name="Rectangle 49">
            <a:extLst>
              <a:ext uri="{FF2B5EF4-FFF2-40B4-BE49-F238E27FC236}">
                <a16:creationId xmlns:a16="http://schemas.microsoft.com/office/drawing/2014/main" id="{726BA7D8-2101-8D22-A5C2-F32A4208E716}"/>
              </a:ext>
            </a:extLst>
          </p:cNvPr>
          <p:cNvSpPr/>
          <p:nvPr/>
        </p:nvSpPr>
        <p:spPr>
          <a:xfrm>
            <a:off x="334963" y="2489007"/>
            <a:ext cx="3348239" cy="2783810"/>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Lagändringar för bättre trygghet och studiero som exempelvis skolregler, konsekvensplaner och förväntansdokument</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förutsättningar för utredningar av kränkande behandling</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Rätt att fullfölja individuella program</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Utökade möjligheter till entreprenad</a:t>
            </a:r>
          </a:p>
        </p:txBody>
      </p:sp>
      <p:sp>
        <p:nvSpPr>
          <p:cNvPr id="4" name="Rectangle 48">
            <a:extLst>
              <a:ext uri="{FF2B5EF4-FFF2-40B4-BE49-F238E27FC236}">
                <a16:creationId xmlns:a16="http://schemas.microsoft.com/office/drawing/2014/main" id="{0F1FA63B-5865-E0F4-9CCF-427895F27D7C}"/>
              </a:ext>
            </a:extLst>
          </p:cNvPr>
          <p:cNvSpPr/>
          <p:nvPr/>
        </p:nvSpPr>
        <p:spPr>
          <a:xfrm>
            <a:off x="4110184" y="1920393"/>
            <a:ext cx="3348238"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2027</a:t>
            </a:r>
          </a:p>
        </p:txBody>
      </p:sp>
      <p:sp>
        <p:nvSpPr>
          <p:cNvPr id="9" name="Rectangle 49">
            <a:extLst>
              <a:ext uri="{FF2B5EF4-FFF2-40B4-BE49-F238E27FC236}">
                <a16:creationId xmlns:a16="http://schemas.microsoft.com/office/drawing/2014/main" id="{97D0D0A4-FA8D-1E27-E41C-88552C065128}"/>
              </a:ext>
            </a:extLst>
          </p:cNvPr>
          <p:cNvSpPr/>
          <p:nvPr/>
        </p:nvSpPr>
        <p:spPr>
          <a:xfrm>
            <a:off x="4110182" y="2489007"/>
            <a:ext cx="3348239" cy="2783810"/>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Reglering av tiden för de olika delarna i lärares undervisningsuppdrag</a:t>
            </a:r>
          </a:p>
        </p:txBody>
      </p:sp>
      <p:sp>
        <p:nvSpPr>
          <p:cNvPr id="7" name="Rectangle 48">
            <a:extLst>
              <a:ext uri="{FF2B5EF4-FFF2-40B4-BE49-F238E27FC236}">
                <a16:creationId xmlns:a16="http://schemas.microsoft.com/office/drawing/2014/main" id="{5CDB36C7-FED0-F29B-8CCB-A154404641E6}"/>
              </a:ext>
            </a:extLst>
          </p:cNvPr>
          <p:cNvSpPr/>
          <p:nvPr/>
        </p:nvSpPr>
        <p:spPr>
          <a:xfrm>
            <a:off x="7885402" y="1920393"/>
            <a:ext cx="3348238"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2028</a:t>
            </a:r>
          </a:p>
        </p:txBody>
      </p:sp>
      <p:sp>
        <p:nvSpPr>
          <p:cNvPr id="10" name="Rectangle 49">
            <a:extLst>
              <a:ext uri="{FF2B5EF4-FFF2-40B4-BE49-F238E27FC236}">
                <a16:creationId xmlns:a16="http://schemas.microsoft.com/office/drawing/2014/main" id="{5C3AD89B-F93B-1411-3DD1-95516011374E}"/>
              </a:ext>
            </a:extLst>
          </p:cNvPr>
          <p:cNvSpPr/>
          <p:nvPr/>
        </p:nvSpPr>
        <p:spPr>
          <a:xfrm>
            <a:off x="7885402" y="2489007"/>
            <a:ext cx="3348238" cy="2783810"/>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Justeringar i läroplanen </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 betygsskala och ny princip för betygssättning</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ämnesplaner med anledning av ny betygsskala</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regler om stöd</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Yrkesprov införs</a:t>
            </a:r>
          </a:p>
        </p:txBody>
      </p:sp>
      <p:sp>
        <p:nvSpPr>
          <p:cNvPr id="3" name="Platshållare för bildnummer 2">
            <a:extLst>
              <a:ext uri="{FF2B5EF4-FFF2-40B4-BE49-F238E27FC236}">
                <a16:creationId xmlns:a16="http://schemas.microsoft.com/office/drawing/2014/main" id="{DF60AE18-4A32-C433-1A57-E6E0B1FF33C9}"/>
              </a:ext>
            </a:extLst>
          </p:cNvPr>
          <p:cNvSpPr>
            <a:spLocks noGrp="1"/>
          </p:cNvSpPr>
          <p:nvPr>
            <p:ph type="sldNum" sz="quarter" idx="12"/>
          </p:nvPr>
        </p:nvSpPr>
        <p:spPr/>
        <p:txBody>
          <a:bodyPr/>
          <a:lstStyle/>
          <a:p>
            <a:fld id="{88B859A7-2ED4-41B8-8577-D864C71C8736}" type="slidenum">
              <a:rPr lang="sv-SE" smtClean="0"/>
              <a:t>14</a:t>
            </a:fld>
            <a:endParaRPr lang="sv-SE" dirty="0"/>
          </a:p>
        </p:txBody>
      </p:sp>
    </p:spTree>
    <p:extLst>
      <p:ext uri="{BB962C8B-B14F-4D97-AF65-F5344CB8AC3E}">
        <p14:creationId xmlns:p14="http://schemas.microsoft.com/office/powerpoint/2010/main" val="2039965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90B2A-988F-0391-4625-4B92CD49C95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A6D3725-135F-B0BA-366F-E9EC033BD863}"/>
              </a:ext>
            </a:extLst>
          </p:cNvPr>
          <p:cNvSpPr>
            <a:spLocks noGrp="1"/>
          </p:cNvSpPr>
          <p:nvPr>
            <p:ph type="title"/>
          </p:nvPr>
        </p:nvSpPr>
        <p:spPr/>
        <p:txBody>
          <a:bodyPr/>
          <a:lstStyle/>
          <a:p>
            <a:r>
              <a:rPr lang="sv-SE" dirty="0"/>
              <a:t>Komvux på gymnasial nivå</a:t>
            </a:r>
          </a:p>
        </p:txBody>
      </p:sp>
      <p:sp>
        <p:nvSpPr>
          <p:cNvPr id="5" name="Rectangle 49">
            <a:extLst>
              <a:ext uri="{FF2B5EF4-FFF2-40B4-BE49-F238E27FC236}">
                <a16:creationId xmlns:a16="http://schemas.microsoft.com/office/drawing/2014/main" id="{4DA040DF-2D20-B187-FB7D-846EB1D43D3D}"/>
              </a:ext>
            </a:extLst>
          </p:cNvPr>
          <p:cNvSpPr/>
          <p:nvPr/>
        </p:nvSpPr>
        <p:spPr>
          <a:xfrm>
            <a:off x="338910"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2026</a:t>
            </a:r>
          </a:p>
        </p:txBody>
      </p:sp>
      <p:sp>
        <p:nvSpPr>
          <p:cNvPr id="8" name="Rectangle 49">
            <a:extLst>
              <a:ext uri="{FF2B5EF4-FFF2-40B4-BE49-F238E27FC236}">
                <a16:creationId xmlns:a16="http://schemas.microsoft.com/office/drawing/2014/main" id="{EC75D864-FCE8-8516-866E-E1E6C548351E}"/>
              </a:ext>
            </a:extLst>
          </p:cNvPr>
          <p:cNvSpPr/>
          <p:nvPr/>
        </p:nvSpPr>
        <p:spPr>
          <a:xfrm>
            <a:off x="334963" y="2497033"/>
            <a:ext cx="2751910" cy="273618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lvl="0" indent="-285750">
              <a:buFont typeface="Arial" panose="020B0604020202020204" pitchFamily="34" charset="0"/>
              <a:buChar char="•"/>
              <a:defRPr/>
            </a:pPr>
            <a:r>
              <a:rPr lang="sv-SE" sz="1200" dirty="0">
                <a:solidFill>
                  <a:prstClr val="black"/>
                </a:solidFill>
              </a:rPr>
              <a:t>Lagändringar för bättre trygghet och </a:t>
            </a:r>
            <a:r>
              <a:rPr lang="sv-SE" sz="1200" dirty="0" err="1">
                <a:solidFill>
                  <a:prstClr val="black"/>
                </a:solidFill>
              </a:rPr>
              <a:t>studiero</a:t>
            </a:r>
            <a:r>
              <a:rPr lang="sv-SE" sz="1200" dirty="0">
                <a:solidFill>
                  <a:prstClr val="black"/>
                </a:solidFill>
              </a:rPr>
              <a:t> om rektors ansvar</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förutsättningar för utredningar av kränkande behandling</a:t>
            </a:r>
          </a:p>
        </p:txBody>
      </p:sp>
      <p:sp>
        <p:nvSpPr>
          <p:cNvPr id="4" name="Rectangle 48">
            <a:extLst>
              <a:ext uri="{FF2B5EF4-FFF2-40B4-BE49-F238E27FC236}">
                <a16:creationId xmlns:a16="http://schemas.microsoft.com/office/drawing/2014/main" id="{AB51BD7E-A77B-5E98-B1EE-59B68ECF975E}"/>
              </a:ext>
            </a:extLst>
          </p:cNvPr>
          <p:cNvSpPr/>
          <p:nvPr/>
        </p:nvSpPr>
        <p:spPr>
          <a:xfrm>
            <a:off x="3243951"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2027</a:t>
            </a:r>
          </a:p>
        </p:txBody>
      </p:sp>
      <p:sp>
        <p:nvSpPr>
          <p:cNvPr id="9" name="Rectangle 49">
            <a:extLst>
              <a:ext uri="{FF2B5EF4-FFF2-40B4-BE49-F238E27FC236}">
                <a16:creationId xmlns:a16="http://schemas.microsoft.com/office/drawing/2014/main" id="{F3FEFF5E-C6C8-C0E4-7C64-B38D87E20CEC}"/>
              </a:ext>
            </a:extLst>
          </p:cNvPr>
          <p:cNvSpPr/>
          <p:nvPr/>
        </p:nvSpPr>
        <p:spPr>
          <a:xfrm>
            <a:off x="3240004" y="2497032"/>
            <a:ext cx="2751910" cy="2736185"/>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Reglering av lärares tid för  planering och uppföljning</a:t>
            </a:r>
          </a:p>
        </p:txBody>
      </p:sp>
      <p:sp>
        <p:nvSpPr>
          <p:cNvPr id="7" name="Rectangle 48">
            <a:extLst>
              <a:ext uri="{FF2B5EF4-FFF2-40B4-BE49-F238E27FC236}">
                <a16:creationId xmlns:a16="http://schemas.microsoft.com/office/drawing/2014/main" id="{F24E9695-377D-487E-E862-C84D9354DE8B}"/>
              </a:ext>
            </a:extLst>
          </p:cNvPr>
          <p:cNvSpPr/>
          <p:nvPr/>
        </p:nvSpPr>
        <p:spPr>
          <a:xfrm>
            <a:off x="6148992"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2028</a:t>
            </a:r>
          </a:p>
        </p:txBody>
      </p:sp>
      <p:sp>
        <p:nvSpPr>
          <p:cNvPr id="10" name="Rectangle 49">
            <a:extLst>
              <a:ext uri="{FF2B5EF4-FFF2-40B4-BE49-F238E27FC236}">
                <a16:creationId xmlns:a16="http://schemas.microsoft.com/office/drawing/2014/main" id="{523DEAFE-4AEA-89DA-E75E-F191799F4E99}"/>
              </a:ext>
            </a:extLst>
          </p:cNvPr>
          <p:cNvSpPr/>
          <p:nvPr/>
        </p:nvSpPr>
        <p:spPr>
          <a:xfrm>
            <a:off x="6145045" y="2497032"/>
            <a:ext cx="2751910" cy="2736185"/>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Förändrade regler om stöd</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Yrkesprov införs (betyg E-A)</a:t>
            </a:r>
          </a:p>
          <a:p>
            <a:pPr marL="285750" indent="-285750">
              <a:buFont typeface="Arial" panose="020B0604020202020204" pitchFamily="34" charset="0"/>
              <a:buChar char="•"/>
            </a:pPr>
            <a:endParaRPr lang="sv-SE" sz="1200" dirty="0"/>
          </a:p>
        </p:txBody>
      </p:sp>
      <p:sp>
        <p:nvSpPr>
          <p:cNvPr id="3" name="Rectangle 48">
            <a:extLst>
              <a:ext uri="{FF2B5EF4-FFF2-40B4-BE49-F238E27FC236}">
                <a16:creationId xmlns:a16="http://schemas.microsoft.com/office/drawing/2014/main" id="{08E3F94C-0805-573B-B8B4-1B90FA694F80}"/>
              </a:ext>
            </a:extLst>
          </p:cNvPr>
          <p:cNvSpPr/>
          <p:nvPr/>
        </p:nvSpPr>
        <p:spPr>
          <a:xfrm>
            <a:off x="9109974"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2031</a:t>
            </a:r>
          </a:p>
        </p:txBody>
      </p:sp>
      <p:sp>
        <p:nvSpPr>
          <p:cNvPr id="11" name="Rectangle 49">
            <a:extLst>
              <a:ext uri="{FF2B5EF4-FFF2-40B4-BE49-F238E27FC236}">
                <a16:creationId xmlns:a16="http://schemas.microsoft.com/office/drawing/2014/main" id="{B75C23E7-6F8E-121E-8795-64CF22CE1531}"/>
              </a:ext>
            </a:extLst>
          </p:cNvPr>
          <p:cNvSpPr/>
          <p:nvPr/>
        </p:nvSpPr>
        <p:spPr>
          <a:xfrm>
            <a:off x="9106027" y="2497032"/>
            <a:ext cx="2751910" cy="2736185"/>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Förändrad betygsskala och ny princip för betygssättning</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ämnesplaner med anledning av ny betygsskala</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Nationella slutprov</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Yrkesprov (betyg 1-10)</a:t>
            </a:r>
          </a:p>
          <a:p>
            <a:pPr marL="285750" indent="-285750">
              <a:buFont typeface="Arial" panose="020B0604020202020204" pitchFamily="34" charset="0"/>
              <a:buChar char="•"/>
            </a:pPr>
            <a:endParaRPr lang="sv-SE" sz="1200" dirty="0"/>
          </a:p>
        </p:txBody>
      </p:sp>
      <p:sp>
        <p:nvSpPr>
          <p:cNvPr id="6" name="Platshållare för bildnummer 5">
            <a:extLst>
              <a:ext uri="{FF2B5EF4-FFF2-40B4-BE49-F238E27FC236}">
                <a16:creationId xmlns:a16="http://schemas.microsoft.com/office/drawing/2014/main" id="{8A229431-D0A3-EFE4-79C9-E9CAC7185C4D}"/>
              </a:ext>
            </a:extLst>
          </p:cNvPr>
          <p:cNvSpPr>
            <a:spLocks noGrp="1"/>
          </p:cNvSpPr>
          <p:nvPr>
            <p:ph type="sldNum" sz="quarter" idx="12"/>
          </p:nvPr>
        </p:nvSpPr>
        <p:spPr/>
        <p:txBody>
          <a:bodyPr/>
          <a:lstStyle/>
          <a:p>
            <a:fld id="{88B859A7-2ED4-41B8-8577-D864C71C8736}" type="slidenum">
              <a:rPr lang="sv-SE" smtClean="0"/>
              <a:t>15</a:t>
            </a:fld>
            <a:endParaRPr lang="sv-SE" dirty="0"/>
          </a:p>
        </p:txBody>
      </p:sp>
    </p:spTree>
    <p:extLst>
      <p:ext uri="{BB962C8B-B14F-4D97-AF65-F5344CB8AC3E}">
        <p14:creationId xmlns:p14="http://schemas.microsoft.com/office/powerpoint/2010/main" val="3193140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E6F06-9805-3C33-F4A1-E93FEF33BEE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202EDBF-4205-3843-E2FD-2D0A7F85F7D7}"/>
              </a:ext>
            </a:extLst>
          </p:cNvPr>
          <p:cNvSpPr>
            <a:spLocks noGrp="1"/>
          </p:cNvSpPr>
          <p:nvPr>
            <p:ph type="title"/>
          </p:nvPr>
        </p:nvSpPr>
        <p:spPr/>
        <p:txBody>
          <a:bodyPr/>
          <a:lstStyle/>
          <a:p>
            <a:r>
              <a:rPr lang="sv-SE" dirty="0"/>
              <a:t>Komvux som anpassad utbildning på gymnasial nivå</a:t>
            </a:r>
          </a:p>
        </p:txBody>
      </p:sp>
      <p:sp>
        <p:nvSpPr>
          <p:cNvPr id="5" name="Rectangle 49">
            <a:extLst>
              <a:ext uri="{FF2B5EF4-FFF2-40B4-BE49-F238E27FC236}">
                <a16:creationId xmlns:a16="http://schemas.microsoft.com/office/drawing/2014/main" id="{64832DD6-86B9-C724-EC2C-66A58CFDB87E}"/>
              </a:ext>
            </a:extLst>
          </p:cNvPr>
          <p:cNvSpPr/>
          <p:nvPr/>
        </p:nvSpPr>
        <p:spPr>
          <a:xfrm>
            <a:off x="334963" y="2429124"/>
            <a:ext cx="2646776"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2026</a:t>
            </a:r>
          </a:p>
        </p:txBody>
      </p:sp>
      <p:sp>
        <p:nvSpPr>
          <p:cNvPr id="8" name="Rectangle 49">
            <a:extLst>
              <a:ext uri="{FF2B5EF4-FFF2-40B4-BE49-F238E27FC236}">
                <a16:creationId xmlns:a16="http://schemas.microsoft.com/office/drawing/2014/main" id="{9E6CA176-2300-8B64-8280-3BC8958F1588}"/>
              </a:ext>
            </a:extLst>
          </p:cNvPr>
          <p:cNvSpPr/>
          <p:nvPr/>
        </p:nvSpPr>
        <p:spPr>
          <a:xfrm>
            <a:off x="334963" y="2997738"/>
            <a:ext cx="2646776" cy="274073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Lagändringar för bättre trygghet och </a:t>
            </a:r>
            <a:r>
              <a:rPr lang="sv-SE" sz="1200" dirty="0" err="1"/>
              <a:t>studiero</a:t>
            </a:r>
            <a:r>
              <a:rPr lang="sv-SE" sz="1200" dirty="0"/>
              <a:t> om rektors ansvar</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förutsättningar för utredningar av kränkande behandling</a:t>
            </a:r>
          </a:p>
          <a:p>
            <a:pPr marL="285750" indent="-285750">
              <a:buFont typeface="Arial" panose="020B0604020202020204" pitchFamily="34" charset="0"/>
              <a:buChar char="•"/>
            </a:pPr>
            <a:endParaRPr lang="sv-SE" sz="1200" dirty="0"/>
          </a:p>
        </p:txBody>
      </p:sp>
      <p:sp>
        <p:nvSpPr>
          <p:cNvPr id="4" name="Rectangle 48">
            <a:extLst>
              <a:ext uri="{FF2B5EF4-FFF2-40B4-BE49-F238E27FC236}">
                <a16:creationId xmlns:a16="http://schemas.microsoft.com/office/drawing/2014/main" id="{898E7514-F215-4257-BDAF-D911469987F2}"/>
              </a:ext>
            </a:extLst>
          </p:cNvPr>
          <p:cNvSpPr/>
          <p:nvPr/>
        </p:nvSpPr>
        <p:spPr>
          <a:xfrm>
            <a:off x="3181086" y="2429124"/>
            <a:ext cx="2646776"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2027</a:t>
            </a:r>
          </a:p>
        </p:txBody>
      </p:sp>
      <p:sp>
        <p:nvSpPr>
          <p:cNvPr id="9" name="Rectangle 49">
            <a:extLst>
              <a:ext uri="{FF2B5EF4-FFF2-40B4-BE49-F238E27FC236}">
                <a16:creationId xmlns:a16="http://schemas.microsoft.com/office/drawing/2014/main" id="{D45EA0FF-992A-9287-9AA9-5F2AD501317F}"/>
              </a:ext>
            </a:extLst>
          </p:cNvPr>
          <p:cNvSpPr/>
          <p:nvPr/>
        </p:nvSpPr>
        <p:spPr>
          <a:xfrm>
            <a:off x="3181086" y="2997738"/>
            <a:ext cx="2646776" cy="274073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Reglering av lärares tid för planering och uppföljning </a:t>
            </a:r>
          </a:p>
        </p:txBody>
      </p:sp>
      <p:sp>
        <p:nvSpPr>
          <p:cNvPr id="7" name="Rectangle 48">
            <a:extLst>
              <a:ext uri="{FF2B5EF4-FFF2-40B4-BE49-F238E27FC236}">
                <a16:creationId xmlns:a16="http://schemas.microsoft.com/office/drawing/2014/main" id="{0D000664-C967-9DF4-EDFE-C2549D723800}"/>
              </a:ext>
            </a:extLst>
          </p:cNvPr>
          <p:cNvSpPr/>
          <p:nvPr/>
        </p:nvSpPr>
        <p:spPr>
          <a:xfrm>
            <a:off x="6093270" y="2429124"/>
            <a:ext cx="2646776"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2028</a:t>
            </a:r>
          </a:p>
        </p:txBody>
      </p:sp>
      <p:sp>
        <p:nvSpPr>
          <p:cNvPr id="10" name="Rectangle 49">
            <a:extLst>
              <a:ext uri="{FF2B5EF4-FFF2-40B4-BE49-F238E27FC236}">
                <a16:creationId xmlns:a16="http://schemas.microsoft.com/office/drawing/2014/main" id="{944F67D8-E100-E075-5458-DCD5C4DECB7E}"/>
              </a:ext>
            </a:extLst>
          </p:cNvPr>
          <p:cNvSpPr/>
          <p:nvPr/>
        </p:nvSpPr>
        <p:spPr>
          <a:xfrm>
            <a:off x="6093270" y="2997738"/>
            <a:ext cx="2646776" cy="274073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Förändrade regler om stöd</a:t>
            </a:r>
          </a:p>
          <a:p>
            <a:endParaRPr lang="sv-SE" sz="1200" dirty="0"/>
          </a:p>
          <a:p>
            <a:pPr marL="285750" indent="-285750">
              <a:buFont typeface="Arial" panose="020B0604020202020204" pitchFamily="34" charset="0"/>
              <a:buChar char="•"/>
            </a:pPr>
            <a:r>
              <a:rPr lang="sv-SE" sz="1200" dirty="0"/>
              <a:t>Yrkesprov införs (betyg E-A)</a:t>
            </a:r>
          </a:p>
        </p:txBody>
      </p:sp>
      <p:sp>
        <p:nvSpPr>
          <p:cNvPr id="3" name="Rectangle 48">
            <a:extLst>
              <a:ext uri="{FF2B5EF4-FFF2-40B4-BE49-F238E27FC236}">
                <a16:creationId xmlns:a16="http://schemas.microsoft.com/office/drawing/2014/main" id="{210087EF-5B7C-F942-7D3F-2BE38CA6B1FD}"/>
              </a:ext>
            </a:extLst>
          </p:cNvPr>
          <p:cNvSpPr/>
          <p:nvPr/>
        </p:nvSpPr>
        <p:spPr>
          <a:xfrm>
            <a:off x="9005455" y="2429124"/>
            <a:ext cx="2851582"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2031</a:t>
            </a:r>
          </a:p>
        </p:txBody>
      </p:sp>
      <p:sp>
        <p:nvSpPr>
          <p:cNvPr id="6" name="Rectangle 49">
            <a:extLst>
              <a:ext uri="{FF2B5EF4-FFF2-40B4-BE49-F238E27FC236}">
                <a16:creationId xmlns:a16="http://schemas.microsoft.com/office/drawing/2014/main" id="{51897F62-9E71-2E53-96FB-19A89E7278A2}"/>
              </a:ext>
            </a:extLst>
          </p:cNvPr>
          <p:cNvSpPr/>
          <p:nvPr/>
        </p:nvSpPr>
        <p:spPr>
          <a:xfrm>
            <a:off x="9005455" y="2997738"/>
            <a:ext cx="2851582" cy="274073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Förändrad betygsskala och ny princip för betygssättning</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Förändrade ämnesplaner med anledning av ny betygsskala</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Yrkesprov (betyg 1-10)</a:t>
            </a:r>
          </a:p>
          <a:p>
            <a:endParaRPr lang="sv-SE" sz="1200" dirty="0"/>
          </a:p>
        </p:txBody>
      </p:sp>
      <p:sp>
        <p:nvSpPr>
          <p:cNvPr id="11" name="Platshållare för bildnummer 10">
            <a:extLst>
              <a:ext uri="{FF2B5EF4-FFF2-40B4-BE49-F238E27FC236}">
                <a16:creationId xmlns:a16="http://schemas.microsoft.com/office/drawing/2014/main" id="{C80622EA-91D2-87CB-D693-473631B1184D}"/>
              </a:ext>
            </a:extLst>
          </p:cNvPr>
          <p:cNvSpPr>
            <a:spLocks noGrp="1"/>
          </p:cNvSpPr>
          <p:nvPr>
            <p:ph type="sldNum" sz="quarter" idx="12"/>
          </p:nvPr>
        </p:nvSpPr>
        <p:spPr/>
        <p:txBody>
          <a:bodyPr/>
          <a:lstStyle/>
          <a:p>
            <a:fld id="{88B859A7-2ED4-41B8-8577-D864C71C8736}" type="slidenum">
              <a:rPr lang="sv-SE" smtClean="0"/>
              <a:t>16</a:t>
            </a:fld>
            <a:endParaRPr lang="sv-SE" dirty="0"/>
          </a:p>
        </p:txBody>
      </p:sp>
    </p:spTree>
    <p:extLst>
      <p:ext uri="{BB962C8B-B14F-4D97-AF65-F5344CB8AC3E}">
        <p14:creationId xmlns:p14="http://schemas.microsoft.com/office/powerpoint/2010/main" val="1126902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98306-0780-7A4D-B836-7F39CA8C3E6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44B0428-6E07-F5A3-FB19-F940118CC166}"/>
              </a:ext>
            </a:extLst>
          </p:cNvPr>
          <p:cNvSpPr>
            <a:spLocks noGrp="1"/>
          </p:cNvSpPr>
          <p:nvPr>
            <p:ph type="title"/>
          </p:nvPr>
        </p:nvSpPr>
        <p:spPr/>
        <p:txBody>
          <a:bodyPr/>
          <a:lstStyle/>
          <a:p>
            <a:r>
              <a:rPr lang="sv-SE" dirty="0"/>
              <a:t>Komvux på grundläggande nivå</a:t>
            </a:r>
          </a:p>
        </p:txBody>
      </p:sp>
      <p:sp>
        <p:nvSpPr>
          <p:cNvPr id="5" name="Rectangle 49">
            <a:extLst>
              <a:ext uri="{FF2B5EF4-FFF2-40B4-BE49-F238E27FC236}">
                <a16:creationId xmlns:a16="http://schemas.microsoft.com/office/drawing/2014/main" id="{C72012CE-04CB-8256-657F-A3E419AAEAD3}"/>
              </a:ext>
            </a:extLst>
          </p:cNvPr>
          <p:cNvSpPr/>
          <p:nvPr/>
        </p:nvSpPr>
        <p:spPr>
          <a:xfrm>
            <a:off x="957256" y="1963929"/>
            <a:ext cx="3057589"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2026</a:t>
            </a:r>
          </a:p>
        </p:txBody>
      </p:sp>
      <p:sp>
        <p:nvSpPr>
          <p:cNvPr id="8" name="Rectangle 49">
            <a:extLst>
              <a:ext uri="{FF2B5EF4-FFF2-40B4-BE49-F238E27FC236}">
                <a16:creationId xmlns:a16="http://schemas.microsoft.com/office/drawing/2014/main" id="{26AB9C70-E683-4135-E2DE-85CD06C8A747}"/>
              </a:ext>
            </a:extLst>
          </p:cNvPr>
          <p:cNvSpPr/>
          <p:nvPr/>
        </p:nvSpPr>
        <p:spPr>
          <a:xfrm>
            <a:off x="957256" y="2576079"/>
            <a:ext cx="3057592" cy="2679770"/>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Lagändringar för bättre trygghet och </a:t>
            </a:r>
            <a:r>
              <a:rPr kumimoji="0" lang="sv-SE" sz="1200" b="0" i="0" u="none" strike="noStrike" kern="1200" cap="none" spc="0" normalizeH="0" baseline="0" noProof="0" dirty="0" err="1">
                <a:ln>
                  <a:noFill/>
                </a:ln>
                <a:solidFill>
                  <a:prstClr val="black"/>
                </a:solidFill>
                <a:effectLst/>
                <a:uLnTx/>
                <a:uFillTx/>
                <a:latin typeface="Arial"/>
                <a:ea typeface="+mn-ea"/>
                <a:cs typeface="+mn-cs"/>
              </a:rPr>
              <a:t>studiero</a:t>
            </a:r>
            <a:r>
              <a:rPr kumimoji="0" lang="sv-SE" sz="1200" b="0" i="0" u="none" strike="noStrike" kern="1200" cap="none" spc="0" normalizeH="0" baseline="0" noProof="0" dirty="0">
                <a:ln>
                  <a:noFill/>
                </a:ln>
                <a:solidFill>
                  <a:prstClr val="black"/>
                </a:solidFill>
                <a:effectLst/>
                <a:uLnTx/>
                <a:uFillTx/>
                <a:latin typeface="Arial"/>
                <a:ea typeface="+mn-ea"/>
                <a:cs typeface="+mn-cs"/>
              </a:rPr>
              <a:t> om rektors ansvar</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285750" indent="-285750">
              <a:buFont typeface="Arial" panose="020B0604020202020204" pitchFamily="34" charset="0"/>
              <a:buChar char="•"/>
            </a:pPr>
            <a:r>
              <a:rPr lang="sv-SE" sz="1200" dirty="0"/>
              <a:t>Förändrade förutsättningar för utredningar av kränkande behandling</a:t>
            </a:r>
          </a:p>
        </p:txBody>
      </p:sp>
      <p:sp>
        <p:nvSpPr>
          <p:cNvPr id="7" name="Rectangle 48">
            <a:extLst>
              <a:ext uri="{FF2B5EF4-FFF2-40B4-BE49-F238E27FC236}">
                <a16:creationId xmlns:a16="http://schemas.microsoft.com/office/drawing/2014/main" id="{40726DEE-34E0-00D0-CA6A-40E9D5912C53}"/>
              </a:ext>
            </a:extLst>
          </p:cNvPr>
          <p:cNvSpPr/>
          <p:nvPr/>
        </p:nvSpPr>
        <p:spPr>
          <a:xfrm>
            <a:off x="4567203" y="1977912"/>
            <a:ext cx="3057593"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2027</a:t>
            </a:r>
          </a:p>
        </p:txBody>
      </p:sp>
      <p:sp>
        <p:nvSpPr>
          <p:cNvPr id="9" name="Rectangle 49">
            <a:extLst>
              <a:ext uri="{FF2B5EF4-FFF2-40B4-BE49-F238E27FC236}">
                <a16:creationId xmlns:a16="http://schemas.microsoft.com/office/drawing/2014/main" id="{7000E1E2-1F2A-FBA1-F5EE-645565F2ECB0}"/>
              </a:ext>
            </a:extLst>
          </p:cNvPr>
          <p:cNvSpPr/>
          <p:nvPr/>
        </p:nvSpPr>
        <p:spPr>
          <a:xfrm>
            <a:off x="4567201" y="2542972"/>
            <a:ext cx="3057595" cy="2686878"/>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Reglering av lärares tid för planering och uppföljning</a:t>
            </a:r>
          </a:p>
        </p:txBody>
      </p:sp>
      <p:sp>
        <p:nvSpPr>
          <p:cNvPr id="3" name="Rectangle 48">
            <a:extLst>
              <a:ext uri="{FF2B5EF4-FFF2-40B4-BE49-F238E27FC236}">
                <a16:creationId xmlns:a16="http://schemas.microsoft.com/office/drawing/2014/main" id="{5D6BB1A9-D5FD-A2B5-52A8-F35560B1B881}"/>
              </a:ext>
            </a:extLst>
          </p:cNvPr>
          <p:cNvSpPr/>
          <p:nvPr/>
        </p:nvSpPr>
        <p:spPr>
          <a:xfrm>
            <a:off x="8177152" y="1977912"/>
            <a:ext cx="3057592"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2028</a:t>
            </a:r>
          </a:p>
        </p:txBody>
      </p:sp>
      <p:sp>
        <p:nvSpPr>
          <p:cNvPr id="4" name="Platshållare för bildnummer 3">
            <a:extLst>
              <a:ext uri="{FF2B5EF4-FFF2-40B4-BE49-F238E27FC236}">
                <a16:creationId xmlns:a16="http://schemas.microsoft.com/office/drawing/2014/main" id="{F76F598B-6E15-73F6-C6B4-19120E449F0B}"/>
              </a:ext>
            </a:extLst>
          </p:cNvPr>
          <p:cNvSpPr>
            <a:spLocks noGrp="1"/>
          </p:cNvSpPr>
          <p:nvPr>
            <p:ph type="sldNum" sz="quarter" idx="12"/>
          </p:nvPr>
        </p:nvSpPr>
        <p:spPr/>
        <p:txBody>
          <a:bodyPr/>
          <a:lstStyle/>
          <a:p>
            <a:fld id="{88B859A7-2ED4-41B8-8577-D864C71C8736}" type="slidenum">
              <a:rPr lang="sv-SE" smtClean="0"/>
              <a:t>17</a:t>
            </a:fld>
            <a:endParaRPr lang="sv-SE" dirty="0"/>
          </a:p>
        </p:txBody>
      </p:sp>
      <p:sp>
        <p:nvSpPr>
          <p:cNvPr id="15" name="Rectangle 49">
            <a:extLst>
              <a:ext uri="{FF2B5EF4-FFF2-40B4-BE49-F238E27FC236}">
                <a16:creationId xmlns:a16="http://schemas.microsoft.com/office/drawing/2014/main" id="{4BCD1098-6788-573C-0282-FAFFDD9E7E36}"/>
              </a:ext>
            </a:extLst>
          </p:cNvPr>
          <p:cNvSpPr/>
          <p:nvPr/>
        </p:nvSpPr>
        <p:spPr>
          <a:xfrm>
            <a:off x="8177150" y="2576079"/>
            <a:ext cx="3057595" cy="2686252"/>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solidFill>
                <a:prstClr val="black"/>
              </a:solidFill>
              <a:latin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Förändrade regler om stöd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522448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8A11B-27AE-19C2-13AB-B983341BAA4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F9C10AE-53D3-F231-FBEC-A6A11F0138F1}"/>
              </a:ext>
            </a:extLst>
          </p:cNvPr>
          <p:cNvSpPr>
            <a:spLocks noGrp="1"/>
          </p:cNvSpPr>
          <p:nvPr>
            <p:ph type="title"/>
          </p:nvPr>
        </p:nvSpPr>
        <p:spPr/>
        <p:txBody>
          <a:bodyPr/>
          <a:lstStyle/>
          <a:p>
            <a:r>
              <a:rPr lang="sv-SE" dirty="0"/>
              <a:t>Komvux som anpassad utbildning på grundläggande nivå</a:t>
            </a:r>
          </a:p>
        </p:txBody>
      </p:sp>
      <p:sp>
        <p:nvSpPr>
          <p:cNvPr id="7" name="Platshållare för bildnummer 6">
            <a:extLst>
              <a:ext uri="{FF2B5EF4-FFF2-40B4-BE49-F238E27FC236}">
                <a16:creationId xmlns:a16="http://schemas.microsoft.com/office/drawing/2014/main" id="{190FA3E1-B35B-B460-9F7E-7327A2A17E08}"/>
              </a:ext>
            </a:extLst>
          </p:cNvPr>
          <p:cNvSpPr>
            <a:spLocks noGrp="1"/>
          </p:cNvSpPr>
          <p:nvPr>
            <p:ph type="sldNum" sz="quarter" idx="12"/>
          </p:nvPr>
        </p:nvSpPr>
        <p:spPr/>
        <p:txBody>
          <a:bodyPr/>
          <a:lstStyle/>
          <a:p>
            <a:fld id="{88B859A7-2ED4-41B8-8577-D864C71C8736}" type="slidenum">
              <a:rPr lang="sv-SE" smtClean="0"/>
              <a:t>18</a:t>
            </a:fld>
            <a:endParaRPr lang="sv-SE" dirty="0"/>
          </a:p>
        </p:txBody>
      </p:sp>
      <p:sp>
        <p:nvSpPr>
          <p:cNvPr id="6" name="Rectangle 49">
            <a:extLst>
              <a:ext uri="{FF2B5EF4-FFF2-40B4-BE49-F238E27FC236}">
                <a16:creationId xmlns:a16="http://schemas.microsoft.com/office/drawing/2014/main" id="{FBC4F117-C8B1-9CBB-E108-0DD158BF4B04}"/>
              </a:ext>
            </a:extLst>
          </p:cNvPr>
          <p:cNvSpPr/>
          <p:nvPr/>
        </p:nvSpPr>
        <p:spPr>
          <a:xfrm>
            <a:off x="957256" y="2521141"/>
            <a:ext cx="3057589"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2026</a:t>
            </a:r>
          </a:p>
        </p:txBody>
      </p:sp>
      <p:sp>
        <p:nvSpPr>
          <p:cNvPr id="12" name="Rectangle 49">
            <a:extLst>
              <a:ext uri="{FF2B5EF4-FFF2-40B4-BE49-F238E27FC236}">
                <a16:creationId xmlns:a16="http://schemas.microsoft.com/office/drawing/2014/main" id="{C5F414DF-62ED-64A3-9950-FF084BFBA78A}"/>
              </a:ext>
            </a:extLst>
          </p:cNvPr>
          <p:cNvSpPr/>
          <p:nvPr/>
        </p:nvSpPr>
        <p:spPr>
          <a:xfrm>
            <a:off x="957256" y="3133291"/>
            <a:ext cx="3057592" cy="2679770"/>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Lagändringar för bättre trygghet och </a:t>
            </a:r>
            <a:r>
              <a:rPr kumimoji="0" lang="sv-SE" sz="1200" b="0" i="0" u="none" strike="noStrike" kern="1200" cap="none" spc="0" normalizeH="0" baseline="0" noProof="0" dirty="0" err="1">
                <a:ln>
                  <a:noFill/>
                </a:ln>
                <a:solidFill>
                  <a:prstClr val="black"/>
                </a:solidFill>
                <a:effectLst/>
                <a:uLnTx/>
                <a:uFillTx/>
                <a:latin typeface="Arial"/>
                <a:ea typeface="+mn-ea"/>
                <a:cs typeface="+mn-cs"/>
              </a:rPr>
              <a:t>studiero</a:t>
            </a:r>
            <a:r>
              <a:rPr kumimoji="0" lang="sv-SE" sz="1200" b="0" i="0" u="none" strike="noStrike" kern="1200" cap="none" spc="0" normalizeH="0" baseline="0" noProof="0" dirty="0">
                <a:ln>
                  <a:noFill/>
                </a:ln>
                <a:solidFill>
                  <a:prstClr val="black"/>
                </a:solidFill>
                <a:effectLst/>
                <a:uLnTx/>
                <a:uFillTx/>
                <a:latin typeface="Arial"/>
                <a:ea typeface="+mn-ea"/>
                <a:cs typeface="+mn-cs"/>
              </a:rPr>
              <a:t> om rektors ansvar</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285750" indent="-285750">
              <a:buFont typeface="Arial" panose="020B0604020202020204" pitchFamily="34" charset="0"/>
              <a:buChar char="•"/>
            </a:pPr>
            <a:r>
              <a:rPr lang="sv-SE" sz="1200" dirty="0"/>
              <a:t>Förändrade förutsättningar för utredningar av kränkande behandling</a:t>
            </a:r>
          </a:p>
        </p:txBody>
      </p:sp>
      <p:sp>
        <p:nvSpPr>
          <p:cNvPr id="15" name="Rectangle 48">
            <a:extLst>
              <a:ext uri="{FF2B5EF4-FFF2-40B4-BE49-F238E27FC236}">
                <a16:creationId xmlns:a16="http://schemas.microsoft.com/office/drawing/2014/main" id="{7381B587-380C-5C25-8B40-88EF80A12BA1}"/>
              </a:ext>
            </a:extLst>
          </p:cNvPr>
          <p:cNvSpPr/>
          <p:nvPr/>
        </p:nvSpPr>
        <p:spPr>
          <a:xfrm>
            <a:off x="4567203" y="2535124"/>
            <a:ext cx="3057593"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2027</a:t>
            </a:r>
          </a:p>
        </p:txBody>
      </p:sp>
      <p:sp>
        <p:nvSpPr>
          <p:cNvPr id="17" name="Rectangle 49">
            <a:extLst>
              <a:ext uri="{FF2B5EF4-FFF2-40B4-BE49-F238E27FC236}">
                <a16:creationId xmlns:a16="http://schemas.microsoft.com/office/drawing/2014/main" id="{12FFAB9F-B2BE-8C3F-FD61-BC313CFCF12E}"/>
              </a:ext>
            </a:extLst>
          </p:cNvPr>
          <p:cNvSpPr/>
          <p:nvPr/>
        </p:nvSpPr>
        <p:spPr>
          <a:xfrm>
            <a:off x="4567201" y="3100184"/>
            <a:ext cx="3057595" cy="2686878"/>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Reglering av lärares tid för planering och uppföljning</a:t>
            </a:r>
          </a:p>
        </p:txBody>
      </p:sp>
      <p:sp>
        <p:nvSpPr>
          <p:cNvPr id="19" name="Rectangle 48">
            <a:extLst>
              <a:ext uri="{FF2B5EF4-FFF2-40B4-BE49-F238E27FC236}">
                <a16:creationId xmlns:a16="http://schemas.microsoft.com/office/drawing/2014/main" id="{02ED96C4-2131-83D4-975E-361BA9A97DB5}"/>
              </a:ext>
            </a:extLst>
          </p:cNvPr>
          <p:cNvSpPr/>
          <p:nvPr/>
        </p:nvSpPr>
        <p:spPr>
          <a:xfrm>
            <a:off x="8177152" y="2535124"/>
            <a:ext cx="3057592"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2028</a:t>
            </a:r>
          </a:p>
        </p:txBody>
      </p:sp>
      <p:sp>
        <p:nvSpPr>
          <p:cNvPr id="21" name="Rectangle 49">
            <a:extLst>
              <a:ext uri="{FF2B5EF4-FFF2-40B4-BE49-F238E27FC236}">
                <a16:creationId xmlns:a16="http://schemas.microsoft.com/office/drawing/2014/main" id="{8F1FC98E-39F8-9958-8224-A807F6AEFE77}"/>
              </a:ext>
            </a:extLst>
          </p:cNvPr>
          <p:cNvSpPr/>
          <p:nvPr/>
        </p:nvSpPr>
        <p:spPr>
          <a:xfrm>
            <a:off x="8177150" y="3133291"/>
            <a:ext cx="3057595" cy="2686252"/>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solidFill>
                <a:prstClr val="black"/>
              </a:solidFill>
              <a:latin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Förändrade regler om stöd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54573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E6B41-11D9-E11A-5FC5-89632B894D5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7DC5861-2022-5283-26A9-50EE4E0D64C2}"/>
              </a:ext>
            </a:extLst>
          </p:cNvPr>
          <p:cNvSpPr>
            <a:spLocks noGrp="1"/>
          </p:cNvSpPr>
          <p:nvPr>
            <p:ph type="title"/>
          </p:nvPr>
        </p:nvSpPr>
        <p:spPr>
          <a:xfrm>
            <a:off x="334963" y="552451"/>
            <a:ext cx="10037762" cy="1367942"/>
          </a:xfrm>
        </p:spPr>
        <p:txBody>
          <a:bodyPr/>
          <a:lstStyle/>
          <a:p>
            <a:r>
              <a:rPr lang="sv-SE" dirty="0"/>
              <a:t>Komvux i svenska för invandrare (</a:t>
            </a:r>
            <a:r>
              <a:rPr lang="sv-SE" dirty="0" err="1"/>
              <a:t>sfi</a:t>
            </a:r>
            <a:r>
              <a:rPr lang="sv-SE" dirty="0"/>
              <a:t>)</a:t>
            </a:r>
          </a:p>
        </p:txBody>
      </p:sp>
      <p:sp>
        <p:nvSpPr>
          <p:cNvPr id="11" name="Platshållare för bildnummer 10">
            <a:extLst>
              <a:ext uri="{FF2B5EF4-FFF2-40B4-BE49-F238E27FC236}">
                <a16:creationId xmlns:a16="http://schemas.microsoft.com/office/drawing/2014/main" id="{3973B1A4-FCF1-0613-1B2D-26ED996C0F31}"/>
              </a:ext>
            </a:extLst>
          </p:cNvPr>
          <p:cNvSpPr>
            <a:spLocks noGrp="1"/>
          </p:cNvSpPr>
          <p:nvPr>
            <p:ph type="sldNum" sz="quarter" idx="12"/>
          </p:nvPr>
        </p:nvSpPr>
        <p:spPr/>
        <p:txBody>
          <a:bodyPr/>
          <a:lstStyle/>
          <a:p>
            <a:fld id="{88B859A7-2ED4-41B8-8577-D864C71C8736}" type="slidenum">
              <a:rPr lang="sv-SE" smtClean="0"/>
              <a:t>19</a:t>
            </a:fld>
            <a:endParaRPr lang="sv-SE" dirty="0"/>
          </a:p>
        </p:txBody>
      </p:sp>
      <p:sp>
        <p:nvSpPr>
          <p:cNvPr id="6" name="Rectangle 49">
            <a:extLst>
              <a:ext uri="{FF2B5EF4-FFF2-40B4-BE49-F238E27FC236}">
                <a16:creationId xmlns:a16="http://schemas.microsoft.com/office/drawing/2014/main" id="{99F924E1-3915-BF89-D9D4-188636CFDB26}"/>
              </a:ext>
            </a:extLst>
          </p:cNvPr>
          <p:cNvSpPr/>
          <p:nvPr/>
        </p:nvSpPr>
        <p:spPr>
          <a:xfrm>
            <a:off x="957256" y="1963929"/>
            <a:ext cx="3057589"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2026</a:t>
            </a:r>
          </a:p>
        </p:txBody>
      </p:sp>
      <p:sp>
        <p:nvSpPr>
          <p:cNvPr id="13" name="Rectangle 49">
            <a:extLst>
              <a:ext uri="{FF2B5EF4-FFF2-40B4-BE49-F238E27FC236}">
                <a16:creationId xmlns:a16="http://schemas.microsoft.com/office/drawing/2014/main" id="{0741C4A2-CF74-EF9F-EC5B-080351521A91}"/>
              </a:ext>
            </a:extLst>
          </p:cNvPr>
          <p:cNvSpPr/>
          <p:nvPr/>
        </p:nvSpPr>
        <p:spPr>
          <a:xfrm>
            <a:off x="957256" y="2576079"/>
            <a:ext cx="3057592" cy="2679770"/>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Nya kursplaner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solidFill>
                <a:prstClr val="black"/>
              </a:solidFill>
              <a:latin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Lagändringar för bättre trygghet och studiero om rektors ansvar</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285750" indent="-285750">
              <a:buFont typeface="Arial" panose="020B0604020202020204" pitchFamily="34" charset="0"/>
              <a:buChar char="•"/>
            </a:pPr>
            <a:r>
              <a:rPr lang="sv-SE" sz="1200" dirty="0"/>
              <a:t>Förändrade förutsättningar för utredningar av kränkande behandling</a:t>
            </a:r>
          </a:p>
        </p:txBody>
      </p:sp>
      <p:sp>
        <p:nvSpPr>
          <p:cNvPr id="15" name="Rectangle 48">
            <a:extLst>
              <a:ext uri="{FF2B5EF4-FFF2-40B4-BE49-F238E27FC236}">
                <a16:creationId xmlns:a16="http://schemas.microsoft.com/office/drawing/2014/main" id="{AD2D395A-04B0-13B6-ED1F-58804225B8A8}"/>
              </a:ext>
            </a:extLst>
          </p:cNvPr>
          <p:cNvSpPr/>
          <p:nvPr/>
        </p:nvSpPr>
        <p:spPr>
          <a:xfrm>
            <a:off x="4567203" y="1977912"/>
            <a:ext cx="3057593"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2027</a:t>
            </a:r>
          </a:p>
        </p:txBody>
      </p:sp>
      <p:sp>
        <p:nvSpPr>
          <p:cNvPr id="17" name="Rectangle 49">
            <a:extLst>
              <a:ext uri="{FF2B5EF4-FFF2-40B4-BE49-F238E27FC236}">
                <a16:creationId xmlns:a16="http://schemas.microsoft.com/office/drawing/2014/main" id="{187517C7-E7E3-2D86-5679-D76C2CF8C806}"/>
              </a:ext>
            </a:extLst>
          </p:cNvPr>
          <p:cNvSpPr/>
          <p:nvPr/>
        </p:nvSpPr>
        <p:spPr>
          <a:xfrm>
            <a:off x="4567201" y="2542972"/>
            <a:ext cx="3057595" cy="2686878"/>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Reglering av lärares tid för planering och uppföljning</a:t>
            </a:r>
          </a:p>
        </p:txBody>
      </p:sp>
      <p:sp>
        <p:nvSpPr>
          <p:cNvPr id="19" name="Rectangle 48">
            <a:extLst>
              <a:ext uri="{FF2B5EF4-FFF2-40B4-BE49-F238E27FC236}">
                <a16:creationId xmlns:a16="http://schemas.microsoft.com/office/drawing/2014/main" id="{4D7C756D-E7D1-7570-2FA2-CF246ECFA843}"/>
              </a:ext>
            </a:extLst>
          </p:cNvPr>
          <p:cNvSpPr/>
          <p:nvPr/>
        </p:nvSpPr>
        <p:spPr>
          <a:xfrm>
            <a:off x="8177152" y="1977912"/>
            <a:ext cx="3057592"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2028</a:t>
            </a:r>
          </a:p>
        </p:txBody>
      </p:sp>
      <p:sp>
        <p:nvSpPr>
          <p:cNvPr id="21" name="Rectangle 49">
            <a:extLst>
              <a:ext uri="{FF2B5EF4-FFF2-40B4-BE49-F238E27FC236}">
                <a16:creationId xmlns:a16="http://schemas.microsoft.com/office/drawing/2014/main" id="{4FE77354-888E-6C47-082D-BDA80BACC696}"/>
              </a:ext>
            </a:extLst>
          </p:cNvPr>
          <p:cNvSpPr/>
          <p:nvPr/>
        </p:nvSpPr>
        <p:spPr>
          <a:xfrm>
            <a:off x="8177150" y="2576079"/>
            <a:ext cx="3057595" cy="2686252"/>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solidFill>
                <a:prstClr val="black"/>
              </a:solidFill>
              <a:latin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Förändrade regler om stöd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45339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59CD6314-3F06-21E0-5180-798BEE27DB28}"/>
              </a:ext>
            </a:extLst>
          </p:cNvPr>
          <p:cNvSpPr>
            <a:spLocks noGrp="1"/>
          </p:cNvSpPr>
          <p:nvPr>
            <p:ph type="title"/>
          </p:nvPr>
        </p:nvSpPr>
        <p:spPr/>
        <p:txBody>
          <a:bodyPr/>
          <a:lstStyle/>
          <a:p>
            <a:r>
              <a:rPr lang="sv-SE" dirty="0"/>
              <a:t>Innehållsförteckning</a:t>
            </a:r>
          </a:p>
        </p:txBody>
      </p:sp>
      <p:sp>
        <p:nvSpPr>
          <p:cNvPr id="2" name="Platshållare för text 1">
            <a:extLst>
              <a:ext uri="{FF2B5EF4-FFF2-40B4-BE49-F238E27FC236}">
                <a16:creationId xmlns:a16="http://schemas.microsoft.com/office/drawing/2014/main" id="{09600BC7-C175-06E9-00EF-F773F2047543}"/>
              </a:ext>
            </a:extLst>
          </p:cNvPr>
          <p:cNvSpPr>
            <a:spLocks noGrp="1"/>
          </p:cNvSpPr>
          <p:nvPr>
            <p:ph type="body" sz="quarter" idx="10"/>
          </p:nvPr>
        </p:nvSpPr>
        <p:spPr>
          <a:xfrm>
            <a:off x="334962" y="1664480"/>
            <a:ext cx="4680000" cy="3671887"/>
          </a:xfrm>
        </p:spPr>
        <p:txBody>
          <a:bodyPr/>
          <a:lstStyle/>
          <a:p>
            <a:pPr marL="0" indent="0"/>
            <a:r>
              <a:rPr lang="sv-SE" sz="1800" dirty="0">
                <a:solidFill>
                  <a:schemeClr val="accent5">
                    <a:lumMod val="20000"/>
                    <a:lumOff val="80000"/>
                  </a:schemeClr>
                </a:solidFill>
                <a:hlinkClick r:id="rId3" action="ppaction://hlinksldjump">
                  <a:extLst>
                    <a:ext uri="{A12FA001-AC4F-418D-AE19-62706E023703}">
                      <ahyp:hlinkClr xmlns:ahyp="http://schemas.microsoft.com/office/drawing/2018/hyperlinkcolor" val="tx"/>
                    </a:ext>
                  </a:extLst>
                </a:hlinkClick>
              </a:rPr>
              <a:t>Reformerna som helhet</a:t>
            </a:r>
            <a:endParaRPr lang="sv-SE" sz="1800" dirty="0">
              <a:solidFill>
                <a:schemeClr val="accent5">
                  <a:lumMod val="20000"/>
                  <a:lumOff val="80000"/>
                </a:schemeClr>
              </a:solidFill>
            </a:endParaRPr>
          </a:p>
          <a:p>
            <a:pPr marL="0" indent="0"/>
            <a:r>
              <a:rPr lang="sv-SE" sz="1800" dirty="0">
                <a:solidFill>
                  <a:schemeClr val="accent5">
                    <a:lumMod val="20000"/>
                    <a:lumOff val="80000"/>
                  </a:schemeClr>
                </a:solidFill>
                <a:hlinkClick r:id="rId4" action="ppaction://hlinksldjump">
                  <a:extLst>
                    <a:ext uri="{A12FA001-AC4F-418D-AE19-62706E023703}">
                      <ahyp:hlinkClr xmlns:ahyp="http://schemas.microsoft.com/office/drawing/2018/hyperlinkcolor" val="tx"/>
                    </a:ext>
                  </a:extLst>
                </a:hlinkClick>
              </a:rPr>
              <a:t>Tidsplan för olika skolformer</a:t>
            </a:r>
            <a:endParaRPr lang="sv-SE" sz="1800" dirty="0">
              <a:solidFill>
                <a:schemeClr val="accent5">
                  <a:lumMod val="20000"/>
                  <a:lumOff val="80000"/>
                </a:schemeClr>
              </a:solidFill>
            </a:endParaRPr>
          </a:p>
          <a:p>
            <a:pPr marL="0" indent="0"/>
            <a:r>
              <a:rPr lang="sv-SE" sz="1800" dirty="0">
                <a:hlinkClick r:id="rId5" action="ppaction://hlinksldjump">
                  <a:extLst>
                    <a:ext uri="{A12FA001-AC4F-418D-AE19-62706E023703}">
                      <ahyp:hlinkClr xmlns:ahyp="http://schemas.microsoft.com/office/drawing/2018/hyperlinkcolor" val="tx"/>
                    </a:ext>
                  </a:extLst>
                </a:hlinkClick>
              </a:rPr>
              <a:t>Övergripande skollagsändringar</a:t>
            </a:r>
            <a:endParaRPr lang="sv-SE" sz="1800" dirty="0"/>
          </a:p>
          <a:p>
            <a:pPr marL="0" indent="0"/>
            <a:r>
              <a:rPr lang="sv-SE" sz="1800" dirty="0">
                <a:hlinkClick r:id="rId6" action="ppaction://hlinksldjump">
                  <a:extLst>
                    <a:ext uri="{A12FA001-AC4F-418D-AE19-62706E023703}">
                      <ahyp:hlinkClr xmlns:ahyp="http://schemas.microsoft.com/office/drawing/2018/hyperlinkcolor" val="tx"/>
                    </a:ext>
                  </a:extLst>
                </a:hlinkClick>
              </a:rPr>
              <a:t>Trygghet och studiero i skolan </a:t>
            </a:r>
            <a:endParaRPr lang="sv-SE" sz="1800" dirty="0"/>
          </a:p>
          <a:p>
            <a:pPr marL="0" indent="0"/>
            <a:r>
              <a:rPr lang="sv-SE" sz="1800" dirty="0">
                <a:hlinkClick r:id="rId7" action="ppaction://hlinksldjump">
                  <a:extLst>
                    <a:ext uri="{A12FA001-AC4F-418D-AE19-62706E023703}">
                      <ahyp:hlinkClr xmlns:ahyp="http://schemas.microsoft.com/office/drawing/2018/hyperlinkcolor" val="tx"/>
                    </a:ext>
                  </a:extLst>
                </a:hlinkClick>
              </a:rPr>
              <a:t>Reglering av undervisningsuppdraget</a:t>
            </a:r>
            <a:endParaRPr lang="sv-SE" sz="1800" dirty="0"/>
          </a:p>
          <a:p>
            <a:pPr marL="0" indent="0"/>
            <a:r>
              <a:rPr lang="sv-SE" sz="1800" dirty="0">
                <a:solidFill>
                  <a:schemeClr val="accent5">
                    <a:lumMod val="20000"/>
                    <a:lumOff val="80000"/>
                  </a:schemeClr>
                </a:solidFill>
                <a:hlinkClick r:id="rId8" action="ppaction://hlinksldjump">
                  <a:extLst>
                    <a:ext uri="{A12FA001-AC4F-418D-AE19-62706E023703}">
                      <ahyp:hlinkClr xmlns:ahyp="http://schemas.microsoft.com/office/drawing/2018/hyperlinkcolor" val="tx"/>
                    </a:ext>
                  </a:extLst>
                </a:hlinkClick>
              </a:rPr>
              <a:t>Tioårig grundskola och nya kursplaner</a:t>
            </a:r>
            <a:endParaRPr lang="sv-SE" sz="1800" dirty="0">
              <a:solidFill>
                <a:schemeClr val="accent5">
                  <a:lumMod val="20000"/>
                  <a:lumOff val="80000"/>
                </a:schemeClr>
              </a:solidFill>
            </a:endParaRPr>
          </a:p>
          <a:p>
            <a:pPr marL="0" indent="0"/>
            <a:r>
              <a:rPr lang="sv-SE" sz="1800" dirty="0">
                <a:hlinkClick r:id="rId9" action="ppaction://hlinksldjump">
                  <a:extLst>
                    <a:ext uri="{A12FA001-AC4F-418D-AE19-62706E023703}">
                      <ahyp:hlinkClr xmlns:ahyp="http://schemas.microsoft.com/office/drawing/2018/hyperlinkcolor" val="tx"/>
                    </a:ext>
                  </a:extLst>
                </a:hlinkClick>
              </a:rPr>
              <a:t>Förändrade regler om stöd</a:t>
            </a:r>
            <a:endParaRPr lang="sv-SE" sz="1800" dirty="0"/>
          </a:p>
          <a:p>
            <a:pPr marL="0" indent="0"/>
            <a:r>
              <a:rPr lang="sv-SE" sz="1800" dirty="0">
                <a:solidFill>
                  <a:schemeClr val="accent5">
                    <a:lumMod val="20000"/>
                    <a:lumOff val="80000"/>
                  </a:schemeClr>
                </a:solidFill>
                <a:hlinkClick r:id="rId10" action="ppaction://hlinksldjump">
                  <a:extLst>
                    <a:ext uri="{A12FA001-AC4F-418D-AE19-62706E023703}">
                      <ahyp:hlinkClr xmlns:ahyp="http://schemas.microsoft.com/office/drawing/2018/hyperlinkcolor" val="tx"/>
                    </a:ext>
                  </a:extLst>
                </a:hlinkClick>
              </a:rPr>
              <a:t>Förändrat betygssystem</a:t>
            </a:r>
            <a:endParaRPr lang="sv-SE" sz="1800" dirty="0">
              <a:solidFill>
                <a:schemeClr val="accent5">
                  <a:lumMod val="20000"/>
                  <a:lumOff val="80000"/>
                </a:schemeClr>
              </a:solidFill>
            </a:endParaRPr>
          </a:p>
          <a:p>
            <a:pPr marL="0" indent="0"/>
            <a:r>
              <a:rPr lang="sv-SE" sz="1800" dirty="0">
                <a:solidFill>
                  <a:schemeClr val="accent5">
                    <a:lumMod val="20000"/>
                    <a:lumOff val="80000"/>
                  </a:schemeClr>
                </a:solidFill>
                <a:hlinkClick r:id="rId11" action="ppaction://hlinksldjump">
                  <a:extLst>
                    <a:ext uri="{A12FA001-AC4F-418D-AE19-62706E023703}">
                      <ahyp:hlinkClr xmlns:ahyp="http://schemas.microsoft.com/office/drawing/2018/hyperlinkcolor" val="tx"/>
                    </a:ext>
                  </a:extLst>
                </a:hlinkClick>
              </a:rPr>
              <a:t>Yrkesutbildning</a:t>
            </a:r>
            <a:endParaRPr lang="sv-SE" sz="1800" dirty="0">
              <a:solidFill>
                <a:schemeClr val="accent5">
                  <a:lumMod val="20000"/>
                  <a:lumOff val="80000"/>
                </a:schemeClr>
              </a:solidFill>
            </a:endParaRPr>
          </a:p>
          <a:p>
            <a:endParaRPr lang="sv-SE" dirty="0"/>
          </a:p>
        </p:txBody>
      </p:sp>
    </p:spTree>
    <p:extLst>
      <p:ext uri="{BB962C8B-B14F-4D97-AF65-F5344CB8AC3E}">
        <p14:creationId xmlns:p14="http://schemas.microsoft.com/office/powerpoint/2010/main" val="2519328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a:extLst>
              <a:ext uri="{FF2B5EF4-FFF2-40B4-BE49-F238E27FC236}">
                <a16:creationId xmlns:a16="http://schemas.microsoft.com/office/drawing/2014/main" id="{85F5662F-90DF-2123-DF20-B8065AAC9B90}"/>
              </a:ext>
            </a:extLst>
          </p:cNvPr>
          <p:cNvSpPr/>
          <p:nvPr/>
        </p:nvSpPr>
        <p:spPr>
          <a:xfrm>
            <a:off x="0" y="563825"/>
            <a:ext cx="2171700"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tIns="144000" bIns="144000" rtlCol="0" anchor="ctr">
            <a:noAutofit/>
          </a:bodyPr>
          <a:lstStyle/>
          <a:p>
            <a:pPr algn="ctr"/>
            <a:r>
              <a:rPr lang="sv-SE" sz="1200" b="1" dirty="0">
                <a:solidFill>
                  <a:schemeClr val="bg1"/>
                </a:solidFill>
              </a:rPr>
              <a:t>Samtliga skolformer</a:t>
            </a:r>
          </a:p>
        </p:txBody>
      </p:sp>
      <p:sp>
        <p:nvSpPr>
          <p:cNvPr id="2" name="Rubrik 1">
            <a:extLst>
              <a:ext uri="{FF2B5EF4-FFF2-40B4-BE49-F238E27FC236}">
                <a16:creationId xmlns:a16="http://schemas.microsoft.com/office/drawing/2014/main" id="{84A28865-B392-99A1-A101-FAABA3A39DA4}"/>
              </a:ext>
            </a:extLst>
          </p:cNvPr>
          <p:cNvSpPr>
            <a:spLocks noGrp="1"/>
          </p:cNvSpPr>
          <p:nvPr>
            <p:ph type="title"/>
          </p:nvPr>
        </p:nvSpPr>
        <p:spPr>
          <a:xfrm>
            <a:off x="334962" y="552450"/>
            <a:ext cx="9685338" cy="1363663"/>
          </a:xfrm>
        </p:spPr>
        <p:txBody>
          <a:bodyPr/>
          <a:lstStyle/>
          <a:p>
            <a:br>
              <a:rPr lang="sv-SE" dirty="0"/>
            </a:br>
            <a:r>
              <a:rPr lang="sv-SE" dirty="0"/>
              <a:t>Övergripande skollagsändringar</a:t>
            </a:r>
          </a:p>
        </p:txBody>
      </p:sp>
      <p:sp>
        <p:nvSpPr>
          <p:cNvPr id="3" name="Platshållare för innehåll 2">
            <a:extLst>
              <a:ext uri="{FF2B5EF4-FFF2-40B4-BE49-F238E27FC236}">
                <a16:creationId xmlns:a16="http://schemas.microsoft.com/office/drawing/2014/main" id="{50E9FF60-09F8-721A-DD4A-8047A9C1EDE8}"/>
              </a:ext>
            </a:extLst>
          </p:cNvPr>
          <p:cNvSpPr>
            <a:spLocks noGrp="1"/>
          </p:cNvSpPr>
          <p:nvPr>
            <p:ph idx="1"/>
          </p:nvPr>
        </p:nvSpPr>
        <p:spPr>
          <a:xfrm>
            <a:off x="334962" y="2201131"/>
            <a:ext cx="9685338" cy="3277034"/>
          </a:xfrm>
        </p:spPr>
        <p:txBody>
          <a:bodyPr/>
          <a:lstStyle/>
          <a:p>
            <a:r>
              <a:rPr lang="sv-SE" dirty="0"/>
              <a:t>Förtydligat ansvar vid kränkande behandling där all personal aktivt ska uppmärksamma kränkande behandling. Ikraftträdande 1 augusti 2026.</a:t>
            </a:r>
          </a:p>
          <a:p>
            <a:r>
              <a:rPr lang="sv-SE" dirty="0"/>
              <a:t>Undervisningsuppdraget regleras i skollagen, men olika skolformer kommer att omfattas på olika sätt. Ikraftträdande 1 juli 2027.</a:t>
            </a:r>
          </a:p>
          <a:p>
            <a:r>
              <a:rPr lang="sv-SE" dirty="0"/>
              <a:t>Definitionen av undervisning ändras så att det framgår att den bestäms och leds av lärare och förskollärare. Undervisningen ska "förmedla och förankra" kunskaper och värden hos barn och elever, i stället för att eleven "inhämtar och utvecklar" dem.  Ikraftträdande 1 augusti 2028.</a:t>
            </a:r>
          </a:p>
          <a:p>
            <a:r>
              <a:rPr lang="sv-SE" dirty="0"/>
              <a:t>Ändring av skollagens bestämmelse för ledning och stimulans som innebär att alla barn och elever ska ges den ledning och stimulans de behöver i sitt lärande och sin personliga utveckling, för att kunna följa undervisningen och utvecklas så långt som möjligt utifrån sina egna förutsättningar. Reglering om extra anpassningar utgår. Ikraftträdande 1 augusti 2028.</a:t>
            </a:r>
          </a:p>
          <a:p>
            <a:endParaRPr lang="sv-SE" dirty="0"/>
          </a:p>
          <a:p>
            <a:pPr marL="0" indent="0">
              <a:buNone/>
            </a:pPr>
            <a:endParaRPr lang="sv-SE" dirty="0"/>
          </a:p>
          <a:p>
            <a:pPr marL="0" indent="0">
              <a:buNone/>
            </a:pPr>
            <a:endParaRPr lang="sv-SE" dirty="0"/>
          </a:p>
          <a:p>
            <a:endParaRPr lang="sv-SE" dirty="0"/>
          </a:p>
        </p:txBody>
      </p:sp>
      <p:sp>
        <p:nvSpPr>
          <p:cNvPr id="5" name="Platshållare för bildnummer 4">
            <a:extLst>
              <a:ext uri="{FF2B5EF4-FFF2-40B4-BE49-F238E27FC236}">
                <a16:creationId xmlns:a16="http://schemas.microsoft.com/office/drawing/2014/main" id="{3727FD00-B3CA-EB33-5A66-B3CEE45CDC0D}"/>
              </a:ext>
            </a:extLst>
          </p:cNvPr>
          <p:cNvSpPr>
            <a:spLocks noGrp="1"/>
          </p:cNvSpPr>
          <p:nvPr>
            <p:ph type="sldNum" sz="quarter" idx="12"/>
          </p:nvPr>
        </p:nvSpPr>
        <p:spPr/>
        <p:txBody>
          <a:bodyPr/>
          <a:lstStyle/>
          <a:p>
            <a:fld id="{88B859A7-2ED4-41B8-8577-D864C71C8736}" type="slidenum">
              <a:rPr lang="sv-SE" smtClean="0"/>
              <a:t>20</a:t>
            </a:fld>
            <a:endParaRPr lang="sv-SE" dirty="0"/>
          </a:p>
        </p:txBody>
      </p:sp>
    </p:spTree>
    <p:extLst>
      <p:ext uri="{BB962C8B-B14F-4D97-AF65-F5344CB8AC3E}">
        <p14:creationId xmlns:p14="http://schemas.microsoft.com/office/powerpoint/2010/main" val="3678735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70E97-51D3-157C-4C60-5900E44C3FB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5240279-1D80-D836-254A-A42E8D6F107B}"/>
              </a:ext>
            </a:extLst>
          </p:cNvPr>
          <p:cNvSpPr>
            <a:spLocks noGrp="1"/>
          </p:cNvSpPr>
          <p:nvPr>
            <p:ph type="title"/>
          </p:nvPr>
        </p:nvSpPr>
        <p:spPr/>
        <p:txBody>
          <a:bodyPr/>
          <a:lstStyle/>
          <a:p>
            <a:r>
              <a:rPr lang="sv-SE" dirty="0"/>
              <a:t>Trygghet och studiero i skolan</a:t>
            </a:r>
          </a:p>
        </p:txBody>
      </p:sp>
      <p:sp>
        <p:nvSpPr>
          <p:cNvPr id="3" name="Platshållare för innehåll 2">
            <a:extLst>
              <a:ext uri="{FF2B5EF4-FFF2-40B4-BE49-F238E27FC236}">
                <a16:creationId xmlns:a16="http://schemas.microsoft.com/office/drawing/2014/main" id="{D222596E-E5C6-26EA-72B6-21D032749680}"/>
              </a:ext>
            </a:extLst>
          </p:cNvPr>
          <p:cNvSpPr>
            <a:spLocks noGrp="1"/>
          </p:cNvSpPr>
          <p:nvPr>
            <p:ph idx="1"/>
          </p:nvPr>
        </p:nvSpPr>
        <p:spPr>
          <a:xfrm>
            <a:off x="334962" y="1920393"/>
            <a:ext cx="9685338" cy="3667678"/>
          </a:xfrm>
        </p:spPr>
        <p:txBody>
          <a:bodyPr/>
          <a:lstStyle/>
          <a:p>
            <a:pPr marL="0" indent="0">
              <a:buNone/>
            </a:pPr>
            <a:r>
              <a:rPr lang="sv-SE" dirty="0"/>
              <a:t>Flera lagändringar trädde i kraft i augusti 2026 för att ge bättre förutsättningar för trygghet och studiero. Dessa innebär bland annat att</a:t>
            </a:r>
          </a:p>
          <a:p>
            <a:r>
              <a:rPr lang="sv-SE" dirty="0"/>
              <a:t>huvudmannens och rektorns ansvar för tryggheten och studieron har förtydligats</a:t>
            </a:r>
          </a:p>
          <a:p>
            <a:r>
              <a:rPr lang="sv-SE" dirty="0"/>
              <a:t>skolan ska vara mobilfri i de obligatoriska skolformerna och fritidshemmet</a:t>
            </a:r>
          </a:p>
          <a:p>
            <a:r>
              <a:rPr lang="sv-SE" dirty="0"/>
              <a:t>lärare har utökade möjligheter att visa ut elever från klassrummet och den skriftliga dokumentationen ska minska</a:t>
            </a:r>
          </a:p>
          <a:p>
            <a:r>
              <a:rPr lang="sv-SE" dirty="0"/>
              <a:t>skolans regler ska vara tydligare och mer kända för eleverna, personalen och vårdnadshavarna – Skolverket kommer med stöd kring skolregler, konsekvensplaner och förväntansdokument i början av 2027.</a:t>
            </a:r>
          </a:p>
          <a:p>
            <a:r>
              <a:rPr lang="sv-SE" dirty="0"/>
              <a:t>Ändring om åtgärder mot kränkande behandling</a:t>
            </a:r>
          </a:p>
        </p:txBody>
      </p:sp>
      <p:sp>
        <p:nvSpPr>
          <p:cNvPr id="4" name="Platshållare för bildnummer 3">
            <a:extLst>
              <a:ext uri="{FF2B5EF4-FFF2-40B4-BE49-F238E27FC236}">
                <a16:creationId xmlns:a16="http://schemas.microsoft.com/office/drawing/2014/main" id="{BC056B5E-783C-EC66-FAE6-411908AEEE99}"/>
              </a:ext>
            </a:extLst>
          </p:cNvPr>
          <p:cNvSpPr>
            <a:spLocks noGrp="1"/>
          </p:cNvSpPr>
          <p:nvPr>
            <p:ph type="sldNum" sz="quarter" idx="12"/>
          </p:nvPr>
        </p:nvSpPr>
        <p:spPr/>
        <p:txBody>
          <a:bodyPr/>
          <a:lstStyle/>
          <a:p>
            <a:fld id="{88B859A7-2ED4-41B8-8577-D864C71C8736}" type="slidenum">
              <a:rPr lang="sv-SE" smtClean="0"/>
              <a:t>21</a:t>
            </a:fld>
            <a:endParaRPr lang="sv-SE" dirty="0"/>
          </a:p>
        </p:txBody>
      </p:sp>
    </p:spTree>
    <p:extLst>
      <p:ext uri="{BB962C8B-B14F-4D97-AF65-F5344CB8AC3E}">
        <p14:creationId xmlns:p14="http://schemas.microsoft.com/office/powerpoint/2010/main" val="2682209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A7866-79DE-8C34-4A5F-CCD55CD7F38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A59AA45-8031-8563-3048-4DF9912BED0E}"/>
              </a:ext>
            </a:extLst>
          </p:cNvPr>
          <p:cNvSpPr>
            <a:spLocks noGrp="1"/>
          </p:cNvSpPr>
          <p:nvPr>
            <p:ph type="title"/>
          </p:nvPr>
        </p:nvSpPr>
        <p:spPr/>
        <p:txBody>
          <a:bodyPr/>
          <a:lstStyle/>
          <a:p>
            <a:r>
              <a:rPr lang="sv-SE" dirty="0"/>
              <a:t>Tid för undervisningsuppdraget</a:t>
            </a:r>
          </a:p>
        </p:txBody>
      </p:sp>
      <p:sp>
        <p:nvSpPr>
          <p:cNvPr id="3" name="Platshållare för innehåll 2">
            <a:extLst>
              <a:ext uri="{FF2B5EF4-FFF2-40B4-BE49-F238E27FC236}">
                <a16:creationId xmlns:a16="http://schemas.microsoft.com/office/drawing/2014/main" id="{F6CF5B4E-29C7-22CD-880C-3E8F489060AD}"/>
              </a:ext>
            </a:extLst>
          </p:cNvPr>
          <p:cNvSpPr>
            <a:spLocks noGrp="1"/>
          </p:cNvSpPr>
          <p:nvPr>
            <p:ph idx="1"/>
          </p:nvPr>
        </p:nvSpPr>
        <p:spPr>
          <a:xfrm>
            <a:off x="334962" y="1920393"/>
            <a:ext cx="9685338" cy="3667678"/>
          </a:xfrm>
        </p:spPr>
        <p:txBody>
          <a:bodyPr/>
          <a:lstStyle/>
          <a:p>
            <a:r>
              <a:rPr lang="sv-SE" dirty="0"/>
              <a:t>1 juli 2027 kommer reglering av undervisningstid att träda i kraft. Syftet är att ge lärare bättre förutsättningar för undervisningsuppdraget.</a:t>
            </a:r>
          </a:p>
          <a:p>
            <a:r>
              <a:rPr lang="sv-SE" dirty="0"/>
              <a:t>För lärare i obligatoriska skolformerna, gymnasieskolan och anpassade gymnasieskolan omfattar regleringen tid för planering, genomförande och uppföljning av undervisning.</a:t>
            </a:r>
          </a:p>
          <a:p>
            <a:r>
              <a:rPr lang="sv-SE" dirty="0"/>
              <a:t>För förskollärare, lärare i fritidshem och lärare inom kommunal vuxenutbildning omfattar regleringen tid för planering och uppföljning av undervisning.</a:t>
            </a:r>
          </a:p>
          <a:p>
            <a:r>
              <a:rPr lang="sv-SE" dirty="0"/>
              <a:t>Regeringen har beslutat om en förordning (2026:1487) om omfattning av tiden för lärares och förskollärares undervisningsuppdrag som träder i kraft inför ht 2027.</a:t>
            </a:r>
          </a:p>
          <a:p>
            <a:r>
              <a:rPr lang="sv-SE" dirty="0"/>
              <a:t>Det sker även andra förändringar för att frigöra tid för undervisningsuppdraget. Det gäller bland annat att antalet utvecklingssamtal minskas till ett per läsår och att information om barns eller elevers utveckling ska ges vid tidpunkter som bestäms av personalen. Dessa förändringar träder i kraft i juli 2028.</a:t>
            </a:r>
          </a:p>
        </p:txBody>
      </p:sp>
      <p:sp>
        <p:nvSpPr>
          <p:cNvPr id="4" name="Platshållare för bildnummer 3">
            <a:extLst>
              <a:ext uri="{FF2B5EF4-FFF2-40B4-BE49-F238E27FC236}">
                <a16:creationId xmlns:a16="http://schemas.microsoft.com/office/drawing/2014/main" id="{BF3F1632-B715-EE2E-AE48-57B240814B68}"/>
              </a:ext>
            </a:extLst>
          </p:cNvPr>
          <p:cNvSpPr>
            <a:spLocks noGrp="1"/>
          </p:cNvSpPr>
          <p:nvPr>
            <p:ph type="sldNum" sz="quarter" idx="12"/>
          </p:nvPr>
        </p:nvSpPr>
        <p:spPr/>
        <p:txBody>
          <a:bodyPr/>
          <a:lstStyle/>
          <a:p>
            <a:fld id="{88B859A7-2ED4-41B8-8577-D864C71C8736}" type="slidenum">
              <a:rPr lang="sv-SE" smtClean="0"/>
              <a:t>22</a:t>
            </a:fld>
            <a:endParaRPr lang="sv-SE" dirty="0"/>
          </a:p>
        </p:txBody>
      </p:sp>
    </p:spTree>
    <p:extLst>
      <p:ext uri="{BB962C8B-B14F-4D97-AF65-F5344CB8AC3E}">
        <p14:creationId xmlns:p14="http://schemas.microsoft.com/office/powerpoint/2010/main" val="431399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232CA-4978-C7D7-560B-4C579ABA849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257A10E-EF32-33F2-14F6-69933CFCF87C}"/>
              </a:ext>
            </a:extLst>
          </p:cNvPr>
          <p:cNvSpPr>
            <a:spLocks noGrp="1"/>
          </p:cNvSpPr>
          <p:nvPr>
            <p:ph type="title"/>
          </p:nvPr>
        </p:nvSpPr>
        <p:spPr>
          <a:xfrm>
            <a:off x="334962" y="552451"/>
            <a:ext cx="10345738" cy="1367942"/>
          </a:xfrm>
        </p:spPr>
        <p:txBody>
          <a:bodyPr/>
          <a:lstStyle/>
          <a:p>
            <a:r>
              <a:rPr lang="sv-SE" dirty="0"/>
              <a:t>Tioårig grundskola och nya kursplaner</a:t>
            </a:r>
          </a:p>
        </p:txBody>
      </p:sp>
      <p:sp>
        <p:nvSpPr>
          <p:cNvPr id="3" name="Platshållare för innehåll 2">
            <a:extLst>
              <a:ext uri="{FF2B5EF4-FFF2-40B4-BE49-F238E27FC236}">
                <a16:creationId xmlns:a16="http://schemas.microsoft.com/office/drawing/2014/main" id="{86A6AFB9-8BFC-AE7A-B67E-917F5FE5E5E6}"/>
              </a:ext>
            </a:extLst>
          </p:cNvPr>
          <p:cNvSpPr>
            <a:spLocks noGrp="1"/>
          </p:cNvSpPr>
          <p:nvPr>
            <p:ph idx="1"/>
          </p:nvPr>
        </p:nvSpPr>
        <p:spPr>
          <a:xfrm>
            <a:off x="436562" y="1920393"/>
            <a:ext cx="9685338" cy="4172433"/>
          </a:xfrm>
        </p:spPr>
        <p:txBody>
          <a:bodyPr/>
          <a:lstStyle/>
          <a:p>
            <a:pPr marL="0" indent="0" fontAlgn="base">
              <a:buNone/>
            </a:pPr>
            <a:r>
              <a:rPr lang="sv-SE" dirty="0"/>
              <a:t>Hösten 2028 blir grundskolan och anpassade grundskolan tioårig, sameskolan sjuårig och specialskolan elvaårig. Eleverna börjar då första klass det år de fyller sex år i samtliga skolformer. Samtliga obligatoriska skolformer får samtidigt nya läro- och kursplaner som ska leda till att</a:t>
            </a:r>
          </a:p>
          <a:p>
            <a:pPr fontAlgn="base"/>
            <a:r>
              <a:rPr lang="sv-SE" dirty="0"/>
              <a:t>läroplanen blir mer sammanhållen där skolans värdegrund, uppdrag, mål och riktlinjer samt timplan och kursplaner hänger ihop</a:t>
            </a:r>
          </a:p>
          <a:p>
            <a:pPr fontAlgn="base"/>
            <a:r>
              <a:rPr lang="sv-SE" dirty="0"/>
              <a:t>utbildningen och nivån på undervisningen blir mer anpassad till elevernas ålder och mognad</a:t>
            </a:r>
          </a:p>
          <a:p>
            <a:pPr fontAlgn="base"/>
            <a:r>
              <a:rPr lang="sv-SE" dirty="0"/>
              <a:t>mer betoning läggs på att eleverna ska lära sig grundläggande färdigheter som att läsa, skriva och räkna på lågstadiet</a:t>
            </a:r>
          </a:p>
          <a:p>
            <a:pPr fontAlgn="base"/>
            <a:r>
              <a:rPr lang="sv-SE" dirty="0"/>
              <a:t>det ska konkretiseras i kursplanerna vad eleverna ska lära sig och när</a:t>
            </a:r>
          </a:p>
          <a:p>
            <a:pPr fontAlgn="base"/>
            <a:r>
              <a:rPr lang="sv-SE" dirty="0"/>
              <a:t>mer fokus ligger på grundläggande kunskaper och färdigheter</a:t>
            </a:r>
          </a:p>
        </p:txBody>
      </p:sp>
      <p:sp>
        <p:nvSpPr>
          <p:cNvPr id="4" name="Platshållare för bildnummer 3">
            <a:extLst>
              <a:ext uri="{FF2B5EF4-FFF2-40B4-BE49-F238E27FC236}">
                <a16:creationId xmlns:a16="http://schemas.microsoft.com/office/drawing/2014/main" id="{0925E43B-E7A8-EB08-98F1-63C9AC086D92}"/>
              </a:ext>
            </a:extLst>
          </p:cNvPr>
          <p:cNvSpPr>
            <a:spLocks noGrp="1"/>
          </p:cNvSpPr>
          <p:nvPr>
            <p:ph type="sldNum" sz="quarter" idx="12"/>
          </p:nvPr>
        </p:nvSpPr>
        <p:spPr/>
        <p:txBody>
          <a:bodyPr/>
          <a:lstStyle/>
          <a:p>
            <a:fld id="{88B859A7-2ED4-41B8-8577-D864C71C8736}" type="slidenum">
              <a:rPr lang="sv-SE" smtClean="0"/>
              <a:t>23</a:t>
            </a:fld>
            <a:endParaRPr lang="sv-SE" dirty="0"/>
          </a:p>
        </p:txBody>
      </p:sp>
    </p:spTree>
    <p:extLst>
      <p:ext uri="{BB962C8B-B14F-4D97-AF65-F5344CB8AC3E}">
        <p14:creationId xmlns:p14="http://schemas.microsoft.com/office/powerpoint/2010/main" val="487659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618AF-AF47-7894-B213-0EEDB523CA6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7187E11-78E9-D774-2997-2061DA006119}"/>
              </a:ext>
            </a:extLst>
          </p:cNvPr>
          <p:cNvSpPr>
            <a:spLocks noGrp="1"/>
          </p:cNvSpPr>
          <p:nvPr>
            <p:ph type="title"/>
          </p:nvPr>
        </p:nvSpPr>
        <p:spPr/>
        <p:txBody>
          <a:bodyPr/>
          <a:lstStyle/>
          <a:p>
            <a:r>
              <a:rPr lang="sv-SE" dirty="0"/>
              <a:t>Årskurser från 2028</a:t>
            </a:r>
          </a:p>
        </p:txBody>
      </p:sp>
      <p:sp>
        <p:nvSpPr>
          <p:cNvPr id="7" name="textruta 6">
            <a:extLst>
              <a:ext uri="{FF2B5EF4-FFF2-40B4-BE49-F238E27FC236}">
                <a16:creationId xmlns:a16="http://schemas.microsoft.com/office/drawing/2014/main" id="{C4904D8C-5315-4C63-2B1E-0815959E041E}"/>
              </a:ext>
            </a:extLst>
          </p:cNvPr>
          <p:cNvSpPr txBox="1"/>
          <p:nvPr/>
        </p:nvSpPr>
        <p:spPr>
          <a:xfrm>
            <a:off x="296497" y="1823607"/>
            <a:ext cx="4174048" cy="338554"/>
          </a:xfrm>
          <a:prstGeom prst="rect">
            <a:avLst/>
          </a:prstGeom>
          <a:noFill/>
        </p:spPr>
        <p:txBody>
          <a:bodyPr wrap="square" rtlCol="0">
            <a:spAutoFit/>
          </a:bodyPr>
          <a:lstStyle/>
          <a:p>
            <a:r>
              <a:rPr lang="sv-SE" sz="1600" b="1" dirty="0">
                <a:solidFill>
                  <a:schemeClr val="accent1"/>
                </a:solidFill>
              </a:rPr>
              <a:t>Grundskola och anpassad grundskola</a:t>
            </a:r>
          </a:p>
        </p:txBody>
      </p:sp>
      <p:sp>
        <p:nvSpPr>
          <p:cNvPr id="77" name="Rektangel 76">
            <a:extLst>
              <a:ext uri="{FF2B5EF4-FFF2-40B4-BE49-F238E27FC236}">
                <a16:creationId xmlns:a16="http://schemas.microsoft.com/office/drawing/2014/main" id="{54BFF350-F744-2042-9DBB-7F3118DBCE4E}"/>
              </a:ext>
              <a:ext uri="{C183D7F6-B498-43B3-948B-1728B52AA6E4}">
                <adec:decorative xmlns:adec="http://schemas.microsoft.com/office/drawing/2017/decorative" val="1"/>
              </a:ext>
            </a:extLst>
          </p:cNvPr>
          <p:cNvSpPr/>
          <p:nvPr/>
        </p:nvSpPr>
        <p:spPr>
          <a:xfrm>
            <a:off x="337945" y="2212705"/>
            <a:ext cx="4244399" cy="1008000"/>
          </a:xfrm>
          <a:prstGeom prst="rect">
            <a:avLst/>
          </a:prstGeom>
          <a:solidFill>
            <a:srgbClr val="CBB6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4" name="textruta 3">
            <a:extLst>
              <a:ext uri="{FF2B5EF4-FFF2-40B4-BE49-F238E27FC236}">
                <a16:creationId xmlns:a16="http://schemas.microsoft.com/office/drawing/2014/main" id="{EE934B93-A74C-EBE2-2ED9-5EFF596732C4}"/>
              </a:ext>
            </a:extLst>
          </p:cNvPr>
          <p:cNvSpPr txBox="1"/>
          <p:nvPr/>
        </p:nvSpPr>
        <p:spPr>
          <a:xfrm>
            <a:off x="493908" y="2294134"/>
            <a:ext cx="1341232" cy="276999"/>
          </a:xfrm>
          <a:prstGeom prst="rect">
            <a:avLst/>
          </a:prstGeom>
          <a:noFill/>
        </p:spPr>
        <p:txBody>
          <a:bodyPr wrap="square" rtlCol="0">
            <a:spAutoFit/>
          </a:bodyPr>
          <a:lstStyle/>
          <a:p>
            <a:r>
              <a:rPr lang="sv-SE" sz="1200" b="1" dirty="0"/>
              <a:t>Lågstadiet</a:t>
            </a:r>
          </a:p>
        </p:txBody>
      </p:sp>
      <p:sp>
        <p:nvSpPr>
          <p:cNvPr id="6" name="Icon_01">
            <a:extLst>
              <a:ext uri="{FF2B5EF4-FFF2-40B4-BE49-F238E27FC236}">
                <a16:creationId xmlns:a16="http://schemas.microsoft.com/office/drawing/2014/main" id="{A2EDF198-AA34-8C1A-823C-B3B3328661CE}"/>
              </a:ext>
            </a:extLst>
          </p:cNvPr>
          <p:cNvSpPr/>
          <p:nvPr/>
        </p:nvSpPr>
        <p:spPr>
          <a:xfrm>
            <a:off x="569688" y="2687309"/>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12700" cap="flat">
            <a:noFill/>
            <a:prstDash val="sysDash"/>
            <a:miter/>
          </a:ln>
        </p:spPr>
        <p:txBody>
          <a:bodyPr wrap="square" tIns="144000" bIns="144000" rtlCol="0" anchor="ctr">
            <a:noAutofit/>
          </a:bodyPr>
          <a:lstStyle/>
          <a:p>
            <a:pPr algn="ctr"/>
            <a:r>
              <a:rPr lang="sv-SE" sz="1200" b="1" dirty="0">
                <a:solidFill>
                  <a:schemeClr val="accent1"/>
                </a:solidFill>
              </a:rPr>
              <a:t>Åk 1</a:t>
            </a:r>
          </a:p>
        </p:txBody>
      </p:sp>
      <p:sp>
        <p:nvSpPr>
          <p:cNvPr id="15" name="Icon_01">
            <a:extLst>
              <a:ext uri="{FF2B5EF4-FFF2-40B4-BE49-F238E27FC236}">
                <a16:creationId xmlns:a16="http://schemas.microsoft.com/office/drawing/2014/main" id="{00C11E2D-C38B-CCBE-C803-A20AD7DBB87E}"/>
              </a:ext>
            </a:extLst>
          </p:cNvPr>
          <p:cNvSpPr/>
          <p:nvPr/>
        </p:nvSpPr>
        <p:spPr>
          <a:xfrm>
            <a:off x="1340054" y="2687309"/>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12700" cap="flat">
            <a:noFill/>
            <a:prstDash val="sysDash"/>
            <a:miter/>
          </a:ln>
        </p:spPr>
        <p:txBody>
          <a:bodyPr wrap="square" tIns="144000" bIns="144000" rtlCol="0" anchor="ctr">
            <a:noAutofit/>
          </a:bodyPr>
          <a:lstStyle/>
          <a:p>
            <a:pPr algn="ctr"/>
            <a:r>
              <a:rPr lang="sv-SE" sz="1200" b="1" dirty="0">
                <a:solidFill>
                  <a:schemeClr val="accent1"/>
                </a:solidFill>
              </a:rPr>
              <a:t>Åk 2</a:t>
            </a:r>
          </a:p>
        </p:txBody>
      </p:sp>
      <p:sp>
        <p:nvSpPr>
          <p:cNvPr id="12" name="Icon_01">
            <a:extLst>
              <a:ext uri="{FF2B5EF4-FFF2-40B4-BE49-F238E27FC236}">
                <a16:creationId xmlns:a16="http://schemas.microsoft.com/office/drawing/2014/main" id="{54AB6209-EAC0-9F94-A523-71EFDA61EDAA}"/>
              </a:ext>
            </a:extLst>
          </p:cNvPr>
          <p:cNvSpPr/>
          <p:nvPr/>
        </p:nvSpPr>
        <p:spPr>
          <a:xfrm>
            <a:off x="2110420" y="2687309"/>
            <a:ext cx="666730"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12700" cap="flat">
            <a:noFill/>
            <a:prstDash val="sysDash"/>
            <a:miter/>
          </a:ln>
        </p:spPr>
        <p:txBody>
          <a:bodyPr wrap="square" tIns="144000" bIns="144000" rtlCol="0" anchor="ctr">
            <a:noAutofit/>
          </a:bodyPr>
          <a:lstStyle/>
          <a:p>
            <a:pPr algn="ctr"/>
            <a:r>
              <a:rPr lang="sv-SE" sz="1200" b="1" dirty="0">
                <a:solidFill>
                  <a:schemeClr val="accent1"/>
                </a:solidFill>
              </a:rPr>
              <a:t>Åk 3</a:t>
            </a:r>
          </a:p>
        </p:txBody>
      </p:sp>
      <p:sp>
        <p:nvSpPr>
          <p:cNvPr id="30" name="Icon_01">
            <a:extLst>
              <a:ext uri="{FF2B5EF4-FFF2-40B4-BE49-F238E27FC236}">
                <a16:creationId xmlns:a16="http://schemas.microsoft.com/office/drawing/2014/main" id="{25D1C89E-34CE-FC9A-C296-A79F59A70385}"/>
              </a:ext>
            </a:extLst>
          </p:cNvPr>
          <p:cNvSpPr/>
          <p:nvPr/>
        </p:nvSpPr>
        <p:spPr>
          <a:xfrm>
            <a:off x="2850480" y="2687309"/>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12700" cap="flat">
            <a:noFill/>
            <a:prstDash val="sysDash"/>
            <a:miter/>
          </a:ln>
        </p:spPr>
        <p:txBody>
          <a:bodyPr wrap="square" tIns="144000" bIns="144000" rtlCol="0" anchor="ctr">
            <a:noAutofit/>
          </a:bodyPr>
          <a:lstStyle/>
          <a:p>
            <a:pPr algn="ctr"/>
            <a:r>
              <a:rPr lang="sv-SE" sz="1200" b="1" dirty="0">
                <a:solidFill>
                  <a:schemeClr val="accent1"/>
                </a:solidFill>
              </a:rPr>
              <a:t>Åk 4</a:t>
            </a:r>
          </a:p>
        </p:txBody>
      </p:sp>
      <p:sp>
        <p:nvSpPr>
          <p:cNvPr id="78" name="Rektangel 77">
            <a:extLst>
              <a:ext uri="{FF2B5EF4-FFF2-40B4-BE49-F238E27FC236}">
                <a16:creationId xmlns:a16="http://schemas.microsoft.com/office/drawing/2014/main" id="{B6D14626-A9AD-2A63-EF13-C1EA84A5F888}"/>
              </a:ext>
              <a:ext uri="{C183D7F6-B498-43B3-948B-1728B52AA6E4}">
                <adec:decorative xmlns:adec="http://schemas.microsoft.com/office/drawing/2017/decorative" val="1"/>
              </a:ext>
            </a:extLst>
          </p:cNvPr>
          <p:cNvSpPr/>
          <p:nvPr/>
        </p:nvSpPr>
        <p:spPr>
          <a:xfrm>
            <a:off x="4573448" y="2212705"/>
            <a:ext cx="2727531" cy="1008000"/>
          </a:xfrm>
          <a:prstGeom prst="rect">
            <a:avLst/>
          </a:prstGeom>
          <a:solidFill>
            <a:srgbClr val="CBB6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10" name="textruta 9">
            <a:extLst>
              <a:ext uri="{FF2B5EF4-FFF2-40B4-BE49-F238E27FC236}">
                <a16:creationId xmlns:a16="http://schemas.microsoft.com/office/drawing/2014/main" id="{AFCA9819-F9E9-FA7F-6503-89831A13F834}"/>
              </a:ext>
            </a:extLst>
          </p:cNvPr>
          <p:cNvSpPr txBox="1"/>
          <p:nvPr/>
        </p:nvSpPr>
        <p:spPr>
          <a:xfrm>
            <a:off x="4759603" y="2294134"/>
            <a:ext cx="1587697" cy="276999"/>
          </a:xfrm>
          <a:prstGeom prst="rect">
            <a:avLst/>
          </a:prstGeom>
          <a:noFill/>
        </p:spPr>
        <p:txBody>
          <a:bodyPr wrap="square" rtlCol="0">
            <a:spAutoFit/>
          </a:bodyPr>
          <a:lstStyle/>
          <a:p>
            <a:r>
              <a:rPr lang="sv-SE" sz="1200" b="1" dirty="0"/>
              <a:t>Mellanstadiet</a:t>
            </a:r>
          </a:p>
        </p:txBody>
      </p:sp>
      <p:sp>
        <p:nvSpPr>
          <p:cNvPr id="36" name="Icon_01">
            <a:extLst>
              <a:ext uri="{FF2B5EF4-FFF2-40B4-BE49-F238E27FC236}">
                <a16:creationId xmlns:a16="http://schemas.microsoft.com/office/drawing/2014/main" id="{C17575D1-324E-670F-2A7A-13C36CFF2AA5}"/>
              </a:ext>
            </a:extLst>
          </p:cNvPr>
          <p:cNvSpPr/>
          <p:nvPr/>
        </p:nvSpPr>
        <p:spPr>
          <a:xfrm>
            <a:off x="4826547" y="2683712"/>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12700" cap="flat">
            <a:noFill/>
            <a:prstDash val="sysDash"/>
            <a:miter/>
          </a:ln>
        </p:spPr>
        <p:txBody>
          <a:bodyPr wrap="square" tIns="144000" bIns="144000" rtlCol="0" anchor="ctr">
            <a:noAutofit/>
          </a:bodyPr>
          <a:lstStyle/>
          <a:p>
            <a:pPr algn="ctr"/>
            <a:r>
              <a:rPr lang="sv-SE" sz="1200" b="1" dirty="0">
                <a:solidFill>
                  <a:schemeClr val="accent1"/>
                </a:solidFill>
              </a:rPr>
              <a:t>Åk 5</a:t>
            </a:r>
          </a:p>
        </p:txBody>
      </p:sp>
      <p:sp>
        <p:nvSpPr>
          <p:cNvPr id="33" name="Icon_01">
            <a:extLst>
              <a:ext uri="{FF2B5EF4-FFF2-40B4-BE49-F238E27FC236}">
                <a16:creationId xmlns:a16="http://schemas.microsoft.com/office/drawing/2014/main" id="{CF0EEBBC-35BF-375A-31EE-F664BF5B4A75}"/>
              </a:ext>
            </a:extLst>
          </p:cNvPr>
          <p:cNvSpPr/>
          <p:nvPr/>
        </p:nvSpPr>
        <p:spPr>
          <a:xfrm>
            <a:off x="5596913" y="2683712"/>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12700" cap="flat">
            <a:noFill/>
            <a:prstDash val="sysDash"/>
            <a:miter/>
          </a:ln>
        </p:spPr>
        <p:txBody>
          <a:bodyPr wrap="square" tIns="144000" bIns="144000" rtlCol="0" anchor="ctr">
            <a:noAutofit/>
          </a:bodyPr>
          <a:lstStyle/>
          <a:p>
            <a:pPr algn="ctr"/>
            <a:r>
              <a:rPr lang="sv-SE" sz="1200" b="1" dirty="0">
                <a:solidFill>
                  <a:schemeClr val="accent1"/>
                </a:solidFill>
              </a:rPr>
              <a:t>Åk 6</a:t>
            </a:r>
          </a:p>
        </p:txBody>
      </p:sp>
      <p:sp>
        <p:nvSpPr>
          <p:cNvPr id="24" name="Icon_01">
            <a:extLst>
              <a:ext uri="{FF2B5EF4-FFF2-40B4-BE49-F238E27FC236}">
                <a16:creationId xmlns:a16="http://schemas.microsoft.com/office/drawing/2014/main" id="{1384F3E6-EA3B-98FD-8BD6-07AA3070B220}"/>
              </a:ext>
            </a:extLst>
          </p:cNvPr>
          <p:cNvSpPr/>
          <p:nvPr/>
        </p:nvSpPr>
        <p:spPr>
          <a:xfrm>
            <a:off x="6367279" y="2683712"/>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12700" cap="flat">
            <a:noFill/>
            <a:prstDash val="sysDash"/>
            <a:miter/>
          </a:ln>
        </p:spPr>
        <p:txBody>
          <a:bodyPr wrap="square" tIns="144000" bIns="144000" rtlCol="0" anchor="ctr">
            <a:noAutofit/>
          </a:bodyPr>
          <a:lstStyle/>
          <a:p>
            <a:pPr algn="ctr"/>
            <a:r>
              <a:rPr lang="sv-SE" sz="1200" b="1" dirty="0">
                <a:solidFill>
                  <a:schemeClr val="accent1"/>
                </a:solidFill>
              </a:rPr>
              <a:t>Åk 7</a:t>
            </a:r>
          </a:p>
        </p:txBody>
      </p:sp>
      <p:sp>
        <p:nvSpPr>
          <p:cNvPr id="79" name="Rektangel 78">
            <a:extLst>
              <a:ext uri="{FF2B5EF4-FFF2-40B4-BE49-F238E27FC236}">
                <a16:creationId xmlns:a16="http://schemas.microsoft.com/office/drawing/2014/main" id="{79DC4F91-F2E3-ED47-3CCA-C481860A0F5F}"/>
              </a:ext>
              <a:ext uri="{C183D7F6-B498-43B3-948B-1728B52AA6E4}">
                <adec:decorative xmlns:adec="http://schemas.microsoft.com/office/drawing/2017/decorative" val="1"/>
              </a:ext>
            </a:extLst>
          </p:cNvPr>
          <p:cNvSpPr/>
          <p:nvPr/>
        </p:nvSpPr>
        <p:spPr>
          <a:xfrm>
            <a:off x="7292769" y="2212706"/>
            <a:ext cx="2727531" cy="1008000"/>
          </a:xfrm>
          <a:prstGeom prst="rect">
            <a:avLst/>
          </a:prstGeom>
          <a:solidFill>
            <a:srgbClr val="CBB6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5" name="textruta 4">
            <a:extLst>
              <a:ext uri="{FF2B5EF4-FFF2-40B4-BE49-F238E27FC236}">
                <a16:creationId xmlns:a16="http://schemas.microsoft.com/office/drawing/2014/main" id="{9F3A40F5-B588-7C11-A5FF-DD36FE85B7B3}"/>
              </a:ext>
            </a:extLst>
          </p:cNvPr>
          <p:cNvSpPr txBox="1"/>
          <p:nvPr/>
        </p:nvSpPr>
        <p:spPr>
          <a:xfrm>
            <a:off x="7452599" y="2294134"/>
            <a:ext cx="1587697" cy="276999"/>
          </a:xfrm>
          <a:prstGeom prst="rect">
            <a:avLst/>
          </a:prstGeom>
          <a:noFill/>
        </p:spPr>
        <p:txBody>
          <a:bodyPr wrap="square" rtlCol="0">
            <a:spAutoFit/>
          </a:bodyPr>
          <a:lstStyle/>
          <a:p>
            <a:r>
              <a:rPr lang="sv-SE" sz="1200" b="1" dirty="0"/>
              <a:t>Högstadiet</a:t>
            </a:r>
          </a:p>
        </p:txBody>
      </p:sp>
      <p:sp>
        <p:nvSpPr>
          <p:cNvPr id="18" name="Icon_01">
            <a:extLst>
              <a:ext uri="{FF2B5EF4-FFF2-40B4-BE49-F238E27FC236}">
                <a16:creationId xmlns:a16="http://schemas.microsoft.com/office/drawing/2014/main" id="{A8E0B870-2C4E-2ECC-3193-805ED3E4A8CB}"/>
              </a:ext>
            </a:extLst>
          </p:cNvPr>
          <p:cNvSpPr/>
          <p:nvPr/>
        </p:nvSpPr>
        <p:spPr>
          <a:xfrm>
            <a:off x="7549255" y="2687309"/>
            <a:ext cx="697474"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12700" cap="flat">
            <a:noFill/>
            <a:prstDash val="sysDash"/>
            <a:miter/>
          </a:ln>
        </p:spPr>
        <p:txBody>
          <a:bodyPr wrap="square" tIns="144000" bIns="144000" rtlCol="0" anchor="ctr">
            <a:noAutofit/>
          </a:bodyPr>
          <a:lstStyle/>
          <a:p>
            <a:pPr algn="ctr"/>
            <a:r>
              <a:rPr lang="sv-SE" sz="1200" b="1" dirty="0">
                <a:solidFill>
                  <a:schemeClr val="accent1"/>
                </a:solidFill>
              </a:rPr>
              <a:t>Åk 8</a:t>
            </a:r>
          </a:p>
        </p:txBody>
      </p:sp>
      <p:sp>
        <p:nvSpPr>
          <p:cNvPr id="27" name="Icon_01">
            <a:extLst>
              <a:ext uri="{FF2B5EF4-FFF2-40B4-BE49-F238E27FC236}">
                <a16:creationId xmlns:a16="http://schemas.microsoft.com/office/drawing/2014/main" id="{ABDE7199-9979-EE37-CB48-7649272CEBBD}"/>
              </a:ext>
            </a:extLst>
          </p:cNvPr>
          <p:cNvSpPr/>
          <p:nvPr/>
        </p:nvSpPr>
        <p:spPr>
          <a:xfrm>
            <a:off x="8320060" y="2687309"/>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12700" cap="flat">
            <a:noFill/>
            <a:prstDash val="sysDash"/>
            <a:miter/>
          </a:ln>
        </p:spPr>
        <p:txBody>
          <a:bodyPr wrap="square" tIns="144000" bIns="144000" rtlCol="0" anchor="ctr">
            <a:noAutofit/>
          </a:bodyPr>
          <a:lstStyle/>
          <a:p>
            <a:pPr algn="ctr"/>
            <a:r>
              <a:rPr lang="sv-SE" sz="1200" b="1" dirty="0">
                <a:solidFill>
                  <a:schemeClr val="accent1"/>
                </a:solidFill>
              </a:rPr>
              <a:t>Åk 9</a:t>
            </a:r>
          </a:p>
        </p:txBody>
      </p:sp>
      <p:sp>
        <p:nvSpPr>
          <p:cNvPr id="21" name="Icon_01">
            <a:extLst>
              <a:ext uri="{FF2B5EF4-FFF2-40B4-BE49-F238E27FC236}">
                <a16:creationId xmlns:a16="http://schemas.microsoft.com/office/drawing/2014/main" id="{0670B6B3-F425-A218-0EA4-2BD515B5275F}"/>
              </a:ext>
            </a:extLst>
          </p:cNvPr>
          <p:cNvSpPr>
            <a:spLocks/>
          </p:cNvSpPr>
          <p:nvPr/>
        </p:nvSpPr>
        <p:spPr>
          <a:xfrm>
            <a:off x="9090426" y="2687309"/>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12700" cap="flat">
            <a:noFill/>
            <a:prstDash val="sysDash"/>
            <a:miter/>
          </a:ln>
        </p:spPr>
        <p:txBody>
          <a:bodyPr wrap="square" tIns="144000" bIns="144000" rtlCol="0" anchor="ctr">
            <a:noAutofit/>
          </a:bodyPr>
          <a:lstStyle/>
          <a:p>
            <a:pPr algn="ctr"/>
            <a:r>
              <a:rPr lang="sv-SE" sz="1200" b="1" dirty="0">
                <a:solidFill>
                  <a:schemeClr val="accent1"/>
                </a:solidFill>
              </a:rPr>
              <a:t>Åk 10</a:t>
            </a:r>
          </a:p>
        </p:txBody>
      </p:sp>
      <p:sp>
        <p:nvSpPr>
          <p:cNvPr id="76" name="textruta 75">
            <a:extLst>
              <a:ext uri="{FF2B5EF4-FFF2-40B4-BE49-F238E27FC236}">
                <a16:creationId xmlns:a16="http://schemas.microsoft.com/office/drawing/2014/main" id="{C68F668B-8C5B-2B97-ACC1-E063B6EB0051}"/>
              </a:ext>
            </a:extLst>
          </p:cNvPr>
          <p:cNvSpPr txBox="1"/>
          <p:nvPr/>
        </p:nvSpPr>
        <p:spPr>
          <a:xfrm>
            <a:off x="270826" y="3438170"/>
            <a:ext cx="1889613" cy="285005"/>
          </a:xfrm>
          <a:prstGeom prst="rect">
            <a:avLst/>
          </a:prstGeom>
          <a:noFill/>
        </p:spPr>
        <p:txBody>
          <a:bodyPr wrap="square" rtlCol="0">
            <a:spAutoFit/>
          </a:bodyPr>
          <a:lstStyle/>
          <a:p>
            <a:r>
              <a:rPr lang="sv-SE" sz="1600" b="1" dirty="0">
                <a:solidFill>
                  <a:schemeClr val="accent1"/>
                </a:solidFill>
              </a:rPr>
              <a:t>Sameskola</a:t>
            </a:r>
          </a:p>
        </p:txBody>
      </p:sp>
      <p:sp>
        <p:nvSpPr>
          <p:cNvPr id="73" name="Rektangel 72">
            <a:extLst>
              <a:ext uri="{FF2B5EF4-FFF2-40B4-BE49-F238E27FC236}">
                <a16:creationId xmlns:a16="http://schemas.microsoft.com/office/drawing/2014/main" id="{9D8F1482-D668-B960-6CF5-CB837C1217ED}"/>
              </a:ext>
              <a:ext uri="{C183D7F6-B498-43B3-948B-1728B52AA6E4}">
                <adec:decorative xmlns:adec="http://schemas.microsoft.com/office/drawing/2017/decorative" val="1"/>
              </a:ext>
            </a:extLst>
          </p:cNvPr>
          <p:cNvSpPr/>
          <p:nvPr/>
        </p:nvSpPr>
        <p:spPr>
          <a:xfrm>
            <a:off x="335136" y="3806071"/>
            <a:ext cx="4244399" cy="1008000"/>
          </a:xfrm>
          <a:prstGeom prst="rect">
            <a:avLst/>
          </a:prstGeom>
          <a:solidFill>
            <a:srgbClr val="CBB6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11" name="textruta 10">
            <a:extLst>
              <a:ext uri="{FF2B5EF4-FFF2-40B4-BE49-F238E27FC236}">
                <a16:creationId xmlns:a16="http://schemas.microsoft.com/office/drawing/2014/main" id="{315A3816-B228-72E5-FE46-CFE2F048BA1F}"/>
              </a:ext>
            </a:extLst>
          </p:cNvPr>
          <p:cNvSpPr txBox="1"/>
          <p:nvPr/>
        </p:nvSpPr>
        <p:spPr>
          <a:xfrm>
            <a:off x="491099" y="3902299"/>
            <a:ext cx="1341232" cy="276999"/>
          </a:xfrm>
          <a:prstGeom prst="rect">
            <a:avLst/>
          </a:prstGeom>
          <a:noFill/>
        </p:spPr>
        <p:txBody>
          <a:bodyPr wrap="square" rtlCol="0">
            <a:spAutoFit/>
          </a:bodyPr>
          <a:lstStyle/>
          <a:p>
            <a:r>
              <a:rPr lang="sv-SE" sz="1200" b="1" dirty="0"/>
              <a:t>Lågstadiet</a:t>
            </a:r>
          </a:p>
        </p:txBody>
      </p:sp>
      <p:sp>
        <p:nvSpPr>
          <p:cNvPr id="94" name="Icon_01">
            <a:extLst>
              <a:ext uri="{FF2B5EF4-FFF2-40B4-BE49-F238E27FC236}">
                <a16:creationId xmlns:a16="http://schemas.microsoft.com/office/drawing/2014/main" id="{03345B38-1ECF-2D7F-BCEB-C1B6F19EF041}"/>
              </a:ext>
            </a:extLst>
          </p:cNvPr>
          <p:cNvSpPr/>
          <p:nvPr/>
        </p:nvSpPr>
        <p:spPr>
          <a:xfrm>
            <a:off x="564897" y="4277861"/>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1</a:t>
            </a:r>
          </a:p>
        </p:txBody>
      </p:sp>
      <p:sp>
        <p:nvSpPr>
          <p:cNvPr id="96" name="Icon_01">
            <a:extLst>
              <a:ext uri="{FF2B5EF4-FFF2-40B4-BE49-F238E27FC236}">
                <a16:creationId xmlns:a16="http://schemas.microsoft.com/office/drawing/2014/main" id="{09D52386-08B5-2C78-AFCA-0FFEE970C8E9}"/>
              </a:ext>
            </a:extLst>
          </p:cNvPr>
          <p:cNvSpPr/>
          <p:nvPr/>
        </p:nvSpPr>
        <p:spPr>
          <a:xfrm>
            <a:off x="1335263" y="4277861"/>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2</a:t>
            </a:r>
          </a:p>
        </p:txBody>
      </p:sp>
      <p:sp>
        <p:nvSpPr>
          <p:cNvPr id="95" name="Icon_01">
            <a:extLst>
              <a:ext uri="{FF2B5EF4-FFF2-40B4-BE49-F238E27FC236}">
                <a16:creationId xmlns:a16="http://schemas.microsoft.com/office/drawing/2014/main" id="{68CE4878-26AA-DDA9-E2BD-6E7E0E767E17}"/>
              </a:ext>
            </a:extLst>
          </p:cNvPr>
          <p:cNvSpPr/>
          <p:nvPr/>
        </p:nvSpPr>
        <p:spPr>
          <a:xfrm>
            <a:off x="2105629" y="4277861"/>
            <a:ext cx="666730"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3</a:t>
            </a:r>
          </a:p>
        </p:txBody>
      </p:sp>
      <p:sp>
        <p:nvSpPr>
          <p:cNvPr id="97" name="Icon_01">
            <a:extLst>
              <a:ext uri="{FF2B5EF4-FFF2-40B4-BE49-F238E27FC236}">
                <a16:creationId xmlns:a16="http://schemas.microsoft.com/office/drawing/2014/main" id="{71CDC006-3EA7-5E09-2BAE-E64F24A257D5}"/>
              </a:ext>
            </a:extLst>
          </p:cNvPr>
          <p:cNvSpPr/>
          <p:nvPr/>
        </p:nvSpPr>
        <p:spPr>
          <a:xfrm>
            <a:off x="2845689" y="4277861"/>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4</a:t>
            </a:r>
          </a:p>
        </p:txBody>
      </p:sp>
      <p:sp>
        <p:nvSpPr>
          <p:cNvPr id="75" name="Rektangel 74">
            <a:extLst>
              <a:ext uri="{FF2B5EF4-FFF2-40B4-BE49-F238E27FC236}">
                <a16:creationId xmlns:a16="http://schemas.microsoft.com/office/drawing/2014/main" id="{847C0B5A-309C-8AD9-386A-97015D1B8E00}"/>
              </a:ext>
              <a:ext uri="{C183D7F6-B498-43B3-948B-1728B52AA6E4}">
                <adec:decorative xmlns:adec="http://schemas.microsoft.com/office/drawing/2017/decorative" val="1"/>
              </a:ext>
            </a:extLst>
          </p:cNvPr>
          <p:cNvSpPr/>
          <p:nvPr/>
        </p:nvSpPr>
        <p:spPr>
          <a:xfrm>
            <a:off x="4573448" y="3806071"/>
            <a:ext cx="2727531" cy="1008000"/>
          </a:xfrm>
          <a:prstGeom prst="rect">
            <a:avLst/>
          </a:prstGeom>
          <a:solidFill>
            <a:srgbClr val="CBB6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14" name="textruta 13">
            <a:extLst>
              <a:ext uri="{FF2B5EF4-FFF2-40B4-BE49-F238E27FC236}">
                <a16:creationId xmlns:a16="http://schemas.microsoft.com/office/drawing/2014/main" id="{880ACF84-584C-419C-A7C2-A0DF2D2C61BB}"/>
              </a:ext>
            </a:extLst>
          </p:cNvPr>
          <p:cNvSpPr txBox="1"/>
          <p:nvPr/>
        </p:nvSpPr>
        <p:spPr>
          <a:xfrm>
            <a:off x="4756794" y="3902299"/>
            <a:ext cx="1587697" cy="276999"/>
          </a:xfrm>
          <a:prstGeom prst="rect">
            <a:avLst/>
          </a:prstGeom>
          <a:noFill/>
        </p:spPr>
        <p:txBody>
          <a:bodyPr wrap="square" rtlCol="0">
            <a:spAutoFit/>
          </a:bodyPr>
          <a:lstStyle/>
          <a:p>
            <a:r>
              <a:rPr lang="sv-SE" sz="1200" b="1" dirty="0"/>
              <a:t>Mellanstadiet</a:t>
            </a:r>
          </a:p>
        </p:txBody>
      </p:sp>
      <p:sp>
        <p:nvSpPr>
          <p:cNvPr id="99" name="Icon_01">
            <a:extLst>
              <a:ext uri="{FF2B5EF4-FFF2-40B4-BE49-F238E27FC236}">
                <a16:creationId xmlns:a16="http://schemas.microsoft.com/office/drawing/2014/main" id="{158E64CB-28D7-EDED-C369-FE5EB1F3C941}"/>
              </a:ext>
            </a:extLst>
          </p:cNvPr>
          <p:cNvSpPr/>
          <p:nvPr/>
        </p:nvSpPr>
        <p:spPr>
          <a:xfrm>
            <a:off x="4826547" y="4277861"/>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5</a:t>
            </a:r>
          </a:p>
        </p:txBody>
      </p:sp>
      <p:sp>
        <p:nvSpPr>
          <p:cNvPr id="100" name="Icon_01">
            <a:extLst>
              <a:ext uri="{FF2B5EF4-FFF2-40B4-BE49-F238E27FC236}">
                <a16:creationId xmlns:a16="http://schemas.microsoft.com/office/drawing/2014/main" id="{5B68BAAC-C280-C98F-B160-F712495CC7E7}"/>
              </a:ext>
            </a:extLst>
          </p:cNvPr>
          <p:cNvSpPr/>
          <p:nvPr/>
        </p:nvSpPr>
        <p:spPr>
          <a:xfrm>
            <a:off x="5596913" y="4277861"/>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6</a:t>
            </a:r>
          </a:p>
        </p:txBody>
      </p:sp>
      <p:sp>
        <p:nvSpPr>
          <p:cNvPr id="98" name="Icon_01">
            <a:extLst>
              <a:ext uri="{FF2B5EF4-FFF2-40B4-BE49-F238E27FC236}">
                <a16:creationId xmlns:a16="http://schemas.microsoft.com/office/drawing/2014/main" id="{5D8D0E19-7904-9732-2A32-E32D56140675}"/>
              </a:ext>
            </a:extLst>
          </p:cNvPr>
          <p:cNvSpPr/>
          <p:nvPr/>
        </p:nvSpPr>
        <p:spPr>
          <a:xfrm>
            <a:off x="6367279" y="4277861"/>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7</a:t>
            </a:r>
          </a:p>
        </p:txBody>
      </p:sp>
      <p:sp>
        <p:nvSpPr>
          <p:cNvPr id="9" name="Textbox">
            <a:extLst>
              <a:ext uri="{FF2B5EF4-FFF2-40B4-BE49-F238E27FC236}">
                <a16:creationId xmlns:a16="http://schemas.microsoft.com/office/drawing/2014/main" id="{2B10C421-87A1-FAA9-A643-0082B5F5F24B}"/>
              </a:ext>
              <a:ext uri="{C183D7F6-B498-43B3-948B-1728B52AA6E4}">
                <adec:decorative xmlns:adec="http://schemas.microsoft.com/office/drawing/2017/decorative" val="1"/>
              </a:ext>
            </a:extLst>
          </p:cNvPr>
          <p:cNvSpPr/>
          <p:nvPr/>
        </p:nvSpPr>
        <p:spPr>
          <a:xfrm rot="11837633">
            <a:off x="7531828" y="3901930"/>
            <a:ext cx="531591" cy="642015"/>
          </a:xfrm>
          <a:custGeom>
            <a:avLst/>
            <a:gdLst>
              <a:gd name="connsiteX0" fmla="*/ 861758 w 861758"/>
              <a:gd name="connsiteY0" fmla="*/ 29782 h 1040765"/>
              <a:gd name="connsiteX1" fmla="*/ 338201 w 861758"/>
              <a:gd name="connsiteY1" fmla="*/ 442024 h 1040765"/>
              <a:gd name="connsiteX2" fmla="*/ 166878 w 861758"/>
              <a:gd name="connsiteY2" fmla="*/ 959739 h 1040765"/>
              <a:gd name="connsiteX3" fmla="*/ 266255 w 861758"/>
              <a:gd name="connsiteY3" fmla="*/ 827024 h 1040765"/>
              <a:gd name="connsiteX4" fmla="*/ 291719 w 861758"/>
              <a:gd name="connsiteY4" fmla="*/ 846074 h 1040765"/>
              <a:gd name="connsiteX5" fmla="*/ 145859 w 861758"/>
              <a:gd name="connsiteY5" fmla="*/ 1040765 h 1040765"/>
              <a:gd name="connsiteX6" fmla="*/ 0 w 861758"/>
              <a:gd name="connsiteY6" fmla="*/ 846074 h 1040765"/>
              <a:gd name="connsiteX7" fmla="*/ 25400 w 861758"/>
              <a:gd name="connsiteY7" fmla="*/ 827024 h 1040765"/>
              <a:gd name="connsiteX8" fmla="*/ 134429 w 861758"/>
              <a:gd name="connsiteY8" fmla="*/ 972566 h 1040765"/>
              <a:gd name="connsiteX9" fmla="*/ 311721 w 861758"/>
              <a:gd name="connsiteY9" fmla="*/ 424498 h 1040765"/>
              <a:gd name="connsiteX10" fmla="*/ 850646 w 861758"/>
              <a:gd name="connsiteY10" fmla="*/ 0 h 1040765"/>
              <a:gd name="connsiteX11" fmla="*/ 861758 w 861758"/>
              <a:gd name="connsiteY11" fmla="*/ 29782 h 104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61758" h="1040765">
                <a:moveTo>
                  <a:pt x="861758" y="29782"/>
                </a:moveTo>
                <a:cubicBezTo>
                  <a:pt x="737616" y="76073"/>
                  <a:pt x="504571" y="191262"/>
                  <a:pt x="338201" y="442024"/>
                </a:cubicBezTo>
                <a:cubicBezTo>
                  <a:pt x="211709" y="632778"/>
                  <a:pt x="174307" y="823849"/>
                  <a:pt x="166878" y="959739"/>
                </a:cubicBezTo>
                <a:lnTo>
                  <a:pt x="266255" y="827024"/>
                </a:lnTo>
                <a:lnTo>
                  <a:pt x="291719" y="846074"/>
                </a:lnTo>
                <a:lnTo>
                  <a:pt x="145859" y="1040765"/>
                </a:lnTo>
                <a:lnTo>
                  <a:pt x="0" y="846074"/>
                </a:lnTo>
                <a:lnTo>
                  <a:pt x="25400" y="827024"/>
                </a:lnTo>
                <a:lnTo>
                  <a:pt x="134429" y="972566"/>
                </a:lnTo>
                <a:cubicBezTo>
                  <a:pt x="140271" y="831786"/>
                  <a:pt x="176784" y="628015"/>
                  <a:pt x="311721" y="424498"/>
                </a:cubicBezTo>
                <a:cubicBezTo>
                  <a:pt x="483044" y="166243"/>
                  <a:pt x="722947" y="47689"/>
                  <a:pt x="850646" y="0"/>
                </a:cubicBezTo>
                <a:lnTo>
                  <a:pt x="861758" y="29782"/>
                </a:lnTo>
                <a:close/>
              </a:path>
            </a:pathLst>
          </a:custGeom>
          <a:solidFill>
            <a:srgbClr val="AC88A0"/>
          </a:solidFill>
          <a:ln w="6350" cap="flat">
            <a:noFill/>
            <a:prstDash val="solid"/>
            <a:miter/>
          </a:ln>
        </p:spPr>
        <p:txBody>
          <a:bodyPr rtlCol="0" anchor="ctr"/>
          <a:lstStyle/>
          <a:p>
            <a:endParaRPr lang="en-GB"/>
          </a:p>
        </p:txBody>
      </p:sp>
      <p:sp>
        <p:nvSpPr>
          <p:cNvPr id="22" name="textruta 21">
            <a:extLst>
              <a:ext uri="{FF2B5EF4-FFF2-40B4-BE49-F238E27FC236}">
                <a16:creationId xmlns:a16="http://schemas.microsoft.com/office/drawing/2014/main" id="{42FC7153-C550-B749-F6DF-E6A48E7737E2}"/>
              </a:ext>
            </a:extLst>
          </p:cNvPr>
          <p:cNvSpPr txBox="1"/>
          <p:nvPr/>
        </p:nvSpPr>
        <p:spPr>
          <a:xfrm>
            <a:off x="270826" y="5064426"/>
            <a:ext cx="3022658" cy="285005"/>
          </a:xfrm>
          <a:prstGeom prst="rect">
            <a:avLst/>
          </a:prstGeom>
          <a:noFill/>
        </p:spPr>
        <p:txBody>
          <a:bodyPr wrap="square" rtlCol="0">
            <a:spAutoFit/>
          </a:bodyPr>
          <a:lstStyle/>
          <a:p>
            <a:r>
              <a:rPr lang="sv-SE" sz="1600" b="1" dirty="0">
                <a:solidFill>
                  <a:schemeClr val="accent1"/>
                </a:solidFill>
              </a:rPr>
              <a:t>Specialskola</a:t>
            </a:r>
          </a:p>
        </p:txBody>
      </p:sp>
      <p:sp>
        <p:nvSpPr>
          <p:cNvPr id="80" name="Rektangel 79">
            <a:extLst>
              <a:ext uri="{FF2B5EF4-FFF2-40B4-BE49-F238E27FC236}">
                <a16:creationId xmlns:a16="http://schemas.microsoft.com/office/drawing/2014/main" id="{A7A00336-7C22-C11C-9AB0-B73520956602}"/>
              </a:ext>
              <a:ext uri="{C183D7F6-B498-43B3-948B-1728B52AA6E4}">
                <adec:decorative xmlns:adec="http://schemas.microsoft.com/office/drawing/2017/decorative" val="1"/>
              </a:ext>
            </a:extLst>
          </p:cNvPr>
          <p:cNvSpPr/>
          <p:nvPr/>
        </p:nvSpPr>
        <p:spPr>
          <a:xfrm>
            <a:off x="334962" y="5423503"/>
            <a:ext cx="4244399" cy="1008000"/>
          </a:xfrm>
          <a:prstGeom prst="rect">
            <a:avLst/>
          </a:prstGeom>
          <a:solidFill>
            <a:srgbClr val="CBB6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17" name="textruta 16">
            <a:extLst>
              <a:ext uri="{FF2B5EF4-FFF2-40B4-BE49-F238E27FC236}">
                <a16:creationId xmlns:a16="http://schemas.microsoft.com/office/drawing/2014/main" id="{0FAF06C3-18DA-00C8-C282-0CBF22C24A66}"/>
              </a:ext>
            </a:extLst>
          </p:cNvPr>
          <p:cNvSpPr txBox="1"/>
          <p:nvPr/>
        </p:nvSpPr>
        <p:spPr>
          <a:xfrm>
            <a:off x="491099" y="5499454"/>
            <a:ext cx="1341232" cy="276999"/>
          </a:xfrm>
          <a:prstGeom prst="rect">
            <a:avLst/>
          </a:prstGeom>
          <a:noFill/>
        </p:spPr>
        <p:txBody>
          <a:bodyPr wrap="square" rtlCol="0">
            <a:spAutoFit/>
          </a:bodyPr>
          <a:lstStyle/>
          <a:p>
            <a:r>
              <a:rPr lang="sv-SE" sz="1200" b="1" dirty="0"/>
              <a:t>Lågstadiet</a:t>
            </a:r>
          </a:p>
        </p:txBody>
      </p:sp>
      <p:sp>
        <p:nvSpPr>
          <p:cNvPr id="85" name="Icon_01">
            <a:extLst>
              <a:ext uri="{FF2B5EF4-FFF2-40B4-BE49-F238E27FC236}">
                <a16:creationId xmlns:a16="http://schemas.microsoft.com/office/drawing/2014/main" id="{18D1DFDA-1EE1-CFDB-78AD-2B7E9476DADE}"/>
              </a:ext>
            </a:extLst>
          </p:cNvPr>
          <p:cNvSpPr/>
          <p:nvPr/>
        </p:nvSpPr>
        <p:spPr>
          <a:xfrm>
            <a:off x="572238" y="5898923"/>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1</a:t>
            </a:r>
          </a:p>
        </p:txBody>
      </p:sp>
      <p:sp>
        <p:nvSpPr>
          <p:cNvPr id="86" name="Icon_01">
            <a:extLst>
              <a:ext uri="{FF2B5EF4-FFF2-40B4-BE49-F238E27FC236}">
                <a16:creationId xmlns:a16="http://schemas.microsoft.com/office/drawing/2014/main" id="{16FB8AA7-0B28-ED39-3D18-66CDD5E0528A}"/>
              </a:ext>
            </a:extLst>
          </p:cNvPr>
          <p:cNvSpPr/>
          <p:nvPr/>
        </p:nvSpPr>
        <p:spPr>
          <a:xfrm>
            <a:off x="2112970" y="5898923"/>
            <a:ext cx="666730"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3</a:t>
            </a:r>
          </a:p>
        </p:txBody>
      </p:sp>
      <p:sp>
        <p:nvSpPr>
          <p:cNvPr id="87" name="Icon_01">
            <a:extLst>
              <a:ext uri="{FF2B5EF4-FFF2-40B4-BE49-F238E27FC236}">
                <a16:creationId xmlns:a16="http://schemas.microsoft.com/office/drawing/2014/main" id="{9EF3A892-FC65-6E08-7573-1588493B4686}"/>
              </a:ext>
            </a:extLst>
          </p:cNvPr>
          <p:cNvSpPr/>
          <p:nvPr/>
        </p:nvSpPr>
        <p:spPr>
          <a:xfrm>
            <a:off x="1342604" y="5898923"/>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2</a:t>
            </a:r>
          </a:p>
        </p:txBody>
      </p:sp>
      <p:sp>
        <p:nvSpPr>
          <p:cNvPr id="89" name="Icon_01">
            <a:extLst>
              <a:ext uri="{FF2B5EF4-FFF2-40B4-BE49-F238E27FC236}">
                <a16:creationId xmlns:a16="http://schemas.microsoft.com/office/drawing/2014/main" id="{8104F498-EFE9-0D04-EE62-2BE6D1C853B6}"/>
              </a:ext>
            </a:extLst>
          </p:cNvPr>
          <p:cNvSpPr/>
          <p:nvPr/>
        </p:nvSpPr>
        <p:spPr>
          <a:xfrm>
            <a:off x="2853030" y="5898923"/>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4</a:t>
            </a:r>
          </a:p>
        </p:txBody>
      </p:sp>
      <p:sp>
        <p:nvSpPr>
          <p:cNvPr id="88" name="Icon_01">
            <a:extLst>
              <a:ext uri="{FF2B5EF4-FFF2-40B4-BE49-F238E27FC236}">
                <a16:creationId xmlns:a16="http://schemas.microsoft.com/office/drawing/2014/main" id="{FAC9CA86-713A-9C78-565C-A423D855F08E}"/>
              </a:ext>
            </a:extLst>
          </p:cNvPr>
          <p:cNvSpPr/>
          <p:nvPr/>
        </p:nvSpPr>
        <p:spPr>
          <a:xfrm>
            <a:off x="3623395" y="5898923"/>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5</a:t>
            </a:r>
          </a:p>
        </p:txBody>
      </p:sp>
      <p:sp>
        <p:nvSpPr>
          <p:cNvPr id="82" name="Rektangel 81">
            <a:extLst>
              <a:ext uri="{FF2B5EF4-FFF2-40B4-BE49-F238E27FC236}">
                <a16:creationId xmlns:a16="http://schemas.microsoft.com/office/drawing/2014/main" id="{ADCEBAAD-93BF-8629-D181-C51795CD61FF}"/>
              </a:ext>
              <a:ext uri="{C183D7F6-B498-43B3-948B-1728B52AA6E4}">
                <adec:decorative xmlns:adec="http://schemas.microsoft.com/office/drawing/2017/decorative" val="1"/>
              </a:ext>
            </a:extLst>
          </p:cNvPr>
          <p:cNvSpPr/>
          <p:nvPr/>
        </p:nvSpPr>
        <p:spPr>
          <a:xfrm>
            <a:off x="4573448" y="5423503"/>
            <a:ext cx="2727531" cy="1008000"/>
          </a:xfrm>
          <a:prstGeom prst="rect">
            <a:avLst/>
          </a:prstGeom>
          <a:solidFill>
            <a:srgbClr val="CBB6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20" name="textruta 19">
            <a:extLst>
              <a:ext uri="{FF2B5EF4-FFF2-40B4-BE49-F238E27FC236}">
                <a16:creationId xmlns:a16="http://schemas.microsoft.com/office/drawing/2014/main" id="{AF8C9C2B-BE08-9DD1-D6AF-E29714794053}"/>
              </a:ext>
            </a:extLst>
          </p:cNvPr>
          <p:cNvSpPr txBox="1"/>
          <p:nvPr/>
        </p:nvSpPr>
        <p:spPr>
          <a:xfrm>
            <a:off x="4756794" y="5499454"/>
            <a:ext cx="1587697" cy="276999"/>
          </a:xfrm>
          <a:prstGeom prst="rect">
            <a:avLst/>
          </a:prstGeom>
          <a:noFill/>
        </p:spPr>
        <p:txBody>
          <a:bodyPr wrap="square" rtlCol="0">
            <a:spAutoFit/>
          </a:bodyPr>
          <a:lstStyle/>
          <a:p>
            <a:r>
              <a:rPr lang="sv-SE" sz="1200" b="1" dirty="0"/>
              <a:t>Mellanstadiet</a:t>
            </a:r>
          </a:p>
        </p:txBody>
      </p:sp>
      <p:sp>
        <p:nvSpPr>
          <p:cNvPr id="105" name="Icon_01">
            <a:extLst>
              <a:ext uri="{FF2B5EF4-FFF2-40B4-BE49-F238E27FC236}">
                <a16:creationId xmlns:a16="http://schemas.microsoft.com/office/drawing/2014/main" id="{69AEB0D5-C2B0-C512-7A02-25A91B217B18}"/>
              </a:ext>
            </a:extLst>
          </p:cNvPr>
          <p:cNvSpPr/>
          <p:nvPr/>
        </p:nvSpPr>
        <p:spPr>
          <a:xfrm>
            <a:off x="4830777" y="5895327"/>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6</a:t>
            </a:r>
          </a:p>
        </p:txBody>
      </p:sp>
      <p:sp>
        <p:nvSpPr>
          <p:cNvPr id="106" name="Icon_01">
            <a:extLst>
              <a:ext uri="{FF2B5EF4-FFF2-40B4-BE49-F238E27FC236}">
                <a16:creationId xmlns:a16="http://schemas.microsoft.com/office/drawing/2014/main" id="{8CE15346-AE64-EAD6-7A4D-E62C2519829D}"/>
              </a:ext>
            </a:extLst>
          </p:cNvPr>
          <p:cNvSpPr/>
          <p:nvPr/>
        </p:nvSpPr>
        <p:spPr>
          <a:xfrm>
            <a:off x="5601142" y="5895327"/>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7</a:t>
            </a:r>
          </a:p>
        </p:txBody>
      </p:sp>
      <p:sp>
        <p:nvSpPr>
          <p:cNvPr id="103" name="Icon_01">
            <a:extLst>
              <a:ext uri="{FF2B5EF4-FFF2-40B4-BE49-F238E27FC236}">
                <a16:creationId xmlns:a16="http://schemas.microsoft.com/office/drawing/2014/main" id="{7D66561E-D4EA-4A61-360D-8D4F234BC958}"/>
              </a:ext>
            </a:extLst>
          </p:cNvPr>
          <p:cNvSpPr/>
          <p:nvPr/>
        </p:nvSpPr>
        <p:spPr>
          <a:xfrm>
            <a:off x="6371508" y="5895327"/>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8</a:t>
            </a:r>
          </a:p>
        </p:txBody>
      </p:sp>
      <p:sp>
        <p:nvSpPr>
          <p:cNvPr id="81" name="Rektangel 80">
            <a:extLst>
              <a:ext uri="{FF2B5EF4-FFF2-40B4-BE49-F238E27FC236}">
                <a16:creationId xmlns:a16="http://schemas.microsoft.com/office/drawing/2014/main" id="{11A58085-C229-93A6-18D1-A5305F766F8E}"/>
              </a:ext>
              <a:ext uri="{C183D7F6-B498-43B3-948B-1728B52AA6E4}">
                <adec:decorative xmlns:adec="http://schemas.microsoft.com/office/drawing/2017/decorative" val="1"/>
              </a:ext>
            </a:extLst>
          </p:cNvPr>
          <p:cNvSpPr/>
          <p:nvPr/>
        </p:nvSpPr>
        <p:spPr>
          <a:xfrm>
            <a:off x="7292769" y="5423503"/>
            <a:ext cx="2727531" cy="1008000"/>
          </a:xfrm>
          <a:prstGeom prst="rect">
            <a:avLst/>
          </a:prstGeom>
          <a:solidFill>
            <a:srgbClr val="CBB6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25" name="textruta 24">
            <a:extLst>
              <a:ext uri="{FF2B5EF4-FFF2-40B4-BE49-F238E27FC236}">
                <a16:creationId xmlns:a16="http://schemas.microsoft.com/office/drawing/2014/main" id="{219D516F-3DC1-EA69-3F52-6075237DF32E}"/>
              </a:ext>
            </a:extLst>
          </p:cNvPr>
          <p:cNvSpPr txBox="1"/>
          <p:nvPr/>
        </p:nvSpPr>
        <p:spPr>
          <a:xfrm>
            <a:off x="7449790" y="5499454"/>
            <a:ext cx="1587697" cy="276999"/>
          </a:xfrm>
          <a:prstGeom prst="rect">
            <a:avLst/>
          </a:prstGeom>
          <a:noFill/>
        </p:spPr>
        <p:txBody>
          <a:bodyPr wrap="square" rtlCol="0">
            <a:spAutoFit/>
          </a:bodyPr>
          <a:lstStyle/>
          <a:p>
            <a:r>
              <a:rPr lang="sv-SE" sz="1200" b="1" dirty="0"/>
              <a:t>Högstadiet</a:t>
            </a:r>
          </a:p>
        </p:txBody>
      </p:sp>
      <p:sp>
        <p:nvSpPr>
          <p:cNvPr id="101" name="Icon_01">
            <a:extLst>
              <a:ext uri="{FF2B5EF4-FFF2-40B4-BE49-F238E27FC236}">
                <a16:creationId xmlns:a16="http://schemas.microsoft.com/office/drawing/2014/main" id="{C1AC2D01-B9FA-5F16-BDF6-8483FC58904F}"/>
              </a:ext>
            </a:extLst>
          </p:cNvPr>
          <p:cNvSpPr/>
          <p:nvPr/>
        </p:nvSpPr>
        <p:spPr>
          <a:xfrm>
            <a:off x="7553485" y="5898923"/>
            <a:ext cx="697474"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9</a:t>
            </a:r>
          </a:p>
        </p:txBody>
      </p:sp>
      <p:sp>
        <p:nvSpPr>
          <p:cNvPr id="104" name="Icon_01">
            <a:extLst>
              <a:ext uri="{FF2B5EF4-FFF2-40B4-BE49-F238E27FC236}">
                <a16:creationId xmlns:a16="http://schemas.microsoft.com/office/drawing/2014/main" id="{7B50B1B4-7324-C0DE-D5D5-F68D7710FFA2}"/>
              </a:ext>
            </a:extLst>
          </p:cNvPr>
          <p:cNvSpPr/>
          <p:nvPr/>
        </p:nvSpPr>
        <p:spPr>
          <a:xfrm>
            <a:off x="8324289" y="5898923"/>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10</a:t>
            </a:r>
          </a:p>
        </p:txBody>
      </p:sp>
      <p:sp>
        <p:nvSpPr>
          <p:cNvPr id="102" name="Icon_01">
            <a:extLst>
              <a:ext uri="{FF2B5EF4-FFF2-40B4-BE49-F238E27FC236}">
                <a16:creationId xmlns:a16="http://schemas.microsoft.com/office/drawing/2014/main" id="{E192485F-4208-670E-B5FB-061C0221BE1D}"/>
              </a:ext>
            </a:extLst>
          </p:cNvPr>
          <p:cNvSpPr>
            <a:spLocks/>
          </p:cNvSpPr>
          <p:nvPr/>
        </p:nvSpPr>
        <p:spPr>
          <a:xfrm>
            <a:off x="9094655" y="5898923"/>
            <a:ext cx="697036" cy="363671"/>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bg1"/>
          </a:solidFill>
          <a:ln w="6348" cap="flat">
            <a:noFill/>
            <a:prstDash val="solid"/>
            <a:miter/>
          </a:ln>
        </p:spPr>
        <p:txBody>
          <a:bodyPr wrap="square" tIns="144000" bIns="144000" rtlCol="0" anchor="ctr">
            <a:noAutofit/>
          </a:bodyPr>
          <a:lstStyle/>
          <a:p>
            <a:pPr algn="ctr"/>
            <a:r>
              <a:rPr lang="sv-SE" sz="1200" b="1" dirty="0">
                <a:solidFill>
                  <a:schemeClr val="accent1"/>
                </a:solidFill>
              </a:rPr>
              <a:t>Åk 11</a:t>
            </a:r>
          </a:p>
        </p:txBody>
      </p:sp>
      <p:sp>
        <p:nvSpPr>
          <p:cNvPr id="26" name="Platshållare för bildnummer 25">
            <a:extLst>
              <a:ext uri="{FF2B5EF4-FFF2-40B4-BE49-F238E27FC236}">
                <a16:creationId xmlns:a16="http://schemas.microsoft.com/office/drawing/2014/main" id="{7828EF45-B1CE-5D74-EB89-4858002E3013}"/>
              </a:ext>
            </a:extLst>
          </p:cNvPr>
          <p:cNvSpPr>
            <a:spLocks noGrp="1"/>
          </p:cNvSpPr>
          <p:nvPr>
            <p:ph type="sldNum" sz="quarter" idx="12"/>
          </p:nvPr>
        </p:nvSpPr>
        <p:spPr/>
        <p:txBody>
          <a:bodyPr/>
          <a:lstStyle/>
          <a:p>
            <a:fld id="{88B859A7-2ED4-41B8-8577-D864C71C8736}" type="slidenum">
              <a:rPr lang="sv-SE" smtClean="0"/>
              <a:t>24</a:t>
            </a:fld>
            <a:endParaRPr lang="sv-SE" dirty="0"/>
          </a:p>
        </p:txBody>
      </p:sp>
      <p:grpSp>
        <p:nvGrpSpPr>
          <p:cNvPr id="8" name="Grupp 7">
            <a:extLst>
              <a:ext uri="{FF2B5EF4-FFF2-40B4-BE49-F238E27FC236}">
                <a16:creationId xmlns:a16="http://schemas.microsoft.com/office/drawing/2014/main" id="{FEE0333D-7768-83D4-B7CB-BA74F71608A8}"/>
              </a:ext>
              <a:ext uri="{C183D7F6-B498-43B3-948B-1728B52AA6E4}">
                <adec:decorative xmlns:adec="http://schemas.microsoft.com/office/drawing/2017/decorative" val="1"/>
              </a:ext>
            </a:extLst>
          </p:cNvPr>
          <p:cNvGrpSpPr/>
          <p:nvPr/>
        </p:nvGrpSpPr>
        <p:grpSpPr>
          <a:xfrm>
            <a:off x="4573448" y="1998245"/>
            <a:ext cx="2719321" cy="4620126"/>
            <a:chOff x="4573448" y="2425802"/>
            <a:chExt cx="2719321" cy="3333648"/>
          </a:xfrm>
        </p:grpSpPr>
        <p:cxnSp>
          <p:nvCxnSpPr>
            <p:cNvPr id="112" name="Rak koppling 111">
              <a:extLst>
                <a:ext uri="{FF2B5EF4-FFF2-40B4-BE49-F238E27FC236}">
                  <a16:creationId xmlns:a16="http://schemas.microsoft.com/office/drawing/2014/main" id="{52CCF3C6-CCD4-1FF3-FF0D-550988D4A0E3}"/>
                </a:ext>
              </a:extLst>
            </p:cNvPr>
            <p:cNvCxnSpPr>
              <a:cxnSpLocks/>
            </p:cNvCxnSpPr>
            <p:nvPr/>
          </p:nvCxnSpPr>
          <p:spPr>
            <a:xfrm flipV="1">
              <a:off x="7292769" y="2425802"/>
              <a:ext cx="0" cy="3333648"/>
            </a:xfrm>
            <a:prstGeom prst="line">
              <a:avLst/>
            </a:prstGeom>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4" name="Rak koppling 113">
              <a:extLst>
                <a:ext uri="{FF2B5EF4-FFF2-40B4-BE49-F238E27FC236}">
                  <a16:creationId xmlns:a16="http://schemas.microsoft.com/office/drawing/2014/main" id="{767047AB-B28A-A64F-35ED-504AE7A18D7B}"/>
                </a:ext>
              </a:extLst>
            </p:cNvPr>
            <p:cNvCxnSpPr>
              <a:cxnSpLocks/>
            </p:cNvCxnSpPr>
            <p:nvPr/>
          </p:nvCxnSpPr>
          <p:spPr>
            <a:xfrm flipV="1">
              <a:off x="4573448" y="2425802"/>
              <a:ext cx="0" cy="3333648"/>
            </a:xfrm>
            <a:prstGeom prst="line">
              <a:avLst/>
            </a:prstGeom>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1509407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80CBD0-4931-FD77-9447-A568CF160278}"/>
              </a:ext>
            </a:extLst>
          </p:cNvPr>
          <p:cNvSpPr>
            <a:spLocks noGrp="1"/>
          </p:cNvSpPr>
          <p:nvPr>
            <p:ph type="title"/>
          </p:nvPr>
        </p:nvSpPr>
        <p:spPr/>
        <p:txBody>
          <a:bodyPr/>
          <a:lstStyle/>
          <a:p>
            <a:r>
              <a:rPr lang="sv-SE" dirty="0"/>
              <a:t>Möjlighet att påverka kursplanerna</a:t>
            </a:r>
          </a:p>
        </p:txBody>
      </p:sp>
      <p:sp>
        <p:nvSpPr>
          <p:cNvPr id="3" name="Platshållare för innehåll 2">
            <a:extLst>
              <a:ext uri="{FF2B5EF4-FFF2-40B4-BE49-F238E27FC236}">
                <a16:creationId xmlns:a16="http://schemas.microsoft.com/office/drawing/2014/main" id="{50D3A32A-BDE8-8E5E-4973-5DB7B1C0B1D8}"/>
              </a:ext>
            </a:extLst>
          </p:cNvPr>
          <p:cNvSpPr>
            <a:spLocks noGrp="1"/>
          </p:cNvSpPr>
          <p:nvPr>
            <p:ph idx="1"/>
          </p:nvPr>
        </p:nvSpPr>
        <p:spPr>
          <a:xfrm>
            <a:off x="334962" y="2425148"/>
            <a:ext cx="9685338" cy="4038714"/>
          </a:xfrm>
        </p:spPr>
        <p:txBody>
          <a:bodyPr/>
          <a:lstStyle/>
          <a:p>
            <a:r>
              <a:rPr lang="sv-SE" dirty="0"/>
              <a:t>Under hösten 9 november 2026 – 20 januari 2027 går samtliga kursplaner ut på remiss.</a:t>
            </a:r>
          </a:p>
          <a:p>
            <a:r>
              <a:rPr lang="sv-SE" dirty="0"/>
              <a:t>I samband med remissen kommer Skolverket med information om intentionerna och kursplanernas struktur.</a:t>
            </a:r>
          </a:p>
          <a:p>
            <a:r>
              <a:rPr lang="sv-SE" dirty="0"/>
              <a:t>Kursplanerna kommer att finnas på skolverket.se.</a:t>
            </a:r>
          </a:p>
          <a:p>
            <a:r>
              <a:rPr lang="sv-SE" dirty="0"/>
              <a:t>Det är en öppen remiss vilket innebär att alla som önskar har möjlighet att lämna synpunkter.</a:t>
            </a:r>
          </a:p>
          <a:p>
            <a:r>
              <a:rPr lang="sv-SE" dirty="0"/>
              <a:t>Skolverket bearbetar läroplaner och kursplaner och lämnar över förslag till regeringen under våren 2027.</a:t>
            </a:r>
          </a:p>
          <a:p>
            <a:r>
              <a:rPr lang="sv-SE" dirty="0"/>
              <a:t>Regeringen förväntas fatta beslut om de nya läroplanerna, inklusive kursplanerna i slutet av 2027.</a:t>
            </a:r>
          </a:p>
        </p:txBody>
      </p:sp>
      <p:sp>
        <p:nvSpPr>
          <p:cNvPr id="4" name="Platshållare för bildnummer 3">
            <a:extLst>
              <a:ext uri="{FF2B5EF4-FFF2-40B4-BE49-F238E27FC236}">
                <a16:creationId xmlns:a16="http://schemas.microsoft.com/office/drawing/2014/main" id="{F39398B9-FE27-C314-4881-E5CAEA19C662}"/>
              </a:ext>
            </a:extLst>
          </p:cNvPr>
          <p:cNvSpPr>
            <a:spLocks noGrp="1"/>
          </p:cNvSpPr>
          <p:nvPr>
            <p:ph type="sldNum" sz="quarter" idx="12"/>
          </p:nvPr>
        </p:nvSpPr>
        <p:spPr/>
        <p:txBody>
          <a:bodyPr/>
          <a:lstStyle/>
          <a:p>
            <a:fld id="{88B859A7-2ED4-41B8-8577-D864C71C8736}" type="slidenum">
              <a:rPr lang="sv-SE" smtClean="0"/>
              <a:t>25</a:t>
            </a:fld>
            <a:endParaRPr lang="sv-SE" dirty="0"/>
          </a:p>
        </p:txBody>
      </p:sp>
    </p:spTree>
    <p:extLst>
      <p:ext uri="{BB962C8B-B14F-4D97-AF65-F5344CB8AC3E}">
        <p14:creationId xmlns:p14="http://schemas.microsoft.com/office/powerpoint/2010/main" val="1131508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7841-0876-A8D3-B1F5-F53B6EEA9447}"/>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99FAAB2B-2A56-12F2-A508-5618CC2AE0C8}"/>
              </a:ext>
            </a:extLst>
          </p:cNvPr>
          <p:cNvSpPr>
            <a:spLocks noGrp="1"/>
          </p:cNvSpPr>
          <p:nvPr>
            <p:ph type="title"/>
          </p:nvPr>
        </p:nvSpPr>
        <p:spPr/>
        <p:txBody>
          <a:bodyPr/>
          <a:lstStyle/>
          <a:p>
            <a:r>
              <a:rPr lang="sv-SE" dirty="0"/>
              <a:t>Kartläggningsmaterial och kompetensutvecklingsinsatser</a:t>
            </a:r>
          </a:p>
        </p:txBody>
      </p:sp>
      <p:sp>
        <p:nvSpPr>
          <p:cNvPr id="3" name="Platshållare för innehåll 2">
            <a:extLst>
              <a:ext uri="{FF2B5EF4-FFF2-40B4-BE49-F238E27FC236}">
                <a16:creationId xmlns:a16="http://schemas.microsoft.com/office/drawing/2014/main" id="{17D31B27-6BF8-8B44-22C8-63F4171554CC}"/>
              </a:ext>
            </a:extLst>
          </p:cNvPr>
          <p:cNvSpPr>
            <a:spLocks noGrp="1"/>
          </p:cNvSpPr>
          <p:nvPr>
            <p:ph idx="1"/>
          </p:nvPr>
        </p:nvSpPr>
        <p:spPr/>
        <p:txBody>
          <a:bodyPr numCol="1"/>
          <a:lstStyle/>
          <a:p>
            <a:pPr lvl="0"/>
            <a:r>
              <a:rPr lang="sv-SE" sz="1600" dirty="0"/>
              <a:t>Skolverket ska ta fram ett nationellt kartläggningsmaterial i svenska som andraspråk.</a:t>
            </a:r>
          </a:p>
          <a:p>
            <a:pPr lvl="0"/>
            <a:r>
              <a:rPr lang="sv-SE" sz="1600" dirty="0"/>
              <a:t>Kartläggningsmaterialet ska ligga till grund för </a:t>
            </a:r>
            <a:br>
              <a:rPr lang="sv-SE" sz="1600" dirty="0"/>
            </a:br>
            <a:r>
              <a:rPr lang="sv-SE" sz="1600" dirty="0"/>
              <a:t>rektorns beslut om </a:t>
            </a:r>
          </a:p>
          <a:p>
            <a:pPr lvl="1"/>
            <a:r>
              <a:rPr lang="sv-SE" sz="1400" dirty="0"/>
              <a:t>när en elev ska få undervisning i svenska som andraspråk eller grundläggande svenska</a:t>
            </a:r>
          </a:p>
          <a:p>
            <a:pPr lvl="1"/>
            <a:r>
              <a:rPr lang="sv-SE" sz="1400" dirty="0"/>
              <a:t>när en elev ska övergå från ämnet grundläggande svenska till ämnet svenska som andraspråk och sedan till ämnet svenska i grundskolan, anpassade grundskolan, </a:t>
            </a:r>
            <a:br>
              <a:rPr lang="sv-SE" sz="1400" dirty="0"/>
            </a:br>
            <a:r>
              <a:rPr lang="sv-SE" sz="1400" dirty="0"/>
              <a:t>sameskolan och specialskolan.</a:t>
            </a:r>
          </a:p>
          <a:p>
            <a:r>
              <a:rPr lang="sv-SE" sz="1600" dirty="0"/>
              <a:t>Grundläggande svenska införs som en kursplan och en del av ämnet svenska som andraspråk. </a:t>
            </a:r>
          </a:p>
          <a:p>
            <a:pPr marL="0" indent="-85725">
              <a:buNone/>
            </a:pPr>
            <a:endParaRPr lang="sv-SE" sz="1600" dirty="0"/>
          </a:p>
        </p:txBody>
      </p:sp>
      <p:sp>
        <p:nvSpPr>
          <p:cNvPr id="2" name="Platshållare för bildnummer 1">
            <a:extLst>
              <a:ext uri="{FF2B5EF4-FFF2-40B4-BE49-F238E27FC236}">
                <a16:creationId xmlns:a16="http://schemas.microsoft.com/office/drawing/2014/main" id="{2B8D4A21-C60D-C980-7F12-29F44CDE81D8}"/>
              </a:ext>
            </a:extLst>
          </p:cNvPr>
          <p:cNvSpPr>
            <a:spLocks noGrp="1"/>
          </p:cNvSpPr>
          <p:nvPr>
            <p:ph type="sldNum" sz="quarter" idx="12"/>
          </p:nvPr>
        </p:nvSpPr>
        <p:spPr/>
        <p:txBody>
          <a:bodyPr/>
          <a:lstStyle/>
          <a:p>
            <a:fld id="{88B859A7-2ED4-41B8-8577-D864C71C8736}" type="slidenum">
              <a:rPr lang="sv-SE" smtClean="0"/>
              <a:t>26</a:t>
            </a:fld>
            <a:endParaRPr lang="sv-SE" dirty="0"/>
          </a:p>
        </p:txBody>
      </p:sp>
      <p:sp>
        <p:nvSpPr>
          <p:cNvPr id="5" name="Platshållare för innehåll 4">
            <a:extLst>
              <a:ext uri="{FF2B5EF4-FFF2-40B4-BE49-F238E27FC236}">
                <a16:creationId xmlns:a16="http://schemas.microsoft.com/office/drawing/2014/main" id="{C4AB59B7-F77C-7C29-4875-5773032762CB}"/>
              </a:ext>
            </a:extLst>
          </p:cNvPr>
          <p:cNvSpPr>
            <a:spLocks noGrp="1"/>
          </p:cNvSpPr>
          <p:nvPr>
            <p:ph idx="13"/>
          </p:nvPr>
        </p:nvSpPr>
        <p:spPr/>
        <p:txBody>
          <a:bodyPr/>
          <a:lstStyle/>
          <a:p>
            <a:pPr lvl="0"/>
            <a:r>
              <a:rPr lang="sv-SE" sz="1600" dirty="0"/>
              <a:t>Skolverket ska ta fram en fortbildning i form av uppdragsutbildningar för lärare som i dag arbetar i förskoleklassen eller i grundskolans årkurs 1–3. Samt ta fram andra kompetensutvecklingsinsatser </a:t>
            </a:r>
            <a:br>
              <a:rPr lang="sv-SE" sz="1600" dirty="0"/>
            </a:br>
            <a:r>
              <a:rPr lang="sv-SE" sz="1600" dirty="0"/>
              <a:t>för lärare och andra berörda personalgrupper.</a:t>
            </a:r>
          </a:p>
          <a:p>
            <a:pPr lvl="0"/>
            <a:r>
              <a:rPr lang="sv-SE" sz="1600" dirty="0"/>
              <a:t>Insatserna ska </a:t>
            </a:r>
            <a:r>
              <a:rPr lang="sv-SE" sz="1600" dirty="0">
                <a:solidFill>
                  <a:schemeClr val="tx1">
                    <a:lumMod val="85000"/>
                    <a:lumOff val="15000"/>
                  </a:schemeClr>
                </a:solidFill>
              </a:rPr>
              <a:t>ge lärare som ska arbeta i blivande årskurs 1 </a:t>
            </a:r>
            <a:r>
              <a:rPr lang="sv-SE" sz="1600" dirty="0"/>
              <a:t>kompetens att integrera förskolans pedagogik och arbetssätt på lämpligt sätt i undervisningen.</a:t>
            </a:r>
          </a:p>
          <a:p>
            <a:pPr lvl="0"/>
            <a:r>
              <a:rPr lang="sv-SE" sz="1600" dirty="0"/>
              <a:t>Kursstart höstterminen 2027</a:t>
            </a:r>
          </a:p>
          <a:p>
            <a:endParaRPr lang="sv-SE" sz="1800" dirty="0"/>
          </a:p>
        </p:txBody>
      </p:sp>
    </p:spTree>
    <p:extLst>
      <p:ext uri="{BB962C8B-B14F-4D97-AF65-F5344CB8AC3E}">
        <p14:creationId xmlns:p14="http://schemas.microsoft.com/office/powerpoint/2010/main" val="3795870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4314B-EB41-486D-4980-9EB0B453BA7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AA7456D-7576-398F-8295-4F56E98F851C}"/>
              </a:ext>
            </a:extLst>
          </p:cNvPr>
          <p:cNvSpPr>
            <a:spLocks noGrp="1"/>
          </p:cNvSpPr>
          <p:nvPr>
            <p:ph type="title"/>
          </p:nvPr>
        </p:nvSpPr>
        <p:spPr/>
        <p:txBody>
          <a:bodyPr/>
          <a:lstStyle/>
          <a:p>
            <a:r>
              <a:rPr lang="sv-SE" dirty="0"/>
              <a:t>Förbättrat stöd i skolan</a:t>
            </a:r>
          </a:p>
        </p:txBody>
      </p:sp>
      <p:sp>
        <p:nvSpPr>
          <p:cNvPr id="3" name="Platshållare för innehåll 2">
            <a:extLst>
              <a:ext uri="{FF2B5EF4-FFF2-40B4-BE49-F238E27FC236}">
                <a16:creationId xmlns:a16="http://schemas.microsoft.com/office/drawing/2014/main" id="{B53357A5-0714-F0A5-F499-22B222CEC4E8}"/>
              </a:ext>
            </a:extLst>
          </p:cNvPr>
          <p:cNvSpPr>
            <a:spLocks noGrp="1"/>
          </p:cNvSpPr>
          <p:nvPr>
            <p:ph idx="1"/>
          </p:nvPr>
        </p:nvSpPr>
        <p:spPr>
          <a:xfrm>
            <a:off x="344487" y="1916113"/>
            <a:ext cx="9685338" cy="3924512"/>
          </a:xfrm>
        </p:spPr>
        <p:txBody>
          <a:bodyPr/>
          <a:lstStyle/>
          <a:p>
            <a:pPr marL="0" indent="0">
              <a:buNone/>
            </a:pPr>
            <a:r>
              <a:rPr lang="sv-SE" dirty="0"/>
              <a:t>För att elever ska ges stöd tidigare genomförs flera förändringar av stödsystemet 2028. Detta innebär bland annat att</a:t>
            </a:r>
          </a:p>
          <a:p>
            <a:r>
              <a:rPr lang="sv-SE" dirty="0"/>
              <a:t>stödundervisning införs som en ny stödåtgärd i ämnena svenska, svenska som andraspråk och matematik i alla obligatoriska skolformer, gymnasieskolan och anpassade gymnasieskolan</a:t>
            </a:r>
          </a:p>
          <a:p>
            <a:r>
              <a:rPr lang="sv-SE" dirty="0"/>
              <a:t>stödundervisningen ska ges som enskild undervisning eller som undervisning i mindre grupp och bör inte ges längre än två månader per termin</a:t>
            </a:r>
          </a:p>
          <a:p>
            <a:r>
              <a:rPr lang="sv-SE" dirty="0"/>
              <a:t>utredning av en elevs behov av särskilt stöd ska inledas snabbare än i dag</a:t>
            </a:r>
          </a:p>
          <a:p>
            <a:r>
              <a:rPr lang="sv-SE" dirty="0"/>
              <a:t>det ska bli enklare att ge särskilt stöd i en mindre undervisningsgrupp eller som enskild undervisning</a:t>
            </a:r>
          </a:p>
          <a:p>
            <a:r>
              <a:rPr lang="sv-SE" dirty="0"/>
              <a:t>standardiserade tester införs (se nästa bild).</a:t>
            </a:r>
          </a:p>
        </p:txBody>
      </p:sp>
      <p:sp>
        <p:nvSpPr>
          <p:cNvPr id="4" name="Platshållare för bildnummer 3">
            <a:extLst>
              <a:ext uri="{FF2B5EF4-FFF2-40B4-BE49-F238E27FC236}">
                <a16:creationId xmlns:a16="http://schemas.microsoft.com/office/drawing/2014/main" id="{F36BE7F4-B9EC-D060-42D2-95FF6B4550AF}"/>
              </a:ext>
            </a:extLst>
          </p:cNvPr>
          <p:cNvSpPr>
            <a:spLocks noGrp="1"/>
          </p:cNvSpPr>
          <p:nvPr>
            <p:ph type="sldNum" sz="quarter" idx="12"/>
          </p:nvPr>
        </p:nvSpPr>
        <p:spPr/>
        <p:txBody>
          <a:bodyPr/>
          <a:lstStyle/>
          <a:p>
            <a:fld id="{88B859A7-2ED4-41B8-8577-D864C71C8736}" type="slidenum">
              <a:rPr lang="sv-SE" smtClean="0"/>
              <a:t>27</a:t>
            </a:fld>
            <a:endParaRPr lang="sv-SE" dirty="0"/>
          </a:p>
        </p:txBody>
      </p:sp>
    </p:spTree>
    <p:extLst>
      <p:ext uri="{BB962C8B-B14F-4D97-AF65-F5344CB8AC3E}">
        <p14:creationId xmlns:p14="http://schemas.microsoft.com/office/powerpoint/2010/main" val="1084752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047EE-B258-1B98-1F56-11514556384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6A229C9-8FFA-A47F-6E9D-D5CECC3C6604}"/>
              </a:ext>
            </a:extLst>
          </p:cNvPr>
          <p:cNvSpPr>
            <a:spLocks noGrp="1"/>
          </p:cNvSpPr>
          <p:nvPr>
            <p:ph type="title"/>
          </p:nvPr>
        </p:nvSpPr>
        <p:spPr/>
        <p:txBody>
          <a:bodyPr/>
          <a:lstStyle/>
          <a:p>
            <a:r>
              <a:rPr lang="sv-SE" dirty="0"/>
              <a:t>Standardiserade tester</a:t>
            </a:r>
          </a:p>
        </p:txBody>
      </p:sp>
      <p:sp>
        <p:nvSpPr>
          <p:cNvPr id="3" name="Platshållare för innehåll 2">
            <a:extLst>
              <a:ext uri="{FF2B5EF4-FFF2-40B4-BE49-F238E27FC236}">
                <a16:creationId xmlns:a16="http://schemas.microsoft.com/office/drawing/2014/main" id="{D0A9E48D-847C-ABD7-4D7D-B1DE4A5BE183}"/>
              </a:ext>
            </a:extLst>
          </p:cNvPr>
          <p:cNvSpPr>
            <a:spLocks noGrp="1"/>
          </p:cNvSpPr>
          <p:nvPr>
            <p:ph idx="1"/>
          </p:nvPr>
        </p:nvSpPr>
        <p:spPr/>
        <p:txBody>
          <a:bodyPr numCol="1"/>
          <a:lstStyle/>
          <a:p>
            <a:r>
              <a:rPr lang="sv-SE" dirty="0"/>
              <a:t>Från och med höstterminen 2028 kommer obligatoriska standardiserade tester att användas i grundskolan, anpassade grundskolan, specialskolan och sameskolan.</a:t>
            </a:r>
          </a:p>
          <a:p>
            <a:r>
              <a:rPr lang="sv-SE" dirty="0"/>
              <a:t>Testernas syfte är att identifiera elever som har behov av stöd i sin läs-, skriv- och matematikutveckling.</a:t>
            </a:r>
          </a:p>
          <a:p>
            <a:pPr marL="0" indent="0">
              <a:buNone/>
            </a:pPr>
            <a:endParaRPr lang="sv-SE" dirty="0"/>
          </a:p>
        </p:txBody>
      </p:sp>
      <p:sp>
        <p:nvSpPr>
          <p:cNvPr id="4" name="Platshållare för bildnummer 3">
            <a:extLst>
              <a:ext uri="{FF2B5EF4-FFF2-40B4-BE49-F238E27FC236}">
                <a16:creationId xmlns:a16="http://schemas.microsoft.com/office/drawing/2014/main" id="{FE22D528-B879-D24C-CCBA-06230CD3B573}"/>
              </a:ext>
            </a:extLst>
          </p:cNvPr>
          <p:cNvSpPr>
            <a:spLocks noGrp="1"/>
          </p:cNvSpPr>
          <p:nvPr>
            <p:ph type="sldNum" sz="quarter" idx="12"/>
          </p:nvPr>
        </p:nvSpPr>
        <p:spPr/>
        <p:txBody>
          <a:bodyPr/>
          <a:lstStyle/>
          <a:p>
            <a:fld id="{88B859A7-2ED4-41B8-8577-D864C71C8736}" type="slidenum">
              <a:rPr lang="sv-SE" smtClean="0"/>
              <a:t>28</a:t>
            </a:fld>
            <a:endParaRPr lang="sv-SE" dirty="0"/>
          </a:p>
        </p:txBody>
      </p:sp>
      <p:sp>
        <p:nvSpPr>
          <p:cNvPr id="6" name="Platshållare för innehåll 5">
            <a:extLst>
              <a:ext uri="{FF2B5EF4-FFF2-40B4-BE49-F238E27FC236}">
                <a16:creationId xmlns:a16="http://schemas.microsoft.com/office/drawing/2014/main" id="{B6567ADA-4578-5454-638B-DD2879681FF0}"/>
              </a:ext>
            </a:extLst>
          </p:cNvPr>
          <p:cNvSpPr>
            <a:spLocks noGrp="1"/>
          </p:cNvSpPr>
          <p:nvPr>
            <p:ph idx="13"/>
          </p:nvPr>
        </p:nvSpPr>
        <p:spPr/>
        <p:txBody>
          <a:bodyPr/>
          <a:lstStyle/>
          <a:p>
            <a:r>
              <a:rPr lang="sv-SE" dirty="0"/>
              <a:t>Standardiserade tester ska genomföras i början av läsåret.</a:t>
            </a:r>
          </a:p>
          <a:p>
            <a:r>
              <a:rPr lang="sv-SE" dirty="0"/>
              <a:t>Standardiserade tester ska genomföras enligt följande:</a:t>
            </a:r>
          </a:p>
          <a:p>
            <a:pPr lvl="1"/>
            <a:r>
              <a:rPr lang="sv-SE" dirty="0"/>
              <a:t>Grundskolan: årskurs 1, 2, 3, 5 och 8.</a:t>
            </a:r>
          </a:p>
          <a:p>
            <a:pPr lvl="1"/>
            <a:r>
              <a:rPr lang="sv-SE" dirty="0"/>
              <a:t>Anpassade grundskolan: årskurs 1, 2, 3, 5 och 8 för de elever som läser ämnen.</a:t>
            </a:r>
          </a:p>
          <a:p>
            <a:pPr lvl="1"/>
            <a:r>
              <a:rPr lang="sv-SE" dirty="0"/>
              <a:t>Specialskolan: årskurs 1, 2, 3, 6 och 9.</a:t>
            </a:r>
          </a:p>
          <a:p>
            <a:pPr lvl="1"/>
            <a:r>
              <a:rPr lang="sv-SE" dirty="0"/>
              <a:t>Sameskolan: årskurs 1, 2, 3 och 5.</a:t>
            </a:r>
          </a:p>
          <a:p>
            <a:endParaRPr lang="sv-SE" dirty="0"/>
          </a:p>
        </p:txBody>
      </p:sp>
    </p:spTree>
    <p:extLst>
      <p:ext uri="{BB962C8B-B14F-4D97-AF65-F5344CB8AC3E}">
        <p14:creationId xmlns:p14="http://schemas.microsoft.com/office/powerpoint/2010/main" val="1627717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4015DE-D5C0-A502-59B6-3E250D64B3F0}"/>
              </a:ext>
            </a:extLst>
          </p:cNvPr>
          <p:cNvSpPr>
            <a:spLocks noGrp="1"/>
          </p:cNvSpPr>
          <p:nvPr>
            <p:ph type="title"/>
          </p:nvPr>
        </p:nvSpPr>
        <p:spPr>
          <a:xfrm>
            <a:off x="334962" y="552450"/>
            <a:ext cx="9685338" cy="1434611"/>
          </a:xfrm>
        </p:spPr>
        <p:txBody>
          <a:bodyPr/>
          <a:lstStyle/>
          <a:p>
            <a:r>
              <a:rPr lang="sv-SE" dirty="0"/>
              <a:t>Nytt betygssystem – förändringarna  i korthet</a:t>
            </a:r>
          </a:p>
        </p:txBody>
      </p:sp>
      <p:sp>
        <p:nvSpPr>
          <p:cNvPr id="3" name="Platshållare för innehåll 2">
            <a:extLst>
              <a:ext uri="{FF2B5EF4-FFF2-40B4-BE49-F238E27FC236}">
                <a16:creationId xmlns:a16="http://schemas.microsoft.com/office/drawing/2014/main" id="{A1329AFD-65B0-8A9D-E1B7-9F8A9974D1EC}"/>
              </a:ext>
            </a:extLst>
          </p:cNvPr>
          <p:cNvSpPr>
            <a:spLocks noGrp="1"/>
          </p:cNvSpPr>
          <p:nvPr>
            <p:ph idx="1"/>
          </p:nvPr>
        </p:nvSpPr>
        <p:spPr>
          <a:xfrm>
            <a:off x="334962" y="2420937"/>
            <a:ext cx="4681538" cy="3507057"/>
          </a:xfrm>
        </p:spPr>
        <p:txBody>
          <a:bodyPr/>
          <a:lstStyle/>
          <a:p>
            <a:r>
              <a:rPr lang="sv-SE" sz="1800" dirty="0"/>
              <a:t>Betygsskala 1–10 utan gräns för godkänt.</a:t>
            </a:r>
          </a:p>
          <a:p>
            <a:r>
              <a:rPr lang="sv-SE" sz="1800" dirty="0"/>
              <a:t>Den ny betygsskalan införs 2028.</a:t>
            </a:r>
          </a:p>
          <a:p>
            <a:r>
              <a:rPr lang="sv-SE" sz="1800" dirty="0"/>
              <a:t>Betygskriterierna är enbart benämningar på skalstegen.</a:t>
            </a:r>
          </a:p>
          <a:p>
            <a:r>
              <a:rPr lang="sv-SE" sz="1800" dirty="0"/>
              <a:t>Betygen sätts av lärarna.</a:t>
            </a:r>
          </a:p>
          <a:p>
            <a:r>
              <a:rPr lang="sv-SE" sz="1800" dirty="0"/>
              <a:t>Eleven får ett betyg när undervisningen är avslutad.</a:t>
            </a:r>
          </a:p>
          <a:p>
            <a:r>
              <a:rPr lang="sv-SE" sz="1800" dirty="0"/>
              <a:t>Nationella slutproven är en oberoende kunskapsmätning och rättning sker centralt. </a:t>
            </a:r>
          </a:p>
        </p:txBody>
      </p:sp>
      <p:sp>
        <p:nvSpPr>
          <p:cNvPr id="4" name="Platshållare för innehåll 3">
            <a:extLst>
              <a:ext uri="{FF2B5EF4-FFF2-40B4-BE49-F238E27FC236}">
                <a16:creationId xmlns:a16="http://schemas.microsoft.com/office/drawing/2014/main" id="{35F23584-016E-3808-721E-9CD9666DE393}"/>
              </a:ext>
            </a:extLst>
          </p:cNvPr>
          <p:cNvSpPr>
            <a:spLocks noGrp="1"/>
          </p:cNvSpPr>
          <p:nvPr>
            <p:ph idx="13"/>
          </p:nvPr>
        </p:nvSpPr>
        <p:spPr>
          <a:xfrm>
            <a:off x="5338762" y="2420937"/>
            <a:ext cx="4681538" cy="3507057"/>
          </a:xfrm>
        </p:spPr>
        <p:txBody>
          <a:bodyPr/>
          <a:lstStyle/>
          <a:p>
            <a:r>
              <a:rPr lang="sv-SE" sz="1800" dirty="0"/>
              <a:t>Beräkning av meritvärdet sker efter att betygen har satts och proven har genomförts.</a:t>
            </a:r>
          </a:p>
          <a:p>
            <a:r>
              <a:rPr lang="sv-SE" sz="1800" dirty="0"/>
              <a:t>Beräkningen av meritvärdet sker centralt på en myndighet. </a:t>
            </a:r>
          </a:p>
          <a:p>
            <a:r>
              <a:rPr lang="sv-SE" sz="1800" dirty="0"/>
              <a:t>Meritvärdena används för urval vid antagning till gymnasieskola och högre utbildning. </a:t>
            </a:r>
          </a:p>
          <a:p>
            <a:r>
              <a:rPr lang="sv-SE" sz="1800" dirty="0"/>
              <a:t>Meritvärdering införs 2031.</a:t>
            </a:r>
          </a:p>
        </p:txBody>
      </p:sp>
      <p:sp>
        <p:nvSpPr>
          <p:cNvPr id="5" name="Platshållare för bildnummer 4">
            <a:extLst>
              <a:ext uri="{FF2B5EF4-FFF2-40B4-BE49-F238E27FC236}">
                <a16:creationId xmlns:a16="http://schemas.microsoft.com/office/drawing/2014/main" id="{966B8685-C4BF-2738-4F2A-DAF477C57F03}"/>
              </a:ext>
            </a:extLst>
          </p:cNvPr>
          <p:cNvSpPr>
            <a:spLocks noGrp="1"/>
          </p:cNvSpPr>
          <p:nvPr>
            <p:ph type="sldNum" sz="quarter" idx="12"/>
          </p:nvPr>
        </p:nvSpPr>
        <p:spPr/>
        <p:txBody>
          <a:bodyPr/>
          <a:lstStyle/>
          <a:p>
            <a:fld id="{88B859A7-2ED4-41B8-8577-D864C71C8736}" type="slidenum">
              <a:rPr lang="sv-SE" smtClean="0"/>
              <a:t>29</a:t>
            </a:fld>
            <a:endParaRPr lang="sv-SE" dirty="0"/>
          </a:p>
        </p:txBody>
      </p:sp>
    </p:spTree>
    <p:extLst>
      <p:ext uri="{BB962C8B-B14F-4D97-AF65-F5344CB8AC3E}">
        <p14:creationId xmlns:p14="http://schemas.microsoft.com/office/powerpoint/2010/main" val="100236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a:extLst>
              <a:ext uri="{FF2B5EF4-FFF2-40B4-BE49-F238E27FC236}">
                <a16:creationId xmlns:a16="http://schemas.microsoft.com/office/drawing/2014/main" id="{B8AF6A94-25FC-8B80-423C-58D8F09055D1}"/>
              </a:ext>
            </a:extLst>
          </p:cNvPr>
          <p:cNvSpPr>
            <a:spLocks noGrp="1"/>
          </p:cNvSpPr>
          <p:nvPr>
            <p:ph type="title" idx="4294967295"/>
          </p:nvPr>
        </p:nvSpPr>
        <p:spPr>
          <a:xfrm>
            <a:off x="0" y="560097"/>
            <a:ext cx="1994400"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a:effectLst/>
        </p:spPr>
        <p:txBody>
          <a:bodyPr rot="0" spcFirstLastPara="0" vertOverflow="overflow" horzOverflow="overflow" vert="horz" wrap="square" lIns="91440" tIns="144000" rIns="91440" bIns="144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chemeClr val="bg1"/>
                </a:solidFill>
                <a:effectLst/>
                <a:uLnTx/>
                <a:uFillTx/>
                <a:latin typeface="+mn-lt"/>
                <a:ea typeface="+mn-ea"/>
                <a:cs typeface="+mn-cs"/>
              </a:rPr>
              <a:t>Nuläge</a:t>
            </a:r>
          </a:p>
        </p:txBody>
      </p:sp>
      <p:sp>
        <p:nvSpPr>
          <p:cNvPr id="3" name="Platshållare för innehåll 2">
            <a:extLst>
              <a:ext uri="{FF2B5EF4-FFF2-40B4-BE49-F238E27FC236}">
                <a16:creationId xmlns:a16="http://schemas.microsoft.com/office/drawing/2014/main" id="{B8719294-A06A-7DC3-DC36-44A3EF874B51}"/>
              </a:ext>
            </a:extLst>
          </p:cNvPr>
          <p:cNvSpPr>
            <a:spLocks noGrp="1"/>
          </p:cNvSpPr>
          <p:nvPr>
            <p:ph idx="1"/>
          </p:nvPr>
        </p:nvSpPr>
        <p:spPr>
          <a:xfrm>
            <a:off x="334963" y="2420937"/>
            <a:ext cx="9685337" cy="3671887"/>
          </a:xfrm>
        </p:spPr>
        <p:txBody>
          <a:bodyPr/>
          <a:lstStyle/>
          <a:p>
            <a:pPr marL="0" indent="0">
              <a:buNone/>
            </a:pPr>
            <a:r>
              <a:rPr lang="sv-SE" dirty="0"/>
              <a:t>De kommande reformerna ska möta flera utmaningar i det svenska skolväsendet. Skillnaderna mellan skolor är stora. Elever</a:t>
            </a:r>
            <a:r>
              <a:rPr lang="sv-SE" dirty="0">
                <a:solidFill>
                  <a:srgbClr val="FF0000"/>
                </a:solidFill>
              </a:rPr>
              <a:t> </a:t>
            </a:r>
            <a:r>
              <a:rPr lang="sv-SE" dirty="0"/>
              <a:t>ges inte samma förutsättningar att utvecklas och klara skolan, och nästan var femte elev lämnar i dag grundskolan utan behörighet till gymnasieskolan. </a:t>
            </a:r>
          </a:p>
          <a:p>
            <a:pPr marL="0" indent="0">
              <a:buNone/>
            </a:pPr>
            <a:r>
              <a:rPr lang="sv-SE" dirty="0"/>
              <a:t>Inte heller antagningen till gymnasieskolan och högre utbildning är rättvis. Betygen sätts olika på olika skolor, vilket beror på att det saknas en nationell måttstock i betygssystemet. Det är alltså inte enskilda lärares fel, utan ett systemfel.</a:t>
            </a:r>
          </a:p>
          <a:p>
            <a:pPr marL="0" indent="0">
              <a:buNone/>
            </a:pPr>
            <a:r>
              <a:rPr lang="sv-SE" dirty="0"/>
              <a:t>För att möta de här utmaningarna har regeringen och riksdagen fattat beslut om flera reformer som kommer att kräva ett omfattande arbete av huvudmän, rektorer, lärare och annan skolpersonal. </a:t>
            </a:r>
          </a:p>
        </p:txBody>
      </p:sp>
      <p:sp>
        <p:nvSpPr>
          <p:cNvPr id="2" name="Platshållare för bildnummer 1">
            <a:extLst>
              <a:ext uri="{FF2B5EF4-FFF2-40B4-BE49-F238E27FC236}">
                <a16:creationId xmlns:a16="http://schemas.microsoft.com/office/drawing/2014/main" id="{234680C1-DBC9-54C9-97C5-EF240B4822F8}"/>
              </a:ext>
            </a:extLst>
          </p:cNvPr>
          <p:cNvSpPr>
            <a:spLocks noGrp="1"/>
          </p:cNvSpPr>
          <p:nvPr>
            <p:ph type="sldNum" sz="quarter" idx="12"/>
          </p:nvPr>
        </p:nvSpPr>
        <p:spPr/>
        <p:txBody>
          <a:bodyPr/>
          <a:lstStyle/>
          <a:p>
            <a:fld id="{88B859A7-2ED4-41B8-8577-D864C71C8736}" type="slidenum">
              <a:rPr lang="sv-SE" smtClean="0"/>
              <a:t>3</a:t>
            </a:fld>
            <a:endParaRPr lang="sv-SE" dirty="0"/>
          </a:p>
        </p:txBody>
      </p:sp>
    </p:spTree>
    <p:extLst>
      <p:ext uri="{BB962C8B-B14F-4D97-AF65-F5344CB8AC3E}">
        <p14:creationId xmlns:p14="http://schemas.microsoft.com/office/powerpoint/2010/main" val="2633988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5881F-A102-4869-B74C-01716EC04CC2}"/>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B4E10D9C-67D0-623C-ADBF-AA921058CDAB}"/>
              </a:ext>
            </a:extLst>
          </p:cNvPr>
          <p:cNvSpPr>
            <a:spLocks noGrp="1"/>
          </p:cNvSpPr>
          <p:nvPr>
            <p:ph type="title"/>
          </p:nvPr>
        </p:nvSpPr>
        <p:spPr>
          <a:xfrm>
            <a:off x="334962" y="552451"/>
            <a:ext cx="9685338" cy="902862"/>
          </a:xfrm>
        </p:spPr>
        <p:txBody>
          <a:bodyPr/>
          <a:lstStyle/>
          <a:p>
            <a:r>
              <a:rPr lang="sv-SE" dirty="0"/>
              <a:t>Varför införs ett nytt betygssystem?</a:t>
            </a:r>
          </a:p>
        </p:txBody>
      </p:sp>
      <p:sp>
        <p:nvSpPr>
          <p:cNvPr id="5" name="Platshållare för innehåll 4">
            <a:extLst>
              <a:ext uri="{FF2B5EF4-FFF2-40B4-BE49-F238E27FC236}">
                <a16:creationId xmlns:a16="http://schemas.microsoft.com/office/drawing/2014/main" id="{81C98546-033C-920E-ACB6-21EDE0A3339C}"/>
              </a:ext>
            </a:extLst>
          </p:cNvPr>
          <p:cNvSpPr>
            <a:spLocks noGrp="1"/>
          </p:cNvSpPr>
          <p:nvPr>
            <p:ph idx="1"/>
          </p:nvPr>
        </p:nvSpPr>
        <p:spPr>
          <a:xfrm>
            <a:off x="334963" y="2420938"/>
            <a:ext cx="9685338" cy="3752723"/>
          </a:xfrm>
        </p:spPr>
        <p:txBody>
          <a:bodyPr/>
          <a:lstStyle/>
          <a:p>
            <a:r>
              <a:rPr lang="sv-SE" dirty="0"/>
              <a:t>Dagens betyg har ansetts olikvärdiga.</a:t>
            </a:r>
          </a:p>
          <a:p>
            <a:r>
              <a:rPr lang="sv-SE" dirty="0"/>
              <a:t>Lärare är bra på att sätta betyg som blir rättvisa inom den egna undervisningsgruppen … </a:t>
            </a:r>
          </a:p>
          <a:p>
            <a:r>
              <a:rPr lang="sv-SE" dirty="0"/>
              <a:t>… men det saknas en gemensam nationell måttstock som visar vilken nivå det är på elevernas kunskaper i riket.</a:t>
            </a:r>
          </a:p>
          <a:p>
            <a:r>
              <a:rPr lang="sv-SE" dirty="0"/>
              <a:t>Olika skolor använder därför i praktiken olika måttstockar vid betygssättning.</a:t>
            </a:r>
          </a:p>
          <a:p>
            <a:r>
              <a:rPr lang="sv-SE" dirty="0"/>
              <a:t>Det leder till olikvärdiga betyg och meritvärden samt till olikvärdig antagning till gymnasieskolan och högre utbildning.</a:t>
            </a:r>
          </a:p>
        </p:txBody>
      </p:sp>
      <p:sp>
        <p:nvSpPr>
          <p:cNvPr id="2" name="Platshållare för bildnummer 1">
            <a:extLst>
              <a:ext uri="{FF2B5EF4-FFF2-40B4-BE49-F238E27FC236}">
                <a16:creationId xmlns:a16="http://schemas.microsoft.com/office/drawing/2014/main" id="{2AE5F6A8-0B27-9FEB-ED8C-D5F615C7D8D4}"/>
              </a:ext>
            </a:extLst>
          </p:cNvPr>
          <p:cNvSpPr>
            <a:spLocks noGrp="1"/>
          </p:cNvSpPr>
          <p:nvPr>
            <p:ph type="sldNum" sz="quarter" idx="12"/>
          </p:nvPr>
        </p:nvSpPr>
        <p:spPr/>
        <p:txBody>
          <a:bodyPr/>
          <a:lstStyle/>
          <a:p>
            <a:fld id="{88B859A7-2ED4-41B8-8577-D864C71C8736}" type="slidenum">
              <a:rPr lang="sv-SE" smtClean="0"/>
              <a:t>30</a:t>
            </a:fld>
            <a:endParaRPr lang="sv-SE" dirty="0"/>
          </a:p>
        </p:txBody>
      </p:sp>
    </p:spTree>
    <p:extLst>
      <p:ext uri="{BB962C8B-B14F-4D97-AF65-F5344CB8AC3E}">
        <p14:creationId xmlns:p14="http://schemas.microsoft.com/office/powerpoint/2010/main" val="18469538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795E8-3B11-E40B-408F-00B5A1C050AE}"/>
              </a:ext>
            </a:extLst>
          </p:cNvPr>
          <p:cNvSpPr>
            <a:spLocks noGrp="1"/>
          </p:cNvSpPr>
          <p:nvPr>
            <p:ph type="title"/>
          </p:nvPr>
        </p:nvSpPr>
        <p:spPr>
          <a:xfrm>
            <a:off x="334961" y="552451"/>
            <a:ext cx="9961563" cy="1363662"/>
          </a:xfrm>
        </p:spPr>
        <p:txBody>
          <a:bodyPr/>
          <a:lstStyle/>
          <a:p>
            <a:r>
              <a:rPr lang="sv-SE" dirty="0"/>
              <a:t>Betygen sätts mot målen och innehållet i kurs- och ämnesplanerna</a:t>
            </a:r>
          </a:p>
        </p:txBody>
      </p:sp>
      <p:sp>
        <p:nvSpPr>
          <p:cNvPr id="3" name="Platshållare för innehåll 2">
            <a:extLst>
              <a:ext uri="{FF2B5EF4-FFF2-40B4-BE49-F238E27FC236}">
                <a16:creationId xmlns:a16="http://schemas.microsoft.com/office/drawing/2014/main" id="{D6DB2C67-5CE9-3ED6-207B-309D9741476F}"/>
              </a:ext>
            </a:extLst>
          </p:cNvPr>
          <p:cNvSpPr>
            <a:spLocks noGrp="1"/>
          </p:cNvSpPr>
          <p:nvPr>
            <p:ph idx="1"/>
          </p:nvPr>
        </p:nvSpPr>
        <p:spPr>
          <a:xfrm>
            <a:off x="334962" y="2420938"/>
            <a:ext cx="9685338" cy="4034556"/>
          </a:xfrm>
        </p:spPr>
        <p:txBody>
          <a:bodyPr/>
          <a:lstStyle/>
          <a:p>
            <a:r>
              <a:rPr lang="sv-SE" dirty="0"/>
              <a:t>Skala 1–10. Betygskriterierna är enbart benämningar på </a:t>
            </a:r>
            <a:r>
              <a:rPr lang="sv-SE" dirty="0" err="1"/>
              <a:t>betygskalans</a:t>
            </a:r>
            <a:r>
              <a:rPr lang="sv-SE" dirty="0"/>
              <a:t> olika steg.</a:t>
            </a:r>
          </a:p>
          <a:p>
            <a:r>
              <a:rPr lang="sv-SE" dirty="0"/>
              <a:t>Gränsen för godkänt tas bort.</a:t>
            </a:r>
          </a:p>
          <a:p>
            <a:r>
              <a:rPr lang="sv-SE" dirty="0"/>
              <a:t>Lika långt mellan betygsskalans olika steg.</a:t>
            </a:r>
          </a:p>
          <a:p>
            <a:r>
              <a:rPr lang="sv-SE" dirty="0"/>
              <a:t>Målrelaterad bedömning i förhållande till målen och innehållet i kurs- och ämnesplanerna.</a:t>
            </a:r>
          </a:p>
          <a:p>
            <a:r>
              <a:rPr lang="sv-SE" dirty="0"/>
              <a:t>Fokus ska riktas mot undervisningen – och bort från avprickning av kriterier. </a:t>
            </a:r>
          </a:p>
          <a:p>
            <a:r>
              <a:rPr lang="sv-SE" dirty="0"/>
              <a:t>Bedömningssamråd.</a:t>
            </a:r>
          </a:p>
          <a:p>
            <a:r>
              <a:rPr lang="sv-SE" dirty="0"/>
              <a:t>Undantagsbestämmelsen kopplas till ett ämnes ”mål och innehåll”. </a:t>
            </a:r>
          </a:p>
          <a:p>
            <a:endParaRPr lang="sv-SE" dirty="0"/>
          </a:p>
        </p:txBody>
      </p:sp>
      <p:sp>
        <p:nvSpPr>
          <p:cNvPr id="4" name="Platshållare för bildnummer 3">
            <a:extLst>
              <a:ext uri="{FF2B5EF4-FFF2-40B4-BE49-F238E27FC236}">
                <a16:creationId xmlns:a16="http://schemas.microsoft.com/office/drawing/2014/main" id="{2146DE0B-41B1-281B-D917-E7CFF365B0A8}"/>
              </a:ext>
            </a:extLst>
          </p:cNvPr>
          <p:cNvSpPr>
            <a:spLocks noGrp="1"/>
          </p:cNvSpPr>
          <p:nvPr>
            <p:ph type="sldNum" sz="quarter" idx="12"/>
          </p:nvPr>
        </p:nvSpPr>
        <p:spPr/>
        <p:txBody>
          <a:bodyPr/>
          <a:lstStyle/>
          <a:p>
            <a:fld id="{88B859A7-2ED4-41B8-8577-D864C71C8736}" type="slidenum">
              <a:rPr lang="sv-SE" smtClean="0"/>
              <a:t>31</a:t>
            </a:fld>
            <a:endParaRPr lang="sv-SE" dirty="0"/>
          </a:p>
        </p:txBody>
      </p:sp>
    </p:spTree>
    <p:extLst>
      <p:ext uri="{BB962C8B-B14F-4D97-AF65-F5344CB8AC3E}">
        <p14:creationId xmlns:p14="http://schemas.microsoft.com/office/powerpoint/2010/main" val="1486042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F7CCEE-1FB4-B17C-AFDD-E3CE64E417F0}"/>
              </a:ext>
            </a:extLst>
          </p:cNvPr>
          <p:cNvSpPr>
            <a:spLocks noGrp="1"/>
          </p:cNvSpPr>
          <p:nvPr>
            <p:ph type="title"/>
          </p:nvPr>
        </p:nvSpPr>
        <p:spPr>
          <a:xfrm>
            <a:off x="334963" y="552450"/>
            <a:ext cx="9685338" cy="1367943"/>
          </a:xfrm>
        </p:spPr>
        <p:txBody>
          <a:bodyPr/>
          <a:lstStyle/>
          <a:p>
            <a:r>
              <a:rPr lang="sv-SE" dirty="0"/>
              <a:t>Nationella slutprov ersätter nationella prov</a:t>
            </a:r>
          </a:p>
        </p:txBody>
      </p:sp>
      <p:sp>
        <p:nvSpPr>
          <p:cNvPr id="3" name="Platshållare för innehåll 2">
            <a:extLst>
              <a:ext uri="{FF2B5EF4-FFF2-40B4-BE49-F238E27FC236}">
                <a16:creationId xmlns:a16="http://schemas.microsoft.com/office/drawing/2014/main" id="{7B5CCB46-9ACC-62A1-6464-BED0C73DD52A}"/>
              </a:ext>
            </a:extLst>
          </p:cNvPr>
          <p:cNvSpPr>
            <a:spLocks noGrp="1"/>
          </p:cNvSpPr>
          <p:nvPr>
            <p:ph idx="1"/>
          </p:nvPr>
        </p:nvSpPr>
        <p:spPr>
          <a:xfrm>
            <a:off x="334962" y="2420937"/>
            <a:ext cx="4681538" cy="4343059"/>
          </a:xfrm>
        </p:spPr>
        <p:txBody>
          <a:bodyPr/>
          <a:lstStyle/>
          <a:p>
            <a:pPr marL="0" indent="0">
              <a:buNone/>
            </a:pPr>
            <a:r>
              <a:rPr lang="sv-SE" b="1" dirty="0"/>
              <a:t>Nationella prov</a:t>
            </a:r>
          </a:p>
          <a:p>
            <a:r>
              <a:rPr lang="sv-SE" sz="1800" dirty="0"/>
              <a:t>Åk 3 (4)</a:t>
            </a:r>
          </a:p>
          <a:p>
            <a:r>
              <a:rPr lang="sv-SE" sz="1800" dirty="0"/>
              <a:t>Åk 6 (7)</a:t>
            </a:r>
          </a:p>
          <a:p>
            <a:r>
              <a:rPr lang="sv-SE" sz="1800" dirty="0"/>
              <a:t>Åk 9 (10)</a:t>
            </a:r>
          </a:p>
          <a:p>
            <a:r>
              <a:rPr lang="sv-SE" sz="1800" dirty="0"/>
              <a:t>Gy</a:t>
            </a:r>
          </a:p>
          <a:p>
            <a:r>
              <a:rPr lang="sv-SE" sz="1800" dirty="0"/>
              <a:t>Komvux </a:t>
            </a:r>
          </a:p>
          <a:p>
            <a:r>
              <a:rPr lang="sv-SE" sz="1800" dirty="0"/>
              <a:t>Komvux </a:t>
            </a:r>
            <a:r>
              <a:rPr lang="sv-SE" sz="1800" dirty="0" err="1"/>
              <a:t>sfi</a:t>
            </a:r>
            <a:endParaRPr lang="sv-SE" sz="1800" dirty="0"/>
          </a:p>
          <a:p>
            <a:pPr marL="0" indent="0">
              <a:buNone/>
            </a:pPr>
            <a:r>
              <a:rPr lang="sv-SE" sz="1800" dirty="0"/>
              <a:t>Provresultaten ska särskilt beaktas.</a:t>
            </a:r>
          </a:p>
          <a:p>
            <a:pPr marL="0" indent="0">
              <a:buNone/>
            </a:pPr>
            <a:r>
              <a:rPr lang="sv-SE" sz="1800" dirty="0"/>
              <a:t>Stödja en likvärdig och rättvis betygssättning. </a:t>
            </a:r>
          </a:p>
          <a:p>
            <a:pPr marL="0" indent="0">
              <a:buNone/>
            </a:pPr>
            <a:endParaRPr lang="sv-SE" sz="1800" dirty="0"/>
          </a:p>
        </p:txBody>
      </p:sp>
      <p:sp>
        <p:nvSpPr>
          <p:cNvPr id="5" name="Rektangel 4">
            <a:extLst>
              <a:ext uri="{FF2B5EF4-FFF2-40B4-BE49-F238E27FC236}">
                <a16:creationId xmlns:a16="http://schemas.microsoft.com/office/drawing/2014/main" id="{1AD7731D-0CF6-B7B4-62BD-B76A81EA485A}"/>
              </a:ext>
              <a:ext uri="{C183D7F6-B498-43B3-948B-1728B52AA6E4}">
                <adec:decorative xmlns:adec="http://schemas.microsoft.com/office/drawing/2017/decorative" val="1"/>
              </a:ext>
            </a:extLst>
          </p:cNvPr>
          <p:cNvSpPr/>
          <p:nvPr/>
        </p:nvSpPr>
        <p:spPr>
          <a:xfrm>
            <a:off x="5354245" y="2420937"/>
            <a:ext cx="5818580" cy="410368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4" name="Platshållare för innehåll 3">
            <a:extLst>
              <a:ext uri="{FF2B5EF4-FFF2-40B4-BE49-F238E27FC236}">
                <a16:creationId xmlns:a16="http://schemas.microsoft.com/office/drawing/2014/main" id="{AC1D3685-EAD8-2599-1FAB-3D49725FF406}"/>
              </a:ext>
            </a:extLst>
          </p:cNvPr>
          <p:cNvSpPr>
            <a:spLocks noGrp="1"/>
          </p:cNvSpPr>
          <p:nvPr>
            <p:ph idx="13"/>
          </p:nvPr>
        </p:nvSpPr>
        <p:spPr>
          <a:xfrm>
            <a:off x="5613455" y="2590800"/>
            <a:ext cx="5378395" cy="3811960"/>
          </a:xfrm>
        </p:spPr>
        <p:txBody>
          <a:bodyPr/>
          <a:lstStyle/>
          <a:p>
            <a:pPr marL="0" indent="0">
              <a:buNone/>
            </a:pPr>
            <a:r>
              <a:rPr lang="sv-SE" b="1" dirty="0">
                <a:solidFill>
                  <a:schemeClr val="bg1"/>
                </a:solidFill>
              </a:rPr>
              <a:t>Nya nationella slutprov</a:t>
            </a:r>
          </a:p>
          <a:p>
            <a:r>
              <a:rPr lang="sv-SE" sz="1800" dirty="0">
                <a:solidFill>
                  <a:schemeClr val="bg1"/>
                </a:solidFill>
              </a:rPr>
              <a:t>Åk 9 (10) - totalt fem prov</a:t>
            </a:r>
          </a:p>
          <a:p>
            <a:r>
              <a:rPr lang="sv-SE" sz="1800" dirty="0">
                <a:solidFill>
                  <a:schemeClr val="bg1"/>
                </a:solidFill>
              </a:rPr>
              <a:t>Nya prov i SO- och NO-ämnen </a:t>
            </a:r>
          </a:p>
          <a:p>
            <a:r>
              <a:rPr lang="sv-SE" sz="1800" dirty="0">
                <a:solidFill>
                  <a:schemeClr val="bg1"/>
                </a:solidFill>
              </a:rPr>
              <a:t>Gy – max åtta prov</a:t>
            </a:r>
          </a:p>
          <a:p>
            <a:r>
              <a:rPr lang="sv-SE" sz="1800" dirty="0">
                <a:solidFill>
                  <a:schemeClr val="bg1"/>
                </a:solidFill>
              </a:rPr>
              <a:t>Nya prov i nk och hi/sam samt hi, sh, biologi, kemi och fysik.</a:t>
            </a:r>
          </a:p>
          <a:p>
            <a:pPr marL="0" indent="0">
              <a:buNone/>
            </a:pPr>
            <a:r>
              <a:rPr lang="sv-SE" sz="1800" dirty="0">
                <a:solidFill>
                  <a:schemeClr val="bg1"/>
                </a:solidFill>
              </a:rPr>
              <a:t>Provresultaten ska </a:t>
            </a:r>
            <a:r>
              <a:rPr lang="sv-SE" sz="1800" u="sng" dirty="0">
                <a:solidFill>
                  <a:schemeClr val="bg1"/>
                </a:solidFill>
              </a:rPr>
              <a:t>inte</a:t>
            </a:r>
            <a:r>
              <a:rPr lang="sv-SE" sz="1800" dirty="0">
                <a:solidFill>
                  <a:schemeClr val="bg1"/>
                </a:solidFill>
              </a:rPr>
              <a:t> särskilt beaktas av lärarna. </a:t>
            </a:r>
          </a:p>
          <a:p>
            <a:pPr marL="0" indent="0">
              <a:buNone/>
            </a:pPr>
            <a:r>
              <a:rPr lang="sv-SE" sz="1800" dirty="0">
                <a:solidFill>
                  <a:schemeClr val="bg1"/>
                </a:solidFill>
              </a:rPr>
              <a:t>Provresultaten används för kalibrering (justering) av elevernas betygsvärden och vägs in separat </a:t>
            </a:r>
          </a:p>
          <a:p>
            <a:pPr marL="0" indent="0">
              <a:buNone/>
            </a:pPr>
            <a:endParaRPr lang="sv-SE" sz="1800" dirty="0"/>
          </a:p>
        </p:txBody>
      </p:sp>
      <p:sp>
        <p:nvSpPr>
          <p:cNvPr id="6" name="Platshållare för bildnummer 5">
            <a:extLst>
              <a:ext uri="{FF2B5EF4-FFF2-40B4-BE49-F238E27FC236}">
                <a16:creationId xmlns:a16="http://schemas.microsoft.com/office/drawing/2014/main" id="{BF75F446-1FE9-F093-7996-E63E1620C56F}"/>
              </a:ext>
            </a:extLst>
          </p:cNvPr>
          <p:cNvSpPr>
            <a:spLocks noGrp="1"/>
          </p:cNvSpPr>
          <p:nvPr>
            <p:ph type="sldNum" sz="quarter" idx="12"/>
          </p:nvPr>
        </p:nvSpPr>
        <p:spPr/>
        <p:txBody>
          <a:bodyPr/>
          <a:lstStyle/>
          <a:p>
            <a:fld id="{88B859A7-2ED4-41B8-8577-D864C71C8736}" type="slidenum">
              <a:rPr lang="sv-SE" smtClean="0"/>
              <a:t>32</a:t>
            </a:fld>
            <a:endParaRPr lang="sv-SE" dirty="0"/>
          </a:p>
        </p:txBody>
      </p:sp>
    </p:spTree>
    <p:extLst>
      <p:ext uri="{BB962C8B-B14F-4D97-AF65-F5344CB8AC3E}">
        <p14:creationId xmlns:p14="http://schemas.microsoft.com/office/powerpoint/2010/main" val="6448659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6264ED-192F-78AB-5F7B-C8316E13C75A}"/>
              </a:ext>
            </a:extLst>
          </p:cNvPr>
          <p:cNvSpPr>
            <a:spLocks noGrp="1"/>
          </p:cNvSpPr>
          <p:nvPr>
            <p:ph type="title"/>
          </p:nvPr>
        </p:nvSpPr>
        <p:spPr/>
        <p:txBody>
          <a:bodyPr/>
          <a:lstStyle/>
          <a:p>
            <a:r>
              <a:rPr lang="sv-SE" dirty="0"/>
              <a:t>Meritvärdering </a:t>
            </a:r>
          </a:p>
        </p:txBody>
      </p:sp>
      <p:sp>
        <p:nvSpPr>
          <p:cNvPr id="3" name="Platshållare för innehåll 2">
            <a:extLst>
              <a:ext uri="{FF2B5EF4-FFF2-40B4-BE49-F238E27FC236}">
                <a16:creationId xmlns:a16="http://schemas.microsoft.com/office/drawing/2014/main" id="{363C3316-53D5-5C00-A389-7430059BC988}"/>
              </a:ext>
            </a:extLst>
          </p:cNvPr>
          <p:cNvSpPr>
            <a:spLocks noGrp="1"/>
          </p:cNvSpPr>
          <p:nvPr>
            <p:ph idx="1"/>
          </p:nvPr>
        </p:nvSpPr>
        <p:spPr>
          <a:xfrm>
            <a:off x="334962" y="2420937"/>
            <a:ext cx="9685337" cy="3671888"/>
          </a:xfrm>
        </p:spPr>
        <p:txBody>
          <a:bodyPr/>
          <a:lstStyle/>
          <a:p>
            <a:r>
              <a:rPr lang="sv-SE" dirty="0"/>
              <a:t>Meritvärderingen sker centralt på en myndighet med hjälp av en statistisk modell.</a:t>
            </a:r>
          </a:p>
          <a:p>
            <a:r>
              <a:rPr lang="sv-SE" dirty="0"/>
              <a:t>Den elev som har mest kunskaper ska få högst meritvärde.</a:t>
            </a:r>
          </a:p>
          <a:p>
            <a:r>
              <a:rPr lang="sv-SE" dirty="0"/>
              <a:t>De nationella slutprovresultaten är den gemensamma måttstocken som gör att alla elever i riket kan jämföras med varandra.</a:t>
            </a:r>
          </a:p>
          <a:p>
            <a:r>
              <a:rPr lang="sv-SE" dirty="0"/>
              <a:t>Elevernas samlade betygsvärden och resultaten på de nationella slutproven används för att kalibrera (justera) betygsvärdena och göra dem jämförbara mellan skolor. </a:t>
            </a:r>
          </a:p>
          <a:p>
            <a:r>
              <a:rPr lang="sv-SE" dirty="0"/>
              <a:t>Det spelar ingen roll om en elev går på en skola som sätter generösa eller strikta betyg, skillnader mellan skolor justeras av modellen. </a:t>
            </a:r>
          </a:p>
          <a:p>
            <a:endParaRPr lang="sv-SE" dirty="0"/>
          </a:p>
        </p:txBody>
      </p:sp>
      <p:sp>
        <p:nvSpPr>
          <p:cNvPr id="4" name="Platshållare för bildnummer 3">
            <a:extLst>
              <a:ext uri="{FF2B5EF4-FFF2-40B4-BE49-F238E27FC236}">
                <a16:creationId xmlns:a16="http://schemas.microsoft.com/office/drawing/2014/main" id="{6DAEC92F-98BC-80D5-2B1B-7264B9BD7C63}"/>
              </a:ext>
            </a:extLst>
          </p:cNvPr>
          <p:cNvSpPr>
            <a:spLocks noGrp="1"/>
          </p:cNvSpPr>
          <p:nvPr>
            <p:ph type="sldNum" sz="quarter" idx="12"/>
          </p:nvPr>
        </p:nvSpPr>
        <p:spPr/>
        <p:txBody>
          <a:bodyPr/>
          <a:lstStyle/>
          <a:p>
            <a:fld id="{88B859A7-2ED4-41B8-8577-D864C71C8736}" type="slidenum">
              <a:rPr lang="sv-SE" smtClean="0"/>
              <a:t>33</a:t>
            </a:fld>
            <a:endParaRPr lang="sv-SE" dirty="0"/>
          </a:p>
        </p:txBody>
      </p:sp>
    </p:spTree>
    <p:extLst>
      <p:ext uri="{BB962C8B-B14F-4D97-AF65-F5344CB8AC3E}">
        <p14:creationId xmlns:p14="http://schemas.microsoft.com/office/powerpoint/2010/main" val="2881517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0688A09-70FA-C8E8-E4D9-CE599CC4754D}"/>
              </a:ext>
            </a:extLst>
          </p:cNvPr>
          <p:cNvSpPr>
            <a:spLocks noGrp="1"/>
          </p:cNvSpPr>
          <p:nvPr>
            <p:ph type="title"/>
          </p:nvPr>
        </p:nvSpPr>
        <p:spPr/>
        <p:txBody>
          <a:bodyPr/>
          <a:lstStyle/>
          <a:p>
            <a:r>
              <a:rPr lang="sv-SE" dirty="0"/>
              <a:t>Förändringen av meritvärdet </a:t>
            </a:r>
          </a:p>
        </p:txBody>
      </p:sp>
      <p:sp>
        <p:nvSpPr>
          <p:cNvPr id="6" name="Platshållare för text 18">
            <a:extLst>
              <a:ext uri="{FF2B5EF4-FFF2-40B4-BE49-F238E27FC236}">
                <a16:creationId xmlns:a16="http://schemas.microsoft.com/office/drawing/2014/main" id="{D571985C-DDA8-3570-3CA6-0799D94350EE}"/>
              </a:ext>
            </a:extLst>
          </p:cNvPr>
          <p:cNvSpPr txBox="1">
            <a:spLocks/>
          </p:cNvSpPr>
          <p:nvPr/>
        </p:nvSpPr>
        <p:spPr>
          <a:xfrm>
            <a:off x="334961" y="1785121"/>
            <a:ext cx="4320000" cy="482439"/>
          </a:xfrm>
          <a:prstGeom prst="rect">
            <a:avLst/>
          </a:prstGeom>
        </p:spPr>
        <p:txBody>
          <a:bodyPr vert="horz" lIns="0" tIns="0" rIns="0" bIns="0" rtlCol="0">
            <a:noAutofit/>
          </a:bodyPr>
          <a:lstStyle>
            <a:lvl1pPr marL="180975" indent="-180975" algn="l" defTabSz="914400" rtl="0" eaLnBrk="1" latinLnBrk="0" hangingPunct="1">
              <a:lnSpc>
                <a:spcPct val="100000"/>
              </a:lnSpc>
              <a:spcBef>
                <a:spcPts val="1600"/>
              </a:spcBef>
              <a:buFont typeface="Arial" panose="020B0604020202020204" pitchFamily="34" charset="0"/>
              <a:buChar char="•"/>
              <a:defRPr sz="2000" kern="1200">
                <a:solidFill>
                  <a:schemeClr val="tx1"/>
                </a:solidFill>
                <a:latin typeface="+mn-lt"/>
                <a:ea typeface="+mn-ea"/>
                <a:cs typeface="+mn-cs"/>
              </a:defRPr>
            </a:lvl1pPr>
            <a:lvl2pPr marL="447675" indent="-266700" algn="l" defTabSz="914400" rtl="0" eaLnBrk="1" latinLnBrk="0" hangingPunct="1">
              <a:lnSpc>
                <a:spcPct val="100000"/>
              </a:lnSpc>
              <a:spcBef>
                <a:spcPts val="500"/>
              </a:spcBef>
              <a:buFont typeface="Arial" panose="020B0604020202020204" pitchFamily="34" charset="0"/>
              <a:buChar char="−"/>
              <a:tabLst>
                <a:tab pos="447675" algn="l"/>
              </a:tabLst>
              <a:defRPr sz="1800" kern="1200">
                <a:solidFill>
                  <a:schemeClr val="tx1"/>
                </a:solidFill>
                <a:latin typeface="+mn-lt"/>
                <a:ea typeface="+mn-ea"/>
                <a:cs typeface="+mn-cs"/>
              </a:defRPr>
            </a:lvl2pPr>
            <a:lvl3pPr marL="628650" indent="-180975"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804863" indent="-176213" algn="l" defTabSz="914400" rtl="0" eaLnBrk="1" latinLnBrk="0" hangingPunct="1">
              <a:lnSpc>
                <a:spcPct val="10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987425" indent="-182563"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sz="1800" b="1" dirty="0"/>
              <a:t>Dagens meritvärde</a:t>
            </a:r>
          </a:p>
        </p:txBody>
      </p:sp>
      <p:sp>
        <p:nvSpPr>
          <p:cNvPr id="2" name="Rektangel 1">
            <a:extLst>
              <a:ext uri="{FF2B5EF4-FFF2-40B4-BE49-F238E27FC236}">
                <a16:creationId xmlns:a16="http://schemas.microsoft.com/office/drawing/2014/main" id="{D241BA45-8C3F-9D0F-FDF6-211016809489}"/>
              </a:ext>
              <a:ext uri="{C183D7F6-B498-43B3-948B-1728B52AA6E4}">
                <adec:decorative xmlns:adec="http://schemas.microsoft.com/office/drawing/2017/decorative" val="1"/>
              </a:ext>
            </a:extLst>
          </p:cNvPr>
          <p:cNvSpPr/>
          <p:nvPr/>
        </p:nvSpPr>
        <p:spPr>
          <a:xfrm>
            <a:off x="334961" y="2210461"/>
            <a:ext cx="4320000" cy="432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11" name="textruta 10">
            <a:extLst>
              <a:ext uri="{FF2B5EF4-FFF2-40B4-BE49-F238E27FC236}">
                <a16:creationId xmlns:a16="http://schemas.microsoft.com/office/drawing/2014/main" id="{D3FB2EFB-C7A8-8FDE-8770-6B3A46F99AC7}"/>
              </a:ext>
            </a:extLst>
          </p:cNvPr>
          <p:cNvSpPr txBox="1"/>
          <p:nvPr/>
        </p:nvSpPr>
        <p:spPr>
          <a:xfrm>
            <a:off x="496962" y="3836153"/>
            <a:ext cx="3995999" cy="723275"/>
          </a:xfrm>
          <a:prstGeom prst="rect">
            <a:avLst/>
          </a:prstGeom>
          <a:noFill/>
        </p:spPr>
        <p:txBody>
          <a:bodyPr wrap="square" rtlCol="0">
            <a:spAutoFit/>
          </a:bodyPr>
          <a:lstStyle/>
          <a:p>
            <a:pPr algn="ctr"/>
            <a:r>
              <a:rPr lang="sv-SE" dirty="0">
                <a:solidFill>
                  <a:schemeClr val="bg1"/>
                </a:solidFill>
              </a:rPr>
              <a:t>Lärarsatta betyg</a:t>
            </a:r>
          </a:p>
          <a:p>
            <a:pPr algn="ctr">
              <a:spcBef>
                <a:spcPts val="600"/>
              </a:spcBef>
            </a:pPr>
            <a:r>
              <a:rPr lang="sv-SE" b="1" dirty="0">
                <a:solidFill>
                  <a:schemeClr val="bg1"/>
                </a:solidFill>
              </a:rPr>
              <a:t>100 %</a:t>
            </a:r>
          </a:p>
        </p:txBody>
      </p:sp>
      <p:sp>
        <p:nvSpPr>
          <p:cNvPr id="7" name="Platshållare för text 20">
            <a:extLst>
              <a:ext uri="{FF2B5EF4-FFF2-40B4-BE49-F238E27FC236}">
                <a16:creationId xmlns:a16="http://schemas.microsoft.com/office/drawing/2014/main" id="{11A010F5-43C5-E09D-A1A6-4C963A26B607}"/>
              </a:ext>
            </a:extLst>
          </p:cNvPr>
          <p:cNvSpPr txBox="1">
            <a:spLocks/>
          </p:cNvSpPr>
          <p:nvPr/>
        </p:nvSpPr>
        <p:spPr>
          <a:xfrm>
            <a:off x="5700300" y="1756600"/>
            <a:ext cx="4320000" cy="450545"/>
          </a:xfrm>
          <a:prstGeom prst="rect">
            <a:avLst/>
          </a:prstGeom>
        </p:spPr>
        <p:txBody>
          <a:bodyPr vert="horz" lIns="0" tIns="0" rIns="0" bIns="0" rtlCol="0">
            <a:noAutofit/>
          </a:bodyPr>
          <a:lstStyle>
            <a:lvl1pPr marL="180975" indent="-180975" algn="l" defTabSz="914400" rtl="0" eaLnBrk="1" latinLnBrk="0" hangingPunct="1">
              <a:lnSpc>
                <a:spcPct val="100000"/>
              </a:lnSpc>
              <a:spcBef>
                <a:spcPts val="1600"/>
              </a:spcBef>
              <a:buFont typeface="Arial" panose="020B0604020202020204" pitchFamily="34" charset="0"/>
              <a:buChar char="•"/>
              <a:defRPr sz="2000" kern="1200">
                <a:solidFill>
                  <a:schemeClr val="tx1"/>
                </a:solidFill>
                <a:latin typeface="+mn-lt"/>
                <a:ea typeface="+mn-ea"/>
                <a:cs typeface="+mn-cs"/>
              </a:defRPr>
            </a:lvl1pPr>
            <a:lvl2pPr marL="447675" indent="-266700" algn="l" defTabSz="914400" rtl="0" eaLnBrk="1" latinLnBrk="0" hangingPunct="1">
              <a:lnSpc>
                <a:spcPct val="100000"/>
              </a:lnSpc>
              <a:spcBef>
                <a:spcPts val="500"/>
              </a:spcBef>
              <a:buFont typeface="Arial" panose="020B0604020202020204" pitchFamily="34" charset="0"/>
              <a:buChar char="−"/>
              <a:tabLst>
                <a:tab pos="447675" algn="l"/>
              </a:tabLst>
              <a:defRPr sz="1800" kern="1200">
                <a:solidFill>
                  <a:schemeClr val="tx1"/>
                </a:solidFill>
                <a:latin typeface="+mn-lt"/>
                <a:ea typeface="+mn-ea"/>
                <a:cs typeface="+mn-cs"/>
              </a:defRPr>
            </a:lvl2pPr>
            <a:lvl3pPr marL="628650" indent="-180975"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804863" indent="-176213" algn="l" defTabSz="914400" rtl="0" eaLnBrk="1" latinLnBrk="0" hangingPunct="1">
              <a:lnSpc>
                <a:spcPct val="10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987425" indent="-182563"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sz="1800" b="1" dirty="0"/>
              <a:t>Framtida meritvärde</a:t>
            </a:r>
          </a:p>
        </p:txBody>
      </p:sp>
      <p:sp>
        <p:nvSpPr>
          <p:cNvPr id="14" name="Rektangel 13">
            <a:extLst>
              <a:ext uri="{FF2B5EF4-FFF2-40B4-BE49-F238E27FC236}">
                <a16:creationId xmlns:a16="http://schemas.microsoft.com/office/drawing/2014/main" id="{E0633A31-741C-1941-2A29-43D2421EC5A0}"/>
              </a:ext>
              <a:ext uri="{C183D7F6-B498-43B3-948B-1728B52AA6E4}">
                <adec:decorative xmlns:adec="http://schemas.microsoft.com/office/drawing/2017/decorative" val="1"/>
              </a:ext>
            </a:extLst>
          </p:cNvPr>
          <p:cNvSpPr/>
          <p:nvPr/>
        </p:nvSpPr>
        <p:spPr>
          <a:xfrm>
            <a:off x="5700300" y="3503145"/>
            <a:ext cx="4320000" cy="3024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12" name="textruta 11">
            <a:extLst>
              <a:ext uri="{FF2B5EF4-FFF2-40B4-BE49-F238E27FC236}">
                <a16:creationId xmlns:a16="http://schemas.microsoft.com/office/drawing/2014/main" id="{2164C80E-633B-8013-FF7D-143B9F6E71CD}"/>
              </a:ext>
            </a:extLst>
          </p:cNvPr>
          <p:cNvSpPr txBox="1"/>
          <p:nvPr/>
        </p:nvSpPr>
        <p:spPr>
          <a:xfrm>
            <a:off x="5862432" y="4379749"/>
            <a:ext cx="3995737" cy="1000274"/>
          </a:xfrm>
          <a:prstGeom prst="rect">
            <a:avLst/>
          </a:prstGeom>
          <a:noFill/>
        </p:spPr>
        <p:txBody>
          <a:bodyPr wrap="square" rtlCol="0">
            <a:spAutoFit/>
          </a:bodyPr>
          <a:lstStyle/>
          <a:p>
            <a:pPr algn="ctr"/>
            <a:r>
              <a:rPr lang="sv-SE" dirty="0"/>
              <a:t>Elevens individuella</a:t>
            </a:r>
          </a:p>
          <a:p>
            <a:pPr algn="ctr"/>
            <a:r>
              <a:rPr lang="sv-SE" dirty="0"/>
              <a:t>kalibrerade betygsvärde</a:t>
            </a:r>
          </a:p>
          <a:p>
            <a:pPr algn="ctr">
              <a:spcBef>
                <a:spcPts val="600"/>
              </a:spcBef>
            </a:pPr>
            <a:r>
              <a:rPr lang="sv-SE" b="1" dirty="0"/>
              <a:t>70 %</a:t>
            </a:r>
          </a:p>
        </p:txBody>
      </p:sp>
      <p:sp>
        <p:nvSpPr>
          <p:cNvPr id="15" name="Rektangel 14">
            <a:extLst>
              <a:ext uri="{FF2B5EF4-FFF2-40B4-BE49-F238E27FC236}">
                <a16:creationId xmlns:a16="http://schemas.microsoft.com/office/drawing/2014/main" id="{DF6BAC4E-3F00-D745-A290-21DDE58E16B9}"/>
              </a:ext>
              <a:ext uri="{C183D7F6-B498-43B3-948B-1728B52AA6E4}">
                <adec:decorative xmlns:adec="http://schemas.microsoft.com/office/drawing/2017/decorative" val="1"/>
              </a:ext>
            </a:extLst>
          </p:cNvPr>
          <p:cNvSpPr/>
          <p:nvPr/>
        </p:nvSpPr>
        <p:spPr>
          <a:xfrm>
            <a:off x="5700300" y="2207145"/>
            <a:ext cx="4320000" cy="1296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13" name="textruta 12">
            <a:extLst>
              <a:ext uri="{FF2B5EF4-FFF2-40B4-BE49-F238E27FC236}">
                <a16:creationId xmlns:a16="http://schemas.microsoft.com/office/drawing/2014/main" id="{B125EDF0-D493-59CB-DC0D-D15DFB37EE77}"/>
              </a:ext>
            </a:extLst>
          </p:cNvPr>
          <p:cNvSpPr txBox="1"/>
          <p:nvPr/>
        </p:nvSpPr>
        <p:spPr>
          <a:xfrm>
            <a:off x="5862431" y="2410619"/>
            <a:ext cx="3995738" cy="1000274"/>
          </a:xfrm>
          <a:prstGeom prst="rect">
            <a:avLst/>
          </a:prstGeom>
          <a:noFill/>
        </p:spPr>
        <p:txBody>
          <a:bodyPr wrap="square" rtlCol="0">
            <a:spAutoFit/>
          </a:bodyPr>
          <a:lstStyle/>
          <a:p>
            <a:pPr algn="ctr"/>
            <a:r>
              <a:rPr lang="sv-SE" dirty="0">
                <a:solidFill>
                  <a:schemeClr val="bg1"/>
                </a:solidFill>
              </a:rPr>
              <a:t>Elevens individuella</a:t>
            </a:r>
          </a:p>
          <a:p>
            <a:pPr algn="ctr"/>
            <a:r>
              <a:rPr lang="sv-SE" dirty="0">
                <a:solidFill>
                  <a:schemeClr val="bg1"/>
                </a:solidFill>
              </a:rPr>
              <a:t>provresultat </a:t>
            </a:r>
          </a:p>
          <a:p>
            <a:pPr algn="ctr">
              <a:spcBef>
                <a:spcPts val="600"/>
              </a:spcBef>
            </a:pPr>
            <a:r>
              <a:rPr lang="sv-SE" b="1" dirty="0">
                <a:solidFill>
                  <a:schemeClr val="bg1"/>
                </a:solidFill>
              </a:rPr>
              <a:t> 30 %</a:t>
            </a:r>
          </a:p>
        </p:txBody>
      </p:sp>
      <p:sp>
        <p:nvSpPr>
          <p:cNvPr id="5" name="Platshållare för bildnummer 5">
            <a:extLst>
              <a:ext uri="{FF2B5EF4-FFF2-40B4-BE49-F238E27FC236}">
                <a16:creationId xmlns:a16="http://schemas.microsoft.com/office/drawing/2014/main" id="{7AC604EC-F99E-12A5-639C-E62BC3262E63}"/>
              </a:ext>
            </a:extLst>
          </p:cNvPr>
          <p:cNvSpPr>
            <a:spLocks noGrp="1"/>
          </p:cNvSpPr>
          <p:nvPr>
            <p:ph type="sldNum" sz="quarter" idx="12"/>
          </p:nvPr>
        </p:nvSpPr>
        <p:spPr/>
        <p:txBody>
          <a:bodyPr/>
          <a:lstStyle/>
          <a:p>
            <a:fld id="{9C3D4D15-3887-47F3-AC8F-B99C7C44B5C5}" type="slidenum">
              <a:rPr lang="sv-SE" smtClean="0"/>
              <a:pPr/>
              <a:t>34</a:t>
            </a:fld>
            <a:endParaRPr lang="sv-SE" dirty="0"/>
          </a:p>
        </p:txBody>
      </p:sp>
    </p:spTree>
    <p:extLst>
      <p:ext uri="{BB962C8B-B14F-4D97-AF65-F5344CB8AC3E}">
        <p14:creationId xmlns:p14="http://schemas.microsoft.com/office/powerpoint/2010/main" val="40142015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582120-9F4A-E9C7-F4C9-0775AD9E9105}"/>
              </a:ext>
            </a:extLst>
          </p:cNvPr>
          <p:cNvSpPr>
            <a:spLocks noGrp="1"/>
          </p:cNvSpPr>
          <p:nvPr>
            <p:ph type="title"/>
          </p:nvPr>
        </p:nvSpPr>
        <p:spPr/>
        <p:txBody>
          <a:bodyPr/>
          <a:lstStyle/>
          <a:p>
            <a:r>
              <a:rPr lang="sv-SE" dirty="0"/>
              <a:t>Bättre förutsättningar för yrkesutbildning</a:t>
            </a:r>
          </a:p>
        </p:txBody>
      </p:sp>
      <p:sp>
        <p:nvSpPr>
          <p:cNvPr id="3" name="Platshållare för innehåll 2">
            <a:extLst>
              <a:ext uri="{FF2B5EF4-FFF2-40B4-BE49-F238E27FC236}">
                <a16:creationId xmlns:a16="http://schemas.microsoft.com/office/drawing/2014/main" id="{37570AB0-9642-ACDA-7EB2-2B6DC85D0289}"/>
              </a:ext>
            </a:extLst>
          </p:cNvPr>
          <p:cNvSpPr>
            <a:spLocks noGrp="1"/>
          </p:cNvSpPr>
          <p:nvPr>
            <p:ph idx="1"/>
          </p:nvPr>
        </p:nvSpPr>
        <p:spPr>
          <a:xfrm>
            <a:off x="334962" y="2425148"/>
            <a:ext cx="9685338" cy="3667678"/>
          </a:xfrm>
        </p:spPr>
        <p:txBody>
          <a:bodyPr/>
          <a:lstStyle/>
          <a:p>
            <a:r>
              <a:rPr lang="sv-SE" dirty="0"/>
              <a:t>Yrkesprov (juli 2028)</a:t>
            </a:r>
          </a:p>
          <a:p>
            <a:pPr lvl="1"/>
            <a:r>
              <a:rPr lang="sv-SE" dirty="0"/>
              <a:t>Gymnasiearbetet ersätts av ett yrkesprov på yrkesprogram i gymnasieskolan, på nationella program i anpassad gymnasieskola och inom komvux på gymnasial nivå och komvux som anpassad utbildning på gymnasial nivå.</a:t>
            </a:r>
          </a:p>
          <a:p>
            <a:pPr lvl="1"/>
            <a:r>
              <a:rPr lang="sv-SE" dirty="0"/>
              <a:t>Yrkesprov ska även finnas inom kommunal vuxenutbildning på gymnasial nivå</a:t>
            </a:r>
          </a:p>
          <a:p>
            <a:r>
              <a:rPr lang="sv-SE" dirty="0"/>
              <a:t>Utökade möjligheter till entreprenad (juli 2026)</a:t>
            </a:r>
          </a:p>
          <a:p>
            <a:pPr lvl="1"/>
            <a:r>
              <a:rPr lang="sv-SE" dirty="0"/>
              <a:t>Gymnasieskolan och anpassade gymnasieskolan ska kunna lägga ut undervisning i yrkesinriktade karaktärsämnen.</a:t>
            </a:r>
          </a:p>
          <a:p>
            <a:r>
              <a:rPr lang="sv-SE" dirty="0"/>
              <a:t>Rätt att fullfölja utbildning i anpassade gymnasieskolan (juli 2026)</a:t>
            </a:r>
          </a:p>
          <a:p>
            <a:pPr lvl="1"/>
            <a:r>
              <a:rPr lang="sv-SE" dirty="0"/>
              <a:t>Elever på individuella program i anpassade gymnasieskolan får rätt att fullfölja sin utbildning. </a:t>
            </a:r>
          </a:p>
        </p:txBody>
      </p:sp>
      <p:sp>
        <p:nvSpPr>
          <p:cNvPr id="4" name="Platshållare för bildnummer 3">
            <a:extLst>
              <a:ext uri="{FF2B5EF4-FFF2-40B4-BE49-F238E27FC236}">
                <a16:creationId xmlns:a16="http://schemas.microsoft.com/office/drawing/2014/main" id="{08C176D1-FE6D-619A-A8E7-D96DCEED19DE}"/>
              </a:ext>
            </a:extLst>
          </p:cNvPr>
          <p:cNvSpPr>
            <a:spLocks noGrp="1"/>
          </p:cNvSpPr>
          <p:nvPr>
            <p:ph type="sldNum" sz="quarter" idx="12"/>
          </p:nvPr>
        </p:nvSpPr>
        <p:spPr/>
        <p:txBody>
          <a:bodyPr/>
          <a:lstStyle/>
          <a:p>
            <a:fld id="{88B859A7-2ED4-41B8-8577-D864C71C8736}" type="slidenum">
              <a:rPr lang="sv-SE" smtClean="0"/>
              <a:t>35</a:t>
            </a:fld>
            <a:endParaRPr lang="sv-SE" dirty="0"/>
          </a:p>
        </p:txBody>
      </p:sp>
    </p:spTree>
    <p:extLst>
      <p:ext uri="{BB962C8B-B14F-4D97-AF65-F5344CB8AC3E}">
        <p14:creationId xmlns:p14="http://schemas.microsoft.com/office/powerpoint/2010/main" val="2025620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9076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C5C24F45-4B10-0184-11D3-201214802248}"/>
              </a:ext>
            </a:extLst>
          </p:cNvPr>
          <p:cNvSpPr>
            <a:spLocks noGrp="1"/>
          </p:cNvSpPr>
          <p:nvPr>
            <p:ph type="title"/>
          </p:nvPr>
        </p:nvSpPr>
        <p:spPr>
          <a:xfrm>
            <a:off x="334962" y="567819"/>
            <a:ext cx="12009438" cy="1045224"/>
          </a:xfrm>
        </p:spPr>
        <p:txBody>
          <a:bodyPr/>
          <a:lstStyle/>
          <a:p>
            <a:r>
              <a:rPr lang="sv-SE" dirty="0"/>
              <a:t>En skola i förändring </a:t>
            </a:r>
            <a:br>
              <a:rPr lang="sv-SE" sz="3600" dirty="0"/>
            </a:br>
            <a:r>
              <a:rPr lang="sv-SE" sz="2400" dirty="0"/>
              <a:t>– reformer för ökad likvärdighet, stärkt kunskap och tryggare skola</a:t>
            </a:r>
            <a:br>
              <a:rPr lang="sv-SE" dirty="0"/>
            </a:br>
            <a:endParaRPr lang="sv-SE" dirty="0"/>
          </a:p>
        </p:txBody>
      </p:sp>
      <p:sp>
        <p:nvSpPr>
          <p:cNvPr id="5" name="Platshållare för innehåll 4">
            <a:extLst>
              <a:ext uri="{FF2B5EF4-FFF2-40B4-BE49-F238E27FC236}">
                <a16:creationId xmlns:a16="http://schemas.microsoft.com/office/drawing/2014/main" id="{F68B3242-9F7D-E685-5045-A868CEA04D11}"/>
              </a:ext>
            </a:extLst>
          </p:cNvPr>
          <p:cNvSpPr>
            <a:spLocks noGrp="1"/>
          </p:cNvSpPr>
          <p:nvPr>
            <p:ph idx="1"/>
          </p:nvPr>
        </p:nvSpPr>
        <p:spPr>
          <a:xfrm>
            <a:off x="334963" y="2425147"/>
            <a:ext cx="9685338" cy="3667678"/>
          </a:xfrm>
        </p:spPr>
        <p:txBody>
          <a:bodyPr/>
          <a:lstStyle/>
          <a:p>
            <a:pPr marL="0" indent="0">
              <a:buNone/>
            </a:pPr>
            <a:r>
              <a:rPr lang="sv-SE" dirty="0"/>
              <a:t>Skolan står inför stora förändringar de kommande åren. Förändringarna ska stärka elevernas kunskaper och lärarens roll i klassrummet samt bidra till en tryggare och mer likvärdig skola där eleverna får bättre möjligheter att gå vidare till nästa steg i utbildningen, oavsett var de bor.</a:t>
            </a:r>
          </a:p>
          <a:p>
            <a:pPr marL="0" indent="0">
              <a:buNone/>
            </a:pPr>
            <a:r>
              <a:rPr lang="sv-SE" dirty="0"/>
              <a:t>Undervisningen ska i större utsträckning utgå från gruppen och det gemensamma lärandet i klassrummet. Läraren leder undervisningen samt förmedlar och förankrar kunskap.</a:t>
            </a:r>
          </a:p>
          <a:p>
            <a:pPr marL="0" indent="0">
              <a:buNone/>
            </a:pPr>
            <a:r>
              <a:rPr lang="sv-SE" dirty="0"/>
              <a:t>Förändringarna ska göra skolan mer likvärdig. Fler elever ska lämna grundskolan med behörighet till gymnasieskolan, och varje elev ska ha förutsättningar att utvecklas och ta nästa steg i sin utbildning.</a:t>
            </a:r>
          </a:p>
          <a:p>
            <a:pPr marL="0" lvl="0" indent="0">
              <a:spcBef>
                <a:spcPts val="0"/>
              </a:spcBef>
              <a:buNone/>
              <a:defRPr/>
            </a:pPr>
            <a:endParaRPr lang="sv-SE" dirty="0"/>
          </a:p>
        </p:txBody>
      </p:sp>
      <p:sp>
        <p:nvSpPr>
          <p:cNvPr id="2" name="Platshållare för bildnummer 1">
            <a:extLst>
              <a:ext uri="{FF2B5EF4-FFF2-40B4-BE49-F238E27FC236}">
                <a16:creationId xmlns:a16="http://schemas.microsoft.com/office/drawing/2014/main" id="{8E4516EF-EED0-093B-692C-6578DCDBF61B}"/>
              </a:ext>
            </a:extLst>
          </p:cNvPr>
          <p:cNvSpPr>
            <a:spLocks noGrp="1"/>
          </p:cNvSpPr>
          <p:nvPr>
            <p:ph type="sldNum" sz="quarter" idx="12"/>
          </p:nvPr>
        </p:nvSpPr>
        <p:spPr/>
        <p:txBody>
          <a:bodyPr/>
          <a:lstStyle/>
          <a:p>
            <a:fld id="{88B859A7-2ED4-41B8-8577-D864C71C8736}" type="slidenum">
              <a:rPr lang="sv-SE" smtClean="0"/>
              <a:t>4</a:t>
            </a:fld>
            <a:endParaRPr lang="sv-SE" dirty="0"/>
          </a:p>
        </p:txBody>
      </p:sp>
    </p:spTree>
    <p:extLst>
      <p:ext uri="{BB962C8B-B14F-4D97-AF65-F5344CB8AC3E}">
        <p14:creationId xmlns:p14="http://schemas.microsoft.com/office/powerpoint/2010/main" val="4087113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hape 2">
            <a:extLst>
              <a:ext uri="{FF2B5EF4-FFF2-40B4-BE49-F238E27FC236}">
                <a16:creationId xmlns:a16="http://schemas.microsoft.com/office/drawing/2014/main" id="{63C7ED33-39E6-FA28-9CDF-4F0FC052E28D}"/>
              </a:ext>
              <a:ext uri="{C183D7F6-B498-43B3-948B-1728B52AA6E4}">
                <adec:decorative xmlns:adec="http://schemas.microsoft.com/office/drawing/2017/decorative" val="1"/>
              </a:ext>
            </a:extLst>
          </p:cNvPr>
          <p:cNvSpPr/>
          <p:nvPr/>
        </p:nvSpPr>
        <p:spPr>
          <a:xfrm>
            <a:off x="360045" y="5037814"/>
            <a:ext cx="5486400" cy="1463040"/>
          </a:xfrm>
          <a:prstGeom prst="rect">
            <a:avLst/>
          </a:prstGeom>
          <a:solidFill>
            <a:srgbClr val="FFFFFF"/>
          </a:solidFill>
          <a:ln w="12700">
            <a:noFill/>
            <a:prstDash val="solid"/>
          </a:ln>
          <a:effectLst>
            <a:outerShdw blurRad="101600" dist="38100" dir="8100000" algn="bl" rotWithShape="0">
              <a:srgbClr val="000000">
                <a:alpha val="10000"/>
              </a:srgbClr>
            </a:outerShdw>
          </a:effectLst>
        </p:spPr>
        <p:txBody>
          <a:bodyPr/>
          <a:lstStyle/>
          <a:p>
            <a:endParaRPr lang="sv-SE" sz="2400"/>
          </a:p>
        </p:txBody>
      </p:sp>
      <p:sp>
        <p:nvSpPr>
          <p:cNvPr id="33" name="Shape 2">
            <a:extLst>
              <a:ext uri="{FF2B5EF4-FFF2-40B4-BE49-F238E27FC236}">
                <a16:creationId xmlns:a16="http://schemas.microsoft.com/office/drawing/2014/main" id="{9D526BC4-2786-85C9-2035-862F37FA497E}"/>
              </a:ext>
              <a:ext uri="{C183D7F6-B498-43B3-948B-1728B52AA6E4}">
                <adec:decorative xmlns:adec="http://schemas.microsoft.com/office/drawing/2017/decorative" val="1"/>
              </a:ext>
            </a:extLst>
          </p:cNvPr>
          <p:cNvSpPr/>
          <p:nvPr/>
        </p:nvSpPr>
        <p:spPr>
          <a:xfrm>
            <a:off x="347853" y="3368040"/>
            <a:ext cx="5486400" cy="1463040"/>
          </a:xfrm>
          <a:prstGeom prst="rect">
            <a:avLst/>
          </a:prstGeom>
          <a:solidFill>
            <a:srgbClr val="FFFFFF"/>
          </a:solidFill>
          <a:ln w="12700">
            <a:noFill/>
            <a:prstDash val="solid"/>
          </a:ln>
          <a:effectLst>
            <a:outerShdw blurRad="101600" dist="38100" dir="8100000" algn="bl" rotWithShape="0">
              <a:srgbClr val="000000">
                <a:alpha val="10000"/>
              </a:srgbClr>
            </a:outerShdw>
          </a:effectLst>
        </p:spPr>
        <p:txBody>
          <a:bodyPr/>
          <a:lstStyle/>
          <a:p>
            <a:endParaRPr lang="sv-SE" sz="2400"/>
          </a:p>
        </p:txBody>
      </p:sp>
      <p:sp>
        <p:nvSpPr>
          <p:cNvPr id="2" name="Rubrik 1">
            <a:extLst>
              <a:ext uri="{FF2B5EF4-FFF2-40B4-BE49-F238E27FC236}">
                <a16:creationId xmlns:a16="http://schemas.microsoft.com/office/drawing/2014/main" id="{46521A04-A11D-D29A-9526-A14B6178301D}"/>
              </a:ext>
            </a:extLst>
          </p:cNvPr>
          <p:cNvSpPr>
            <a:spLocks noGrp="1"/>
          </p:cNvSpPr>
          <p:nvPr>
            <p:ph type="title"/>
          </p:nvPr>
        </p:nvSpPr>
        <p:spPr/>
        <p:txBody>
          <a:bodyPr/>
          <a:lstStyle/>
          <a:p>
            <a:r>
              <a:rPr lang="sv-SE" dirty="0"/>
              <a:t>Kommande skolreformer</a:t>
            </a:r>
          </a:p>
        </p:txBody>
      </p:sp>
      <p:sp>
        <p:nvSpPr>
          <p:cNvPr id="5" name="Shape 2">
            <a:extLst>
              <a:ext uri="{FF2B5EF4-FFF2-40B4-BE49-F238E27FC236}">
                <a16:creationId xmlns:a16="http://schemas.microsoft.com/office/drawing/2014/main" id="{19AAB94A-B4DB-B50B-8E30-4F55EF90B7FA}"/>
              </a:ext>
              <a:ext uri="{C183D7F6-B498-43B3-948B-1728B52AA6E4}">
                <adec:decorative xmlns:adec="http://schemas.microsoft.com/office/drawing/2017/decorative" val="1"/>
              </a:ext>
            </a:extLst>
          </p:cNvPr>
          <p:cNvSpPr/>
          <p:nvPr/>
        </p:nvSpPr>
        <p:spPr>
          <a:xfrm>
            <a:off x="360045" y="1752600"/>
            <a:ext cx="5486400" cy="1463040"/>
          </a:xfrm>
          <a:prstGeom prst="rect">
            <a:avLst/>
          </a:prstGeom>
          <a:solidFill>
            <a:srgbClr val="FFFFFF"/>
          </a:solidFill>
          <a:ln w="12700">
            <a:noFill/>
            <a:prstDash val="solid"/>
          </a:ln>
          <a:effectLst>
            <a:outerShdw blurRad="101600" dist="38100" dir="8100000" algn="bl" rotWithShape="0">
              <a:srgbClr val="000000">
                <a:alpha val="10000"/>
              </a:srgbClr>
            </a:outerShdw>
          </a:effectLst>
        </p:spPr>
        <p:txBody>
          <a:bodyPr/>
          <a:lstStyle/>
          <a:p>
            <a:endParaRPr lang="sv-SE" sz="2400"/>
          </a:p>
        </p:txBody>
      </p:sp>
      <p:sp>
        <p:nvSpPr>
          <p:cNvPr id="6" name="Text 4">
            <a:extLst>
              <a:ext uri="{FF2B5EF4-FFF2-40B4-BE49-F238E27FC236}">
                <a16:creationId xmlns:a16="http://schemas.microsoft.com/office/drawing/2014/main" id="{74D45933-56B2-DD4A-78CA-671185E7EDE6}"/>
              </a:ext>
            </a:extLst>
          </p:cNvPr>
          <p:cNvSpPr/>
          <p:nvPr/>
        </p:nvSpPr>
        <p:spPr>
          <a:xfrm>
            <a:off x="628269" y="1874520"/>
            <a:ext cx="5120640" cy="365760"/>
          </a:xfrm>
          <a:prstGeom prst="rect">
            <a:avLst/>
          </a:prstGeom>
          <a:noFill/>
          <a:ln>
            <a:noFill/>
          </a:ln>
        </p:spPr>
        <p:txBody>
          <a:bodyPr wrap="square" rtlCol="0" anchor="ctr"/>
          <a:lstStyle/>
          <a:p>
            <a:r>
              <a:rPr lang="en-US" sz="1333" b="1" dirty="0">
                <a:solidFill>
                  <a:schemeClr val="accent1"/>
                </a:solidFill>
                <a:latin typeface="Calibri" pitchFamily="34" charset="0"/>
                <a:ea typeface="Calibri" pitchFamily="34" charset="-122"/>
                <a:cs typeface="Calibri" pitchFamily="34" charset="-120"/>
              </a:rPr>
              <a:t>Prop. 2025/26:193</a:t>
            </a:r>
            <a:endParaRPr lang="en-US" sz="1333" dirty="0">
              <a:solidFill>
                <a:schemeClr val="accent1"/>
              </a:solidFill>
            </a:endParaRPr>
          </a:p>
        </p:txBody>
      </p:sp>
      <p:sp>
        <p:nvSpPr>
          <p:cNvPr id="7" name="Text 5">
            <a:extLst>
              <a:ext uri="{FF2B5EF4-FFF2-40B4-BE49-F238E27FC236}">
                <a16:creationId xmlns:a16="http://schemas.microsoft.com/office/drawing/2014/main" id="{3985D8B6-FA30-4C9D-516C-E2D3D0A7578A}"/>
              </a:ext>
            </a:extLst>
          </p:cNvPr>
          <p:cNvSpPr/>
          <p:nvPr/>
        </p:nvSpPr>
        <p:spPr>
          <a:xfrm>
            <a:off x="628269" y="2179320"/>
            <a:ext cx="5120640" cy="548640"/>
          </a:xfrm>
          <a:prstGeom prst="rect">
            <a:avLst/>
          </a:prstGeom>
          <a:noFill/>
          <a:ln>
            <a:noFill/>
          </a:ln>
        </p:spPr>
        <p:txBody>
          <a:bodyPr wrap="square" rtlCol="0" anchor="ctr"/>
          <a:lstStyle/>
          <a:p>
            <a:r>
              <a:rPr lang="en-US" sz="2000" b="1" dirty="0">
                <a:solidFill>
                  <a:schemeClr val="accent1"/>
                </a:solidFill>
                <a:latin typeface="+mj-lt"/>
                <a:ea typeface="Georgia" pitchFamily="34" charset="-122"/>
                <a:cs typeface="Georgia" pitchFamily="34" charset="-120"/>
              </a:rPr>
              <a:t>Bättre förutsättningar för trygghet &amp; studiero i skolan</a:t>
            </a:r>
            <a:endParaRPr lang="en-US" sz="2000" dirty="0">
              <a:solidFill>
                <a:schemeClr val="accent1"/>
              </a:solidFill>
              <a:latin typeface="+mj-lt"/>
            </a:endParaRPr>
          </a:p>
        </p:txBody>
      </p:sp>
      <p:sp>
        <p:nvSpPr>
          <p:cNvPr id="8" name="Text 6">
            <a:extLst>
              <a:ext uri="{FF2B5EF4-FFF2-40B4-BE49-F238E27FC236}">
                <a16:creationId xmlns:a16="http://schemas.microsoft.com/office/drawing/2014/main" id="{891E9EB5-F9C9-81DE-81E4-F9DDECC84F30}"/>
              </a:ext>
            </a:extLst>
          </p:cNvPr>
          <p:cNvSpPr/>
          <p:nvPr/>
        </p:nvSpPr>
        <p:spPr>
          <a:xfrm>
            <a:off x="628269" y="2752344"/>
            <a:ext cx="5120640" cy="341376"/>
          </a:xfrm>
          <a:prstGeom prst="rect">
            <a:avLst/>
          </a:prstGeom>
          <a:noFill/>
          <a:ln>
            <a:noFill/>
          </a:ln>
        </p:spPr>
        <p:txBody>
          <a:bodyPr wrap="square" rtlCol="0" anchor="ctr"/>
          <a:lstStyle/>
          <a:p>
            <a:r>
              <a:rPr lang="en-US" sz="1333" dirty="0">
                <a:solidFill>
                  <a:schemeClr val="accent3">
                    <a:lumMod val="60000"/>
                    <a:lumOff val="40000"/>
                  </a:schemeClr>
                </a:solidFill>
                <a:latin typeface="Calibri" pitchFamily="34" charset="0"/>
                <a:ea typeface="Calibri" pitchFamily="34" charset="-122"/>
                <a:cs typeface="Calibri" pitchFamily="34" charset="-120"/>
              </a:rPr>
              <a:t>Ikraftträdande: 1 aug 2026</a:t>
            </a:r>
            <a:endParaRPr lang="en-US" sz="1333" dirty="0">
              <a:solidFill>
                <a:schemeClr val="accent3">
                  <a:lumMod val="60000"/>
                  <a:lumOff val="40000"/>
                </a:schemeClr>
              </a:solidFill>
            </a:endParaRPr>
          </a:p>
        </p:txBody>
      </p:sp>
      <p:sp>
        <p:nvSpPr>
          <p:cNvPr id="9" name="Shape 8">
            <a:extLst>
              <a:ext uri="{FF2B5EF4-FFF2-40B4-BE49-F238E27FC236}">
                <a16:creationId xmlns:a16="http://schemas.microsoft.com/office/drawing/2014/main" id="{BE1E85C7-EE14-4343-F528-9E3BA148F600}"/>
              </a:ext>
              <a:ext uri="{C183D7F6-B498-43B3-948B-1728B52AA6E4}">
                <adec:decorative xmlns:adec="http://schemas.microsoft.com/office/drawing/2017/decorative" val="1"/>
              </a:ext>
            </a:extLst>
          </p:cNvPr>
          <p:cNvSpPr/>
          <p:nvPr/>
        </p:nvSpPr>
        <p:spPr>
          <a:xfrm>
            <a:off x="349758" y="3368040"/>
            <a:ext cx="146304" cy="1463040"/>
          </a:xfrm>
          <a:prstGeom prst="rect">
            <a:avLst/>
          </a:prstGeom>
          <a:solidFill>
            <a:schemeClr val="accent6">
              <a:lumMod val="50000"/>
            </a:schemeClr>
          </a:solidFill>
          <a:ln w="12700">
            <a:noFill/>
            <a:prstDash val="solid"/>
          </a:ln>
        </p:spPr>
        <p:txBody>
          <a:bodyPr/>
          <a:lstStyle/>
          <a:p>
            <a:endParaRPr lang="sv-SE" sz="2400"/>
          </a:p>
        </p:txBody>
      </p:sp>
      <p:sp>
        <p:nvSpPr>
          <p:cNvPr id="10" name="Text 9">
            <a:extLst>
              <a:ext uri="{FF2B5EF4-FFF2-40B4-BE49-F238E27FC236}">
                <a16:creationId xmlns:a16="http://schemas.microsoft.com/office/drawing/2014/main" id="{5D8C7978-D520-2FE7-2E59-199D156C2893}"/>
              </a:ext>
            </a:extLst>
          </p:cNvPr>
          <p:cNvSpPr/>
          <p:nvPr/>
        </p:nvSpPr>
        <p:spPr>
          <a:xfrm>
            <a:off x="628269" y="3520440"/>
            <a:ext cx="5120640" cy="365760"/>
          </a:xfrm>
          <a:prstGeom prst="rect">
            <a:avLst/>
          </a:prstGeom>
          <a:noFill/>
          <a:ln>
            <a:noFill/>
          </a:ln>
        </p:spPr>
        <p:txBody>
          <a:bodyPr wrap="square" rtlCol="0" anchor="ctr"/>
          <a:lstStyle/>
          <a:p>
            <a:r>
              <a:rPr lang="en-US" sz="1333" b="1" dirty="0">
                <a:solidFill>
                  <a:schemeClr val="accent1"/>
                </a:solidFill>
                <a:latin typeface="Calibri" pitchFamily="34" charset="0"/>
                <a:ea typeface="Calibri" pitchFamily="34" charset="-122"/>
                <a:cs typeface="Calibri" pitchFamily="34" charset="-120"/>
              </a:rPr>
              <a:t>Prop. 2025/26:194</a:t>
            </a:r>
            <a:endParaRPr lang="en-US" sz="1333" dirty="0">
              <a:solidFill>
                <a:schemeClr val="accent1"/>
              </a:solidFill>
            </a:endParaRPr>
          </a:p>
        </p:txBody>
      </p:sp>
      <p:sp>
        <p:nvSpPr>
          <p:cNvPr id="11" name="Text 10">
            <a:extLst>
              <a:ext uri="{FF2B5EF4-FFF2-40B4-BE49-F238E27FC236}">
                <a16:creationId xmlns:a16="http://schemas.microsoft.com/office/drawing/2014/main" id="{1B10F3E6-EB61-FE4E-4C45-9A7DE98F4F2C}"/>
              </a:ext>
            </a:extLst>
          </p:cNvPr>
          <p:cNvSpPr/>
          <p:nvPr/>
        </p:nvSpPr>
        <p:spPr>
          <a:xfrm>
            <a:off x="628269" y="3825240"/>
            <a:ext cx="5120640" cy="548640"/>
          </a:xfrm>
          <a:prstGeom prst="rect">
            <a:avLst/>
          </a:prstGeom>
          <a:noFill/>
          <a:ln>
            <a:noFill/>
          </a:ln>
        </p:spPr>
        <p:txBody>
          <a:bodyPr wrap="square" rtlCol="0" anchor="ctr"/>
          <a:lstStyle/>
          <a:p>
            <a:r>
              <a:rPr lang="en-US" sz="2000" b="1" dirty="0">
                <a:solidFill>
                  <a:schemeClr val="accent1"/>
                </a:solidFill>
                <a:latin typeface="+mj-lt"/>
                <a:ea typeface="Georgia" pitchFamily="34" charset="-122"/>
                <a:cs typeface="Georgia" pitchFamily="34" charset="-120"/>
              </a:rPr>
              <a:t>Nya läroplaner – för en stark kunskapsskola </a:t>
            </a:r>
            <a:endParaRPr lang="en-US" sz="2000" dirty="0">
              <a:solidFill>
                <a:schemeClr val="accent1"/>
              </a:solidFill>
              <a:latin typeface="+mj-lt"/>
            </a:endParaRPr>
          </a:p>
        </p:txBody>
      </p:sp>
      <p:sp>
        <p:nvSpPr>
          <p:cNvPr id="12" name="Text 11">
            <a:extLst>
              <a:ext uri="{FF2B5EF4-FFF2-40B4-BE49-F238E27FC236}">
                <a16:creationId xmlns:a16="http://schemas.microsoft.com/office/drawing/2014/main" id="{578C1CCB-4D52-D9A4-8EAA-F9774BFF4DBE}"/>
              </a:ext>
            </a:extLst>
          </p:cNvPr>
          <p:cNvSpPr/>
          <p:nvPr/>
        </p:nvSpPr>
        <p:spPr>
          <a:xfrm>
            <a:off x="628269" y="4398264"/>
            <a:ext cx="5120640" cy="341376"/>
          </a:xfrm>
          <a:prstGeom prst="rect">
            <a:avLst/>
          </a:prstGeom>
          <a:noFill/>
          <a:ln>
            <a:noFill/>
          </a:ln>
        </p:spPr>
        <p:txBody>
          <a:bodyPr wrap="square" rtlCol="0" anchor="ctr"/>
          <a:lstStyle/>
          <a:p>
            <a:r>
              <a:rPr lang="en-US" sz="1333" dirty="0">
                <a:solidFill>
                  <a:schemeClr val="accent3">
                    <a:lumMod val="60000"/>
                    <a:lumOff val="40000"/>
                  </a:schemeClr>
                </a:solidFill>
                <a:latin typeface="Calibri" pitchFamily="34" charset="0"/>
                <a:ea typeface="Calibri" pitchFamily="34" charset="-122"/>
                <a:cs typeface="Calibri" pitchFamily="34" charset="-120"/>
              </a:rPr>
              <a:t>Ikraftträdande: 1 jul 2028 och 1 januari 2031</a:t>
            </a:r>
            <a:endParaRPr lang="en-US" sz="1333" dirty="0">
              <a:solidFill>
                <a:schemeClr val="accent3">
                  <a:lumMod val="60000"/>
                  <a:lumOff val="40000"/>
                </a:schemeClr>
              </a:solidFill>
            </a:endParaRPr>
          </a:p>
        </p:txBody>
      </p:sp>
      <p:sp>
        <p:nvSpPr>
          <p:cNvPr id="13" name="Shape 13">
            <a:extLst>
              <a:ext uri="{FF2B5EF4-FFF2-40B4-BE49-F238E27FC236}">
                <a16:creationId xmlns:a16="http://schemas.microsoft.com/office/drawing/2014/main" id="{9D215E76-5FDF-F2EE-A1CA-173A5FB0954A}"/>
              </a:ext>
              <a:ext uri="{C183D7F6-B498-43B3-948B-1728B52AA6E4}">
                <adec:decorative xmlns:adec="http://schemas.microsoft.com/office/drawing/2017/decorative" val="1"/>
              </a:ext>
            </a:extLst>
          </p:cNvPr>
          <p:cNvSpPr/>
          <p:nvPr/>
        </p:nvSpPr>
        <p:spPr>
          <a:xfrm>
            <a:off x="349758" y="5034640"/>
            <a:ext cx="138303" cy="1472840"/>
          </a:xfrm>
          <a:prstGeom prst="rect">
            <a:avLst/>
          </a:prstGeom>
          <a:solidFill>
            <a:schemeClr val="accent6">
              <a:lumMod val="50000"/>
            </a:schemeClr>
          </a:solidFill>
          <a:ln w="12700">
            <a:noFill/>
            <a:prstDash val="solid"/>
          </a:ln>
        </p:spPr>
        <p:txBody>
          <a:bodyPr/>
          <a:lstStyle/>
          <a:p>
            <a:endParaRPr lang="sv-SE" sz="2400"/>
          </a:p>
        </p:txBody>
      </p:sp>
      <p:sp>
        <p:nvSpPr>
          <p:cNvPr id="14" name="Text 14">
            <a:extLst>
              <a:ext uri="{FF2B5EF4-FFF2-40B4-BE49-F238E27FC236}">
                <a16:creationId xmlns:a16="http://schemas.microsoft.com/office/drawing/2014/main" id="{31A8CEC5-04A9-00E4-7798-E14377920EAD}"/>
              </a:ext>
            </a:extLst>
          </p:cNvPr>
          <p:cNvSpPr/>
          <p:nvPr/>
        </p:nvSpPr>
        <p:spPr>
          <a:xfrm>
            <a:off x="628269" y="5166360"/>
            <a:ext cx="5120640" cy="365760"/>
          </a:xfrm>
          <a:prstGeom prst="rect">
            <a:avLst/>
          </a:prstGeom>
          <a:noFill/>
          <a:ln>
            <a:noFill/>
          </a:ln>
        </p:spPr>
        <p:txBody>
          <a:bodyPr wrap="square" rtlCol="0" anchor="ctr"/>
          <a:lstStyle/>
          <a:p>
            <a:r>
              <a:rPr lang="en-US" sz="1333" b="1" dirty="0">
                <a:solidFill>
                  <a:schemeClr val="accent1"/>
                </a:solidFill>
                <a:latin typeface="Calibri" pitchFamily="34" charset="0"/>
                <a:ea typeface="Calibri" pitchFamily="34" charset="-122"/>
                <a:cs typeface="Calibri" pitchFamily="34" charset="-120"/>
              </a:rPr>
              <a:t>Prop. 2025/26:195</a:t>
            </a:r>
            <a:endParaRPr lang="en-US" sz="1333" dirty="0">
              <a:solidFill>
                <a:schemeClr val="accent1"/>
              </a:solidFill>
            </a:endParaRPr>
          </a:p>
        </p:txBody>
      </p:sp>
      <p:sp>
        <p:nvSpPr>
          <p:cNvPr id="15" name="Text 15">
            <a:extLst>
              <a:ext uri="{FF2B5EF4-FFF2-40B4-BE49-F238E27FC236}">
                <a16:creationId xmlns:a16="http://schemas.microsoft.com/office/drawing/2014/main" id="{D384DCA4-0538-3FCD-4D92-493BD37EBC31}"/>
              </a:ext>
            </a:extLst>
          </p:cNvPr>
          <p:cNvSpPr/>
          <p:nvPr/>
        </p:nvSpPr>
        <p:spPr>
          <a:xfrm>
            <a:off x="628269" y="5471160"/>
            <a:ext cx="5120640" cy="548640"/>
          </a:xfrm>
          <a:prstGeom prst="rect">
            <a:avLst/>
          </a:prstGeom>
          <a:noFill/>
          <a:ln>
            <a:noFill/>
          </a:ln>
        </p:spPr>
        <p:txBody>
          <a:bodyPr wrap="square" rtlCol="0" anchor="ctr"/>
          <a:lstStyle/>
          <a:p>
            <a:r>
              <a:rPr lang="en-US" sz="2000" b="1" dirty="0">
                <a:solidFill>
                  <a:schemeClr val="accent1"/>
                </a:solidFill>
                <a:latin typeface="+mj-lt"/>
                <a:ea typeface="Georgia" pitchFamily="34" charset="-122"/>
                <a:cs typeface="Georgia" pitchFamily="34" charset="-120"/>
              </a:rPr>
              <a:t>Förbättrat stöd i skolan</a:t>
            </a:r>
            <a:endParaRPr lang="en-US" sz="2000" dirty="0">
              <a:solidFill>
                <a:schemeClr val="accent1"/>
              </a:solidFill>
              <a:latin typeface="+mj-lt"/>
            </a:endParaRPr>
          </a:p>
        </p:txBody>
      </p:sp>
      <p:sp>
        <p:nvSpPr>
          <p:cNvPr id="16" name="Text 16">
            <a:extLst>
              <a:ext uri="{FF2B5EF4-FFF2-40B4-BE49-F238E27FC236}">
                <a16:creationId xmlns:a16="http://schemas.microsoft.com/office/drawing/2014/main" id="{12B0C36A-21FD-6CED-D8ED-8F0EA3536907}"/>
              </a:ext>
            </a:extLst>
          </p:cNvPr>
          <p:cNvSpPr/>
          <p:nvPr/>
        </p:nvSpPr>
        <p:spPr>
          <a:xfrm>
            <a:off x="628269" y="6044184"/>
            <a:ext cx="5120640" cy="341376"/>
          </a:xfrm>
          <a:prstGeom prst="rect">
            <a:avLst/>
          </a:prstGeom>
          <a:noFill/>
          <a:ln>
            <a:noFill/>
          </a:ln>
        </p:spPr>
        <p:txBody>
          <a:bodyPr wrap="square" rtlCol="0" anchor="ctr"/>
          <a:lstStyle/>
          <a:p>
            <a:r>
              <a:rPr lang="en-US" sz="1333" dirty="0">
                <a:solidFill>
                  <a:schemeClr val="accent3">
                    <a:lumMod val="60000"/>
                    <a:lumOff val="40000"/>
                  </a:schemeClr>
                </a:solidFill>
                <a:latin typeface="Calibri" pitchFamily="34" charset="0"/>
                <a:ea typeface="Calibri" pitchFamily="34" charset="-122"/>
                <a:cs typeface="Calibri" pitchFamily="34" charset="-120"/>
              </a:rPr>
              <a:t>Ikraftträdande: 1 jul 2028</a:t>
            </a:r>
            <a:endParaRPr lang="en-US" sz="1333" dirty="0">
              <a:solidFill>
                <a:schemeClr val="accent3">
                  <a:lumMod val="60000"/>
                  <a:lumOff val="40000"/>
                </a:schemeClr>
              </a:solidFill>
            </a:endParaRPr>
          </a:p>
        </p:txBody>
      </p:sp>
      <p:sp>
        <p:nvSpPr>
          <p:cNvPr id="17" name="Shape 17">
            <a:extLst>
              <a:ext uri="{FF2B5EF4-FFF2-40B4-BE49-F238E27FC236}">
                <a16:creationId xmlns:a16="http://schemas.microsoft.com/office/drawing/2014/main" id="{506877B3-A8EC-E105-6DBF-AE8DA7FCBE1C}"/>
              </a:ext>
              <a:ext uri="{C183D7F6-B498-43B3-948B-1728B52AA6E4}">
                <adec:decorative xmlns:adec="http://schemas.microsoft.com/office/drawing/2017/decorative" val="1"/>
              </a:ext>
            </a:extLst>
          </p:cNvPr>
          <p:cNvSpPr/>
          <p:nvPr/>
        </p:nvSpPr>
        <p:spPr>
          <a:xfrm>
            <a:off x="6334125" y="1752600"/>
            <a:ext cx="5486400" cy="1463040"/>
          </a:xfrm>
          <a:prstGeom prst="rect">
            <a:avLst/>
          </a:prstGeom>
          <a:solidFill>
            <a:srgbClr val="FFFFFF"/>
          </a:solidFill>
          <a:ln w="12700">
            <a:noFill/>
            <a:prstDash val="solid"/>
          </a:ln>
          <a:effectLst>
            <a:outerShdw blurRad="101600" dist="38100" dir="8100000" algn="bl" rotWithShape="0">
              <a:srgbClr val="000000">
                <a:alpha val="10000"/>
              </a:srgbClr>
            </a:outerShdw>
          </a:effectLst>
        </p:spPr>
        <p:txBody>
          <a:bodyPr/>
          <a:lstStyle/>
          <a:p>
            <a:endParaRPr lang="sv-SE" sz="2400"/>
          </a:p>
        </p:txBody>
      </p:sp>
      <p:sp>
        <p:nvSpPr>
          <p:cNvPr id="18" name="Text 19">
            <a:extLst>
              <a:ext uri="{FF2B5EF4-FFF2-40B4-BE49-F238E27FC236}">
                <a16:creationId xmlns:a16="http://schemas.microsoft.com/office/drawing/2014/main" id="{1547CF50-74DE-B031-EF16-41940362995E}"/>
              </a:ext>
            </a:extLst>
          </p:cNvPr>
          <p:cNvSpPr/>
          <p:nvPr/>
        </p:nvSpPr>
        <p:spPr>
          <a:xfrm>
            <a:off x="6602349" y="1874520"/>
            <a:ext cx="5120640" cy="365760"/>
          </a:xfrm>
          <a:prstGeom prst="rect">
            <a:avLst/>
          </a:prstGeom>
          <a:noFill/>
          <a:ln>
            <a:noFill/>
          </a:ln>
        </p:spPr>
        <p:txBody>
          <a:bodyPr wrap="square" rtlCol="0" anchor="ctr"/>
          <a:lstStyle/>
          <a:p>
            <a:r>
              <a:rPr lang="en-US" sz="1333" b="1" dirty="0">
                <a:solidFill>
                  <a:schemeClr val="accent1"/>
                </a:solidFill>
                <a:latin typeface="Calibri" pitchFamily="34" charset="0"/>
                <a:ea typeface="Calibri" pitchFamily="34" charset="-122"/>
                <a:cs typeface="Calibri" pitchFamily="34" charset="-120"/>
              </a:rPr>
              <a:t>Prop. 2025/26:196</a:t>
            </a:r>
            <a:endParaRPr lang="en-US" sz="1333" dirty="0">
              <a:solidFill>
                <a:schemeClr val="accent1"/>
              </a:solidFill>
            </a:endParaRPr>
          </a:p>
        </p:txBody>
      </p:sp>
      <p:sp>
        <p:nvSpPr>
          <p:cNvPr id="19" name="Text 20">
            <a:extLst>
              <a:ext uri="{FF2B5EF4-FFF2-40B4-BE49-F238E27FC236}">
                <a16:creationId xmlns:a16="http://schemas.microsoft.com/office/drawing/2014/main" id="{AF506249-A2A4-28B5-9E5B-E308AB21A302}"/>
              </a:ext>
            </a:extLst>
          </p:cNvPr>
          <p:cNvSpPr/>
          <p:nvPr/>
        </p:nvSpPr>
        <p:spPr>
          <a:xfrm>
            <a:off x="6602349" y="2179320"/>
            <a:ext cx="5120640" cy="548640"/>
          </a:xfrm>
          <a:prstGeom prst="rect">
            <a:avLst/>
          </a:prstGeom>
          <a:noFill/>
          <a:ln>
            <a:noFill/>
          </a:ln>
        </p:spPr>
        <p:txBody>
          <a:bodyPr wrap="square" rtlCol="0" anchor="ctr"/>
          <a:lstStyle/>
          <a:p>
            <a:r>
              <a:rPr lang="en-US" sz="2000" b="1" dirty="0">
                <a:solidFill>
                  <a:schemeClr val="accent1"/>
                </a:solidFill>
                <a:ea typeface="Georgia" pitchFamily="34" charset="-122"/>
                <a:cs typeface="Georgia" pitchFamily="34" charset="-120"/>
              </a:rPr>
              <a:t>Tid för undervisningsuppdraget</a:t>
            </a:r>
            <a:endParaRPr lang="en-US" sz="2000" dirty="0">
              <a:solidFill>
                <a:schemeClr val="accent1"/>
              </a:solidFill>
            </a:endParaRPr>
          </a:p>
        </p:txBody>
      </p:sp>
      <p:sp>
        <p:nvSpPr>
          <p:cNvPr id="20" name="Text 21">
            <a:extLst>
              <a:ext uri="{FF2B5EF4-FFF2-40B4-BE49-F238E27FC236}">
                <a16:creationId xmlns:a16="http://schemas.microsoft.com/office/drawing/2014/main" id="{862D8A9A-EF6E-29C9-7D05-BBC4329AC1F6}"/>
              </a:ext>
            </a:extLst>
          </p:cNvPr>
          <p:cNvSpPr/>
          <p:nvPr/>
        </p:nvSpPr>
        <p:spPr>
          <a:xfrm>
            <a:off x="6602349" y="2752344"/>
            <a:ext cx="5120640" cy="341376"/>
          </a:xfrm>
          <a:prstGeom prst="rect">
            <a:avLst/>
          </a:prstGeom>
          <a:noFill/>
          <a:ln>
            <a:noFill/>
          </a:ln>
        </p:spPr>
        <p:txBody>
          <a:bodyPr wrap="square" rtlCol="0" anchor="ctr"/>
          <a:lstStyle/>
          <a:p>
            <a:r>
              <a:rPr lang="en-US" sz="1333" dirty="0">
                <a:solidFill>
                  <a:schemeClr val="accent3">
                    <a:lumMod val="60000"/>
                    <a:lumOff val="40000"/>
                  </a:schemeClr>
                </a:solidFill>
                <a:latin typeface="Calibri" pitchFamily="34" charset="0"/>
                <a:ea typeface="Calibri" pitchFamily="34" charset="-122"/>
                <a:cs typeface="Calibri" pitchFamily="34" charset="-120"/>
              </a:rPr>
              <a:t>Ikraftträdande: Stegvis 2026–2028</a:t>
            </a:r>
            <a:endParaRPr lang="en-US" sz="1333" dirty="0">
              <a:solidFill>
                <a:schemeClr val="accent3">
                  <a:lumMod val="60000"/>
                  <a:lumOff val="40000"/>
                </a:schemeClr>
              </a:solidFill>
            </a:endParaRPr>
          </a:p>
        </p:txBody>
      </p:sp>
      <p:sp>
        <p:nvSpPr>
          <p:cNvPr id="21" name="Shape 22">
            <a:extLst>
              <a:ext uri="{FF2B5EF4-FFF2-40B4-BE49-F238E27FC236}">
                <a16:creationId xmlns:a16="http://schemas.microsoft.com/office/drawing/2014/main" id="{568F6EEC-9898-7E30-FF0E-2E0DCBF1686D}"/>
              </a:ext>
              <a:ext uri="{C183D7F6-B498-43B3-948B-1728B52AA6E4}">
                <adec:decorative xmlns:adec="http://schemas.microsoft.com/office/drawing/2017/decorative" val="1"/>
              </a:ext>
            </a:extLst>
          </p:cNvPr>
          <p:cNvSpPr/>
          <p:nvPr/>
        </p:nvSpPr>
        <p:spPr>
          <a:xfrm>
            <a:off x="6334125" y="3398520"/>
            <a:ext cx="5486400" cy="1463040"/>
          </a:xfrm>
          <a:prstGeom prst="rect">
            <a:avLst/>
          </a:prstGeom>
          <a:solidFill>
            <a:srgbClr val="FFFFFF"/>
          </a:solidFill>
          <a:ln w="12700">
            <a:noFill/>
            <a:prstDash val="solid"/>
          </a:ln>
          <a:effectLst>
            <a:outerShdw blurRad="101600" dist="38100" dir="8100000" algn="bl" rotWithShape="0">
              <a:srgbClr val="000000">
                <a:alpha val="10000"/>
              </a:srgbClr>
            </a:outerShdw>
          </a:effectLst>
        </p:spPr>
        <p:txBody>
          <a:bodyPr/>
          <a:lstStyle/>
          <a:p>
            <a:endParaRPr lang="sv-SE" sz="2400"/>
          </a:p>
        </p:txBody>
      </p:sp>
      <p:sp>
        <p:nvSpPr>
          <p:cNvPr id="22" name="Text 24">
            <a:extLst>
              <a:ext uri="{FF2B5EF4-FFF2-40B4-BE49-F238E27FC236}">
                <a16:creationId xmlns:a16="http://schemas.microsoft.com/office/drawing/2014/main" id="{0D38F5E2-D9D5-8964-7D6B-8ADB2C676A5B}"/>
              </a:ext>
            </a:extLst>
          </p:cNvPr>
          <p:cNvSpPr/>
          <p:nvPr/>
        </p:nvSpPr>
        <p:spPr>
          <a:xfrm>
            <a:off x="6602349" y="3520440"/>
            <a:ext cx="5120640" cy="365760"/>
          </a:xfrm>
          <a:prstGeom prst="rect">
            <a:avLst/>
          </a:prstGeom>
          <a:noFill/>
          <a:ln>
            <a:noFill/>
          </a:ln>
        </p:spPr>
        <p:txBody>
          <a:bodyPr wrap="square" rtlCol="0" anchor="ctr"/>
          <a:lstStyle/>
          <a:p>
            <a:r>
              <a:rPr lang="en-US" sz="1333" b="1" dirty="0">
                <a:solidFill>
                  <a:schemeClr val="accent1"/>
                </a:solidFill>
                <a:latin typeface="Calibri" pitchFamily="34" charset="0"/>
                <a:ea typeface="Calibri" pitchFamily="34" charset="-122"/>
                <a:cs typeface="Calibri" pitchFamily="34" charset="-120"/>
              </a:rPr>
              <a:t>Prop. 2025/26:197</a:t>
            </a:r>
            <a:endParaRPr lang="en-US" sz="1333" dirty="0">
              <a:solidFill>
                <a:schemeClr val="accent1"/>
              </a:solidFill>
            </a:endParaRPr>
          </a:p>
        </p:txBody>
      </p:sp>
      <p:sp>
        <p:nvSpPr>
          <p:cNvPr id="23" name="Text 25">
            <a:extLst>
              <a:ext uri="{FF2B5EF4-FFF2-40B4-BE49-F238E27FC236}">
                <a16:creationId xmlns:a16="http://schemas.microsoft.com/office/drawing/2014/main" id="{F3003205-9020-6CCC-11D4-3FC06AEE5507}"/>
              </a:ext>
            </a:extLst>
          </p:cNvPr>
          <p:cNvSpPr/>
          <p:nvPr/>
        </p:nvSpPr>
        <p:spPr>
          <a:xfrm>
            <a:off x="6602349" y="3825240"/>
            <a:ext cx="5120640" cy="548640"/>
          </a:xfrm>
          <a:prstGeom prst="rect">
            <a:avLst/>
          </a:prstGeom>
          <a:noFill/>
          <a:ln>
            <a:noFill/>
          </a:ln>
        </p:spPr>
        <p:txBody>
          <a:bodyPr wrap="square" rtlCol="0" anchor="ctr"/>
          <a:lstStyle/>
          <a:p>
            <a:r>
              <a:rPr lang="en-US" sz="2000" b="1" dirty="0">
                <a:solidFill>
                  <a:schemeClr val="accent1"/>
                </a:solidFill>
                <a:latin typeface="+mj-lt"/>
                <a:ea typeface="Georgia" pitchFamily="34" charset="-122"/>
                <a:cs typeface="Georgia" pitchFamily="34" charset="-120"/>
              </a:rPr>
              <a:t>Ett likvärdigt betygssystem</a:t>
            </a:r>
            <a:endParaRPr lang="en-US" sz="2000" dirty="0">
              <a:solidFill>
                <a:schemeClr val="accent1"/>
              </a:solidFill>
              <a:latin typeface="+mj-lt"/>
            </a:endParaRPr>
          </a:p>
        </p:txBody>
      </p:sp>
      <p:sp>
        <p:nvSpPr>
          <p:cNvPr id="24" name="Text 26">
            <a:extLst>
              <a:ext uri="{FF2B5EF4-FFF2-40B4-BE49-F238E27FC236}">
                <a16:creationId xmlns:a16="http://schemas.microsoft.com/office/drawing/2014/main" id="{096DA2BA-02FB-2769-5875-99B091BD8601}"/>
              </a:ext>
            </a:extLst>
          </p:cNvPr>
          <p:cNvSpPr/>
          <p:nvPr/>
        </p:nvSpPr>
        <p:spPr>
          <a:xfrm>
            <a:off x="6602349" y="4398264"/>
            <a:ext cx="5120640" cy="341376"/>
          </a:xfrm>
          <a:prstGeom prst="rect">
            <a:avLst/>
          </a:prstGeom>
          <a:noFill/>
          <a:ln>
            <a:noFill/>
          </a:ln>
        </p:spPr>
        <p:txBody>
          <a:bodyPr wrap="square" rtlCol="0" anchor="ctr"/>
          <a:lstStyle/>
          <a:p>
            <a:r>
              <a:rPr lang="en-US" sz="1333" dirty="0">
                <a:solidFill>
                  <a:schemeClr val="accent3">
                    <a:lumMod val="60000"/>
                    <a:lumOff val="40000"/>
                  </a:schemeClr>
                </a:solidFill>
                <a:latin typeface="Calibri" pitchFamily="34" charset="0"/>
                <a:ea typeface="Calibri" pitchFamily="34" charset="-122"/>
                <a:cs typeface="Calibri" pitchFamily="34" charset="-120"/>
              </a:rPr>
              <a:t>Ikraftträdande: Stegvis 2028, 2030 och 2031</a:t>
            </a:r>
            <a:endParaRPr lang="en-US" sz="1333" dirty="0">
              <a:solidFill>
                <a:schemeClr val="accent3">
                  <a:lumMod val="60000"/>
                  <a:lumOff val="40000"/>
                </a:schemeClr>
              </a:solidFill>
            </a:endParaRPr>
          </a:p>
        </p:txBody>
      </p:sp>
      <p:sp>
        <p:nvSpPr>
          <p:cNvPr id="25" name="Shape 27">
            <a:extLst>
              <a:ext uri="{FF2B5EF4-FFF2-40B4-BE49-F238E27FC236}">
                <a16:creationId xmlns:a16="http://schemas.microsoft.com/office/drawing/2014/main" id="{6A28228F-6ACC-E646-46E6-A92F02096DBD}"/>
              </a:ext>
              <a:ext uri="{C183D7F6-B498-43B3-948B-1728B52AA6E4}">
                <adec:decorative xmlns:adec="http://schemas.microsoft.com/office/drawing/2017/decorative" val="1"/>
              </a:ext>
            </a:extLst>
          </p:cNvPr>
          <p:cNvSpPr/>
          <p:nvPr/>
        </p:nvSpPr>
        <p:spPr>
          <a:xfrm>
            <a:off x="6334125" y="5044440"/>
            <a:ext cx="5486400" cy="1463040"/>
          </a:xfrm>
          <a:prstGeom prst="rect">
            <a:avLst/>
          </a:prstGeom>
          <a:solidFill>
            <a:srgbClr val="FFFFFF"/>
          </a:solidFill>
          <a:ln w="12700">
            <a:noFill/>
            <a:prstDash val="solid"/>
          </a:ln>
          <a:effectLst>
            <a:outerShdw blurRad="101600" dist="38100" dir="8100000" algn="bl" rotWithShape="0">
              <a:srgbClr val="000000">
                <a:alpha val="10000"/>
              </a:srgbClr>
            </a:outerShdw>
          </a:effectLst>
        </p:spPr>
        <p:txBody>
          <a:bodyPr/>
          <a:lstStyle/>
          <a:p>
            <a:endParaRPr lang="sv-SE" sz="2400"/>
          </a:p>
        </p:txBody>
      </p:sp>
      <p:sp>
        <p:nvSpPr>
          <p:cNvPr id="26" name="Text 29">
            <a:extLst>
              <a:ext uri="{FF2B5EF4-FFF2-40B4-BE49-F238E27FC236}">
                <a16:creationId xmlns:a16="http://schemas.microsoft.com/office/drawing/2014/main" id="{8CC2897C-3847-5EAA-AF45-98C5479C738C}"/>
              </a:ext>
            </a:extLst>
          </p:cNvPr>
          <p:cNvSpPr/>
          <p:nvPr/>
        </p:nvSpPr>
        <p:spPr>
          <a:xfrm>
            <a:off x="6602349" y="5166360"/>
            <a:ext cx="5120640" cy="365760"/>
          </a:xfrm>
          <a:prstGeom prst="rect">
            <a:avLst/>
          </a:prstGeom>
          <a:noFill/>
          <a:ln>
            <a:noFill/>
          </a:ln>
        </p:spPr>
        <p:txBody>
          <a:bodyPr wrap="square" rtlCol="0" anchor="ctr"/>
          <a:lstStyle/>
          <a:p>
            <a:r>
              <a:rPr lang="en-US" sz="1333" b="1" dirty="0">
                <a:solidFill>
                  <a:schemeClr val="accent1"/>
                </a:solidFill>
                <a:latin typeface="Calibri" pitchFamily="34" charset="0"/>
                <a:ea typeface="Calibri" pitchFamily="34" charset="-122"/>
                <a:cs typeface="Calibri" pitchFamily="34" charset="-120"/>
              </a:rPr>
              <a:t>Prop. 2025/26:198</a:t>
            </a:r>
            <a:endParaRPr lang="en-US" sz="1333" dirty="0">
              <a:solidFill>
                <a:schemeClr val="accent1"/>
              </a:solidFill>
            </a:endParaRPr>
          </a:p>
        </p:txBody>
      </p:sp>
      <p:sp>
        <p:nvSpPr>
          <p:cNvPr id="27" name="Text 30">
            <a:extLst>
              <a:ext uri="{FF2B5EF4-FFF2-40B4-BE49-F238E27FC236}">
                <a16:creationId xmlns:a16="http://schemas.microsoft.com/office/drawing/2014/main" id="{8C5C4437-05E3-7554-6DBC-062F1B24576A}"/>
              </a:ext>
            </a:extLst>
          </p:cNvPr>
          <p:cNvSpPr/>
          <p:nvPr/>
        </p:nvSpPr>
        <p:spPr>
          <a:xfrm>
            <a:off x="6602349" y="5471160"/>
            <a:ext cx="5120640" cy="548640"/>
          </a:xfrm>
          <a:prstGeom prst="rect">
            <a:avLst/>
          </a:prstGeom>
          <a:noFill/>
          <a:ln>
            <a:noFill/>
          </a:ln>
        </p:spPr>
        <p:txBody>
          <a:bodyPr wrap="square" rtlCol="0" anchor="ctr"/>
          <a:lstStyle/>
          <a:p>
            <a:r>
              <a:rPr lang="en-US" sz="2000" b="1" dirty="0">
                <a:solidFill>
                  <a:schemeClr val="accent1"/>
                </a:solidFill>
                <a:latin typeface="+mj-lt"/>
                <a:ea typeface="Georgia" pitchFamily="34" charset="-122"/>
                <a:cs typeface="Georgia" pitchFamily="34" charset="-120"/>
              </a:rPr>
              <a:t>Bättre förutsättningar för yrkesutbildning</a:t>
            </a:r>
            <a:endParaRPr lang="en-US" sz="2000" dirty="0">
              <a:solidFill>
                <a:schemeClr val="accent1"/>
              </a:solidFill>
              <a:latin typeface="+mj-lt"/>
            </a:endParaRPr>
          </a:p>
        </p:txBody>
      </p:sp>
      <p:sp>
        <p:nvSpPr>
          <p:cNvPr id="28" name="Text 31">
            <a:extLst>
              <a:ext uri="{FF2B5EF4-FFF2-40B4-BE49-F238E27FC236}">
                <a16:creationId xmlns:a16="http://schemas.microsoft.com/office/drawing/2014/main" id="{CE0F4480-88BC-F3B4-0DD5-BE144E14300F}"/>
              </a:ext>
            </a:extLst>
          </p:cNvPr>
          <p:cNvSpPr/>
          <p:nvPr/>
        </p:nvSpPr>
        <p:spPr>
          <a:xfrm>
            <a:off x="6602349" y="6044184"/>
            <a:ext cx="5120640" cy="341376"/>
          </a:xfrm>
          <a:prstGeom prst="rect">
            <a:avLst/>
          </a:prstGeom>
          <a:noFill/>
          <a:ln>
            <a:noFill/>
          </a:ln>
        </p:spPr>
        <p:txBody>
          <a:bodyPr wrap="square" rtlCol="0" anchor="ctr"/>
          <a:lstStyle/>
          <a:p>
            <a:r>
              <a:rPr lang="en-US" sz="1333" dirty="0">
                <a:solidFill>
                  <a:schemeClr val="accent3">
                    <a:lumMod val="60000"/>
                    <a:lumOff val="40000"/>
                  </a:schemeClr>
                </a:solidFill>
                <a:latin typeface="Calibri" pitchFamily="34" charset="0"/>
                <a:ea typeface="Calibri" pitchFamily="34" charset="-122"/>
                <a:cs typeface="Calibri" pitchFamily="34" charset="-120"/>
              </a:rPr>
              <a:t>Ikraftträdande: 1 jul 2026 / 2028</a:t>
            </a:r>
            <a:endParaRPr lang="en-US" sz="1333" dirty="0">
              <a:solidFill>
                <a:schemeClr val="accent3">
                  <a:lumMod val="60000"/>
                  <a:lumOff val="40000"/>
                </a:schemeClr>
              </a:solidFill>
            </a:endParaRPr>
          </a:p>
        </p:txBody>
      </p:sp>
      <p:sp>
        <p:nvSpPr>
          <p:cNvPr id="29" name="Shape 8">
            <a:extLst>
              <a:ext uri="{FF2B5EF4-FFF2-40B4-BE49-F238E27FC236}">
                <a16:creationId xmlns:a16="http://schemas.microsoft.com/office/drawing/2014/main" id="{9F823B2C-B204-7274-14F0-13C60C0DB32B}"/>
              </a:ext>
              <a:ext uri="{C183D7F6-B498-43B3-948B-1728B52AA6E4}">
                <adec:decorative xmlns:adec="http://schemas.microsoft.com/office/drawing/2017/decorative" val="1"/>
              </a:ext>
            </a:extLst>
          </p:cNvPr>
          <p:cNvSpPr/>
          <p:nvPr/>
        </p:nvSpPr>
        <p:spPr>
          <a:xfrm>
            <a:off x="347853" y="1749426"/>
            <a:ext cx="146304" cy="1463040"/>
          </a:xfrm>
          <a:prstGeom prst="rect">
            <a:avLst/>
          </a:prstGeom>
          <a:solidFill>
            <a:schemeClr val="accent6">
              <a:lumMod val="50000"/>
            </a:schemeClr>
          </a:solidFill>
          <a:ln w="12700">
            <a:noFill/>
            <a:prstDash val="solid"/>
          </a:ln>
        </p:spPr>
        <p:txBody>
          <a:bodyPr/>
          <a:lstStyle/>
          <a:p>
            <a:endParaRPr lang="sv-SE" sz="2400"/>
          </a:p>
        </p:txBody>
      </p:sp>
      <p:sp>
        <p:nvSpPr>
          <p:cNvPr id="30" name="Shape 8">
            <a:extLst>
              <a:ext uri="{FF2B5EF4-FFF2-40B4-BE49-F238E27FC236}">
                <a16:creationId xmlns:a16="http://schemas.microsoft.com/office/drawing/2014/main" id="{9F1296DB-67A0-5389-C0D5-B9C9D1EC0438}"/>
              </a:ext>
              <a:ext uri="{C183D7F6-B498-43B3-948B-1728B52AA6E4}">
                <adec:decorative xmlns:adec="http://schemas.microsoft.com/office/drawing/2017/decorative" val="1"/>
              </a:ext>
            </a:extLst>
          </p:cNvPr>
          <p:cNvSpPr/>
          <p:nvPr/>
        </p:nvSpPr>
        <p:spPr>
          <a:xfrm>
            <a:off x="6321933" y="1749426"/>
            <a:ext cx="146304" cy="1463040"/>
          </a:xfrm>
          <a:prstGeom prst="rect">
            <a:avLst/>
          </a:prstGeom>
          <a:solidFill>
            <a:schemeClr val="accent6">
              <a:lumMod val="50000"/>
            </a:schemeClr>
          </a:solidFill>
          <a:ln w="12700">
            <a:noFill/>
            <a:prstDash val="solid"/>
          </a:ln>
        </p:spPr>
        <p:txBody>
          <a:bodyPr/>
          <a:lstStyle/>
          <a:p>
            <a:endParaRPr lang="sv-SE" sz="2400"/>
          </a:p>
        </p:txBody>
      </p:sp>
      <p:sp>
        <p:nvSpPr>
          <p:cNvPr id="31" name="Shape 8">
            <a:extLst>
              <a:ext uri="{FF2B5EF4-FFF2-40B4-BE49-F238E27FC236}">
                <a16:creationId xmlns:a16="http://schemas.microsoft.com/office/drawing/2014/main" id="{BEAE3C46-3FAB-0927-B075-F274CC9E2FFE}"/>
              </a:ext>
              <a:ext uri="{C183D7F6-B498-43B3-948B-1728B52AA6E4}">
                <adec:decorative xmlns:adec="http://schemas.microsoft.com/office/drawing/2017/decorative" val="1"/>
              </a:ext>
            </a:extLst>
          </p:cNvPr>
          <p:cNvSpPr/>
          <p:nvPr/>
        </p:nvSpPr>
        <p:spPr>
          <a:xfrm>
            <a:off x="6321933" y="3398520"/>
            <a:ext cx="146304" cy="1463040"/>
          </a:xfrm>
          <a:prstGeom prst="rect">
            <a:avLst/>
          </a:prstGeom>
          <a:solidFill>
            <a:schemeClr val="accent6">
              <a:lumMod val="50000"/>
            </a:schemeClr>
          </a:solidFill>
          <a:ln w="12700">
            <a:noFill/>
            <a:prstDash val="solid"/>
          </a:ln>
        </p:spPr>
        <p:txBody>
          <a:bodyPr/>
          <a:lstStyle/>
          <a:p>
            <a:endParaRPr lang="sv-SE" sz="2400"/>
          </a:p>
        </p:txBody>
      </p:sp>
      <p:sp>
        <p:nvSpPr>
          <p:cNvPr id="32" name="Shape 8">
            <a:extLst>
              <a:ext uri="{FF2B5EF4-FFF2-40B4-BE49-F238E27FC236}">
                <a16:creationId xmlns:a16="http://schemas.microsoft.com/office/drawing/2014/main" id="{C3DA90A8-DDE9-5CB0-ADA8-09DFB15D5086}"/>
              </a:ext>
              <a:ext uri="{C183D7F6-B498-43B3-948B-1728B52AA6E4}">
                <adec:decorative xmlns:adec="http://schemas.microsoft.com/office/drawing/2017/decorative" val="1"/>
              </a:ext>
            </a:extLst>
          </p:cNvPr>
          <p:cNvSpPr/>
          <p:nvPr/>
        </p:nvSpPr>
        <p:spPr>
          <a:xfrm>
            <a:off x="6321933" y="5044440"/>
            <a:ext cx="146304" cy="1463040"/>
          </a:xfrm>
          <a:prstGeom prst="rect">
            <a:avLst/>
          </a:prstGeom>
          <a:solidFill>
            <a:schemeClr val="accent6">
              <a:lumMod val="50000"/>
            </a:schemeClr>
          </a:solidFill>
          <a:ln w="12700">
            <a:noFill/>
            <a:prstDash val="solid"/>
          </a:ln>
        </p:spPr>
        <p:txBody>
          <a:bodyPr/>
          <a:lstStyle/>
          <a:p>
            <a:endParaRPr lang="sv-SE" sz="2400"/>
          </a:p>
        </p:txBody>
      </p:sp>
      <p:sp>
        <p:nvSpPr>
          <p:cNvPr id="3" name="Platshållare för bildnummer 2">
            <a:extLst>
              <a:ext uri="{FF2B5EF4-FFF2-40B4-BE49-F238E27FC236}">
                <a16:creationId xmlns:a16="http://schemas.microsoft.com/office/drawing/2014/main" id="{3200FC94-68B5-DB6A-5E24-9E653AB1A942}"/>
              </a:ext>
            </a:extLst>
          </p:cNvPr>
          <p:cNvSpPr>
            <a:spLocks noGrp="1"/>
          </p:cNvSpPr>
          <p:nvPr>
            <p:ph type="sldNum" sz="quarter" idx="12"/>
          </p:nvPr>
        </p:nvSpPr>
        <p:spPr>
          <a:ln>
            <a:noFill/>
          </a:ln>
        </p:spPr>
        <p:txBody>
          <a:bodyPr/>
          <a:lstStyle/>
          <a:p>
            <a:fld id="{88B859A7-2ED4-41B8-8577-D864C71C8736}" type="slidenum">
              <a:rPr lang="sv-SE" smtClean="0"/>
              <a:t>5</a:t>
            </a:fld>
            <a:endParaRPr lang="sv-SE" dirty="0"/>
          </a:p>
        </p:txBody>
      </p:sp>
    </p:spTree>
    <p:extLst>
      <p:ext uri="{BB962C8B-B14F-4D97-AF65-F5344CB8AC3E}">
        <p14:creationId xmlns:p14="http://schemas.microsoft.com/office/powerpoint/2010/main" val="3028049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Stödja införandet av reformerna</a:t>
            </a:r>
          </a:p>
        </p:txBody>
      </p:sp>
      <p:sp>
        <p:nvSpPr>
          <p:cNvPr id="17" name="Platshållare för innehåll 16">
            <a:extLst>
              <a:ext uri="{FF2B5EF4-FFF2-40B4-BE49-F238E27FC236}">
                <a16:creationId xmlns:a16="http://schemas.microsoft.com/office/drawing/2014/main" id="{38D0371A-963B-A3A3-ADD8-26E4EA1F42D6}"/>
              </a:ext>
            </a:extLst>
          </p:cNvPr>
          <p:cNvSpPr>
            <a:spLocks noGrp="1"/>
          </p:cNvSpPr>
          <p:nvPr>
            <p:ph idx="1"/>
          </p:nvPr>
        </p:nvSpPr>
        <p:spPr/>
        <p:txBody>
          <a:bodyPr/>
          <a:lstStyle/>
          <a:p>
            <a:pPr marL="0" indent="0">
              <a:buNone/>
            </a:pPr>
            <a:r>
              <a:rPr lang="sv-SE" dirty="0"/>
              <a:t>Skolverket har fått i uppdrag att stödja införandet av reformerna genom att:</a:t>
            </a:r>
          </a:p>
          <a:p>
            <a:pPr lvl="0"/>
            <a:r>
              <a:rPr lang="sv-SE" dirty="0"/>
              <a:t>ge huvudmän, skolchefer, rektorer, lärare, förskollärare och annan berörd personal ett tydligt och konkret stöd som förtydligar hur reformerna hänger ihop och bör tillämpas</a:t>
            </a:r>
          </a:p>
          <a:p>
            <a:pPr lvl="0"/>
            <a:r>
              <a:rPr lang="sv-SE" dirty="0"/>
              <a:t>genomföra samlade och målgruppsanpassade insatser för att implementera reformerna</a:t>
            </a:r>
          </a:p>
          <a:p>
            <a:pPr lvl="0"/>
            <a:r>
              <a:rPr lang="sv-SE" dirty="0"/>
              <a:t>säkerställa att elever och vårdnadshavare får tydlig information </a:t>
            </a:r>
          </a:p>
          <a:p>
            <a:pPr lvl="0"/>
            <a:r>
              <a:rPr lang="sv-SE" dirty="0"/>
              <a:t>aktivt involvera organisationer och andra relevanta aktörer </a:t>
            </a:r>
          </a:p>
          <a:p>
            <a:pPr lvl="0"/>
            <a:r>
              <a:rPr lang="sv-SE" dirty="0"/>
              <a:t>föreslå hur skolreformerna kan utvärderas</a:t>
            </a:r>
          </a:p>
          <a:p>
            <a:endParaRPr lang="sv-SE"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483FAA-46F7-3BDD-F448-2CA57ABE5276}"/>
              </a:ext>
            </a:extLst>
          </p:cNvPr>
          <p:cNvSpPr>
            <a:spLocks noGrp="1"/>
          </p:cNvSpPr>
          <p:nvPr>
            <p:ph type="title"/>
          </p:nvPr>
        </p:nvSpPr>
        <p:spPr>
          <a:xfrm>
            <a:off x="334962" y="552451"/>
            <a:ext cx="9685338" cy="876299"/>
          </a:xfrm>
        </p:spPr>
        <p:txBody>
          <a:bodyPr/>
          <a:lstStyle/>
          <a:p>
            <a:r>
              <a:rPr lang="sv-SE" dirty="0"/>
              <a:t>Förändringar för olika skolformer</a:t>
            </a:r>
          </a:p>
        </p:txBody>
      </p:sp>
      <p:graphicFrame>
        <p:nvGraphicFramePr>
          <p:cNvPr id="5" name="Platshållare för innehåll 4">
            <a:extLst>
              <a:ext uri="{FF2B5EF4-FFF2-40B4-BE49-F238E27FC236}">
                <a16:creationId xmlns:a16="http://schemas.microsoft.com/office/drawing/2014/main" id="{B8563019-059A-5B01-F26C-4F0FE6D26F22}"/>
              </a:ext>
            </a:extLst>
          </p:cNvPr>
          <p:cNvGraphicFramePr>
            <a:graphicFrameLocks noGrp="1"/>
          </p:cNvGraphicFramePr>
          <p:nvPr>
            <p:ph idx="1"/>
            <p:extLst>
              <p:ext uri="{D42A27DB-BD31-4B8C-83A1-F6EECF244321}">
                <p14:modId xmlns:p14="http://schemas.microsoft.com/office/powerpoint/2010/main" val="3862979992"/>
              </p:ext>
            </p:extLst>
          </p:nvPr>
        </p:nvGraphicFramePr>
        <p:xfrm>
          <a:off x="334961" y="1469390"/>
          <a:ext cx="11523664" cy="5059680"/>
        </p:xfrm>
        <a:graphic>
          <a:graphicData uri="http://schemas.openxmlformats.org/drawingml/2006/table">
            <a:tbl>
              <a:tblPr firstRow="1" firstCol="1" bandRow="1">
                <a:tableStyleId>{5C22544A-7EE6-4342-B048-85BDC9FD1C3A}</a:tableStyleId>
              </a:tblPr>
              <a:tblGrid>
                <a:gridCol w="1306800">
                  <a:extLst>
                    <a:ext uri="{9D8B030D-6E8A-4147-A177-3AD203B41FA5}">
                      <a16:colId xmlns:a16="http://schemas.microsoft.com/office/drawing/2014/main" val="91584955"/>
                    </a:ext>
                  </a:extLst>
                </a:gridCol>
                <a:gridCol w="936000">
                  <a:extLst>
                    <a:ext uri="{9D8B030D-6E8A-4147-A177-3AD203B41FA5}">
                      <a16:colId xmlns:a16="http://schemas.microsoft.com/office/drawing/2014/main" val="2683786704"/>
                    </a:ext>
                  </a:extLst>
                </a:gridCol>
                <a:gridCol w="936000">
                  <a:extLst>
                    <a:ext uri="{9D8B030D-6E8A-4147-A177-3AD203B41FA5}">
                      <a16:colId xmlns:a16="http://schemas.microsoft.com/office/drawing/2014/main" val="337226298"/>
                    </a:ext>
                  </a:extLst>
                </a:gridCol>
                <a:gridCol w="936000">
                  <a:extLst>
                    <a:ext uri="{9D8B030D-6E8A-4147-A177-3AD203B41FA5}">
                      <a16:colId xmlns:a16="http://schemas.microsoft.com/office/drawing/2014/main" val="1337589371"/>
                    </a:ext>
                  </a:extLst>
                </a:gridCol>
                <a:gridCol w="936000">
                  <a:extLst>
                    <a:ext uri="{9D8B030D-6E8A-4147-A177-3AD203B41FA5}">
                      <a16:colId xmlns:a16="http://schemas.microsoft.com/office/drawing/2014/main" val="3768898125"/>
                    </a:ext>
                  </a:extLst>
                </a:gridCol>
                <a:gridCol w="936000">
                  <a:extLst>
                    <a:ext uri="{9D8B030D-6E8A-4147-A177-3AD203B41FA5}">
                      <a16:colId xmlns:a16="http://schemas.microsoft.com/office/drawing/2014/main" val="2098048818"/>
                    </a:ext>
                  </a:extLst>
                </a:gridCol>
                <a:gridCol w="936000">
                  <a:extLst>
                    <a:ext uri="{9D8B030D-6E8A-4147-A177-3AD203B41FA5}">
                      <a16:colId xmlns:a16="http://schemas.microsoft.com/office/drawing/2014/main" val="104458830"/>
                    </a:ext>
                  </a:extLst>
                </a:gridCol>
                <a:gridCol w="936000">
                  <a:extLst>
                    <a:ext uri="{9D8B030D-6E8A-4147-A177-3AD203B41FA5}">
                      <a16:colId xmlns:a16="http://schemas.microsoft.com/office/drawing/2014/main" val="3677374003"/>
                    </a:ext>
                  </a:extLst>
                </a:gridCol>
                <a:gridCol w="936000">
                  <a:extLst>
                    <a:ext uri="{9D8B030D-6E8A-4147-A177-3AD203B41FA5}">
                      <a16:colId xmlns:a16="http://schemas.microsoft.com/office/drawing/2014/main" val="753028319"/>
                    </a:ext>
                  </a:extLst>
                </a:gridCol>
                <a:gridCol w="936000">
                  <a:extLst>
                    <a:ext uri="{9D8B030D-6E8A-4147-A177-3AD203B41FA5}">
                      <a16:colId xmlns:a16="http://schemas.microsoft.com/office/drawing/2014/main" val="4142654806"/>
                    </a:ext>
                  </a:extLst>
                </a:gridCol>
                <a:gridCol w="936000">
                  <a:extLst>
                    <a:ext uri="{9D8B030D-6E8A-4147-A177-3AD203B41FA5}">
                      <a16:colId xmlns:a16="http://schemas.microsoft.com/office/drawing/2014/main" val="2988478220"/>
                    </a:ext>
                  </a:extLst>
                </a:gridCol>
                <a:gridCol w="856864">
                  <a:extLst>
                    <a:ext uri="{9D8B030D-6E8A-4147-A177-3AD203B41FA5}">
                      <a16:colId xmlns:a16="http://schemas.microsoft.com/office/drawing/2014/main" val="1550628940"/>
                    </a:ext>
                  </a:extLst>
                </a:gridCol>
              </a:tblGrid>
              <a:tr h="370840">
                <a:tc>
                  <a:txBody>
                    <a:bodyPr/>
                    <a:lstStyle/>
                    <a:p>
                      <a:pPr algn="l"/>
                      <a:r>
                        <a:rPr lang="sv-SE" sz="1200" b="1" dirty="0"/>
                        <a:t>Förändringar i skolformer</a:t>
                      </a:r>
                    </a:p>
                  </a:txBody>
                  <a:tcPr marL="45720" marR="45720" anchor="ctr"/>
                </a:tc>
                <a:tc>
                  <a:txBody>
                    <a:bodyPr/>
                    <a:lstStyle/>
                    <a:p>
                      <a:pPr algn="l" fontAlgn="b">
                        <a:buNone/>
                      </a:pPr>
                      <a:r>
                        <a:rPr lang="sv-SE" sz="1000" b="0" i="0" u="none" strike="noStrike" dirty="0">
                          <a:solidFill>
                            <a:schemeClr val="bg1"/>
                          </a:solidFill>
                          <a:effectLst/>
                          <a:latin typeface="+mj-lt"/>
                        </a:rPr>
                        <a:t>Nya inledande läroplansdelar</a:t>
                      </a:r>
                    </a:p>
                  </a:txBody>
                  <a:tcPr marL="45720" marR="45720" anchor="ctr"/>
                </a:tc>
                <a:tc>
                  <a:txBody>
                    <a:bodyPr/>
                    <a:lstStyle/>
                    <a:p>
                      <a:pPr algn="l" fontAlgn="b">
                        <a:buNone/>
                      </a:pPr>
                      <a:r>
                        <a:rPr lang="sv-SE" sz="1000" b="0" i="0" u="none" strike="noStrike" dirty="0">
                          <a:solidFill>
                            <a:schemeClr val="bg1"/>
                          </a:solidFill>
                          <a:effectLst/>
                          <a:latin typeface="+mj-lt"/>
                        </a:rPr>
                        <a:t>Justeringar ii läroplanerna</a:t>
                      </a:r>
                    </a:p>
                  </a:txBody>
                  <a:tcPr marL="45720" marR="45720" anchor="ctr"/>
                </a:tc>
                <a:tc>
                  <a:txBody>
                    <a:bodyPr/>
                    <a:lstStyle/>
                    <a:p>
                      <a:pPr algn="l" fontAlgn="b">
                        <a:buNone/>
                      </a:pPr>
                      <a:r>
                        <a:rPr lang="sv-SE" sz="1000" b="0" i="0" u="none" strike="noStrike" dirty="0">
                          <a:solidFill>
                            <a:schemeClr val="bg1"/>
                          </a:solidFill>
                          <a:effectLst/>
                          <a:latin typeface="+mj-lt"/>
                        </a:rPr>
                        <a:t>Ny årskurs 1</a:t>
                      </a:r>
                    </a:p>
                  </a:txBody>
                  <a:tcPr marL="45720" marR="45720" anchor="ctr"/>
                </a:tc>
                <a:tc>
                  <a:txBody>
                    <a:bodyPr/>
                    <a:lstStyle/>
                    <a:p>
                      <a:pPr algn="l" fontAlgn="b">
                        <a:buNone/>
                      </a:pPr>
                      <a:r>
                        <a:rPr lang="sv-SE" sz="1000" b="0" i="0" u="none" strike="noStrike" dirty="0">
                          <a:solidFill>
                            <a:schemeClr val="bg1"/>
                          </a:solidFill>
                          <a:effectLst/>
                          <a:latin typeface="+mj-lt"/>
                        </a:rPr>
                        <a:t>Nya kurs- och ämnesplaner</a:t>
                      </a:r>
                    </a:p>
                  </a:txBody>
                  <a:tcPr marL="45720" marR="45720" anchor="ctr"/>
                </a:tc>
                <a:tc>
                  <a:txBody>
                    <a:bodyPr/>
                    <a:lstStyle/>
                    <a:p>
                      <a:pPr algn="l" fontAlgn="b">
                        <a:buNone/>
                      </a:pPr>
                      <a:r>
                        <a:rPr lang="sv-SE" sz="1000" b="0" i="0" u="none" strike="noStrike" dirty="0">
                          <a:solidFill>
                            <a:schemeClr val="bg1"/>
                          </a:solidFill>
                          <a:effectLst/>
                          <a:latin typeface="+mj-lt"/>
                        </a:rPr>
                        <a:t>Förändrad betygsskala</a:t>
                      </a:r>
                    </a:p>
                  </a:txBody>
                  <a:tcPr marL="45720" marR="45720" anchor="ctr"/>
                </a:tc>
                <a:tc>
                  <a:txBody>
                    <a:bodyPr/>
                    <a:lstStyle/>
                    <a:p>
                      <a:pPr algn="l" fontAlgn="b">
                        <a:buNone/>
                      </a:pPr>
                      <a:r>
                        <a:rPr lang="sv-SE" sz="1000" b="0" i="0" u="none" strike="noStrike" dirty="0">
                          <a:solidFill>
                            <a:schemeClr val="bg1"/>
                          </a:solidFill>
                          <a:effectLst/>
                          <a:latin typeface="+mj-lt"/>
                        </a:rPr>
                        <a:t>Nationella slutprov och meritvärden</a:t>
                      </a:r>
                    </a:p>
                  </a:txBody>
                  <a:tcPr marL="45720" marR="45720" anchor="ctr"/>
                </a:tc>
                <a:tc>
                  <a:txBody>
                    <a:bodyPr/>
                    <a:lstStyle/>
                    <a:p>
                      <a:pPr algn="l" fontAlgn="b">
                        <a:buNone/>
                      </a:pPr>
                      <a:r>
                        <a:rPr lang="sv-SE" sz="1000" b="0" i="0" u="none" strike="noStrike" dirty="0" err="1">
                          <a:solidFill>
                            <a:schemeClr val="bg1"/>
                          </a:solidFill>
                          <a:effectLst/>
                          <a:latin typeface="+mj-lt"/>
                        </a:rPr>
                        <a:t>Lagföränd</a:t>
                      </a:r>
                      <a:r>
                        <a:rPr lang="sv-SE" sz="1000" b="0" i="0" u="none" strike="noStrike" dirty="0">
                          <a:solidFill>
                            <a:schemeClr val="bg1"/>
                          </a:solidFill>
                          <a:effectLst/>
                          <a:latin typeface="+mj-lt"/>
                        </a:rPr>
                        <a:t>-</a:t>
                      </a:r>
                    </a:p>
                    <a:p>
                      <a:pPr algn="l" fontAlgn="b">
                        <a:buNone/>
                      </a:pPr>
                      <a:r>
                        <a:rPr lang="sv-SE" sz="1000" b="0" i="0" u="none" strike="noStrike" dirty="0">
                          <a:solidFill>
                            <a:schemeClr val="bg1"/>
                          </a:solidFill>
                          <a:effectLst/>
                          <a:latin typeface="+mj-lt"/>
                        </a:rPr>
                        <a:t>ringar för ökad trygghet och studiero</a:t>
                      </a:r>
                    </a:p>
                  </a:txBody>
                  <a:tcPr marL="45720" marR="45720" anchor="ctr"/>
                </a:tc>
                <a:tc>
                  <a:txBody>
                    <a:bodyPr/>
                    <a:lstStyle/>
                    <a:p>
                      <a:pPr algn="l" fontAlgn="b">
                        <a:buNone/>
                      </a:pPr>
                      <a:r>
                        <a:rPr lang="sv-SE" sz="1000" b="0" u="none" strike="noStrike" dirty="0">
                          <a:solidFill>
                            <a:schemeClr val="bg1"/>
                          </a:solidFill>
                          <a:effectLst/>
                          <a:latin typeface="+mj-lt"/>
                        </a:rPr>
                        <a:t>Reglering av lärares tid för undervisning, planering och efterarbete</a:t>
                      </a:r>
                      <a:endParaRPr lang="sv-SE" sz="1000" b="0" i="0" u="none" strike="noStrike" dirty="0">
                        <a:solidFill>
                          <a:schemeClr val="bg1"/>
                        </a:solidFill>
                        <a:effectLst/>
                        <a:latin typeface="+mj-lt"/>
                      </a:endParaRPr>
                    </a:p>
                  </a:txBody>
                  <a:tcPr marL="45720" marR="45720" anchor="ctr"/>
                </a:tc>
                <a:tc>
                  <a:txBody>
                    <a:bodyPr/>
                    <a:lstStyle/>
                    <a:p>
                      <a:pPr algn="l" fontAlgn="b">
                        <a:buNone/>
                      </a:pPr>
                      <a:r>
                        <a:rPr lang="sv-SE" sz="1000" b="0" i="0" u="none" strike="noStrike" dirty="0">
                          <a:solidFill>
                            <a:schemeClr val="bg1"/>
                          </a:solidFill>
                          <a:effectLst/>
                          <a:latin typeface="+mj-lt"/>
                        </a:rPr>
                        <a:t>Förändrade regler om stöd i skolan</a:t>
                      </a:r>
                    </a:p>
                  </a:txBody>
                  <a:tcPr marL="45720" marR="45720" anchor="ctr"/>
                </a:tc>
                <a:tc>
                  <a:txBody>
                    <a:bodyPr/>
                    <a:lstStyle/>
                    <a:p>
                      <a:pPr algn="l" fontAlgn="b">
                        <a:buNone/>
                      </a:pPr>
                      <a:r>
                        <a:rPr lang="sv-SE" sz="1000" b="0" i="0" u="none" strike="noStrike" dirty="0">
                          <a:solidFill>
                            <a:schemeClr val="bg1"/>
                          </a:solidFill>
                          <a:effectLst/>
                          <a:latin typeface="+mj-lt"/>
                        </a:rPr>
                        <a:t>Standardi-serade tester</a:t>
                      </a:r>
                    </a:p>
                  </a:txBody>
                  <a:tcPr marL="45720" marR="45720" anchor="ctr"/>
                </a:tc>
                <a:tc>
                  <a:txBody>
                    <a:bodyPr/>
                    <a:lstStyle/>
                    <a:p>
                      <a:pPr algn="l" fontAlgn="b">
                        <a:buNone/>
                      </a:pPr>
                      <a:r>
                        <a:rPr lang="sv-SE" sz="1000" b="0" i="0" u="none" strike="noStrike" dirty="0">
                          <a:solidFill>
                            <a:schemeClr val="bg1"/>
                          </a:solidFill>
                          <a:effectLst/>
                          <a:latin typeface="+mj-lt"/>
                        </a:rPr>
                        <a:t>Yrkesprov</a:t>
                      </a:r>
                    </a:p>
                  </a:txBody>
                  <a:tcPr marL="45720" marR="45720" anchor="ctr"/>
                </a:tc>
                <a:extLst>
                  <a:ext uri="{0D108BD9-81ED-4DB2-BD59-A6C34878D82A}">
                    <a16:rowId xmlns:a16="http://schemas.microsoft.com/office/drawing/2014/main" val="2143406862"/>
                  </a:ext>
                </a:extLst>
              </a:tr>
              <a:tr h="370840">
                <a:tc>
                  <a:txBody>
                    <a:bodyPr/>
                    <a:lstStyle/>
                    <a:p>
                      <a:pPr algn="l" fontAlgn="b">
                        <a:buNone/>
                      </a:pPr>
                      <a:r>
                        <a:rPr lang="sv-SE" sz="1000" b="0" u="none" strike="noStrike" dirty="0">
                          <a:effectLst/>
                          <a:latin typeface="+mj-lt"/>
                        </a:rPr>
                        <a:t>Förskola</a:t>
                      </a:r>
                      <a:endParaRPr lang="sv-SE" sz="1000" b="0" i="0" u="none" strike="noStrike" dirty="0">
                        <a:solidFill>
                          <a:srgbClr val="333333"/>
                        </a:solidFill>
                        <a:effectLst/>
                        <a:latin typeface="+mj-lt"/>
                      </a:endParaRPr>
                    </a:p>
                  </a:txBody>
                  <a:tcPr marL="45720" marR="4572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extLst>
                  <a:ext uri="{0D108BD9-81ED-4DB2-BD59-A6C34878D82A}">
                    <a16:rowId xmlns:a16="http://schemas.microsoft.com/office/drawing/2014/main" val="1801098918"/>
                  </a:ext>
                </a:extLst>
              </a:tr>
              <a:tr h="370840">
                <a:tc>
                  <a:txBody>
                    <a:bodyPr/>
                    <a:lstStyle/>
                    <a:p>
                      <a:pPr algn="l" fontAlgn="b">
                        <a:buNone/>
                      </a:pPr>
                      <a:r>
                        <a:rPr lang="sv-SE" sz="1000" b="0" u="none" strike="noStrike" dirty="0">
                          <a:effectLst/>
                          <a:latin typeface="+mj-lt"/>
                        </a:rPr>
                        <a:t>Grundskola</a:t>
                      </a:r>
                      <a:endParaRPr lang="sv-SE" sz="1000" b="0" i="0" u="none" strike="noStrike" dirty="0">
                        <a:solidFill>
                          <a:srgbClr val="333333"/>
                        </a:solidFill>
                        <a:effectLst/>
                        <a:latin typeface="+mj-lt"/>
                      </a:endParaRPr>
                    </a:p>
                  </a:txBody>
                  <a:tcPr marL="45720" marR="4572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extLst>
                  <a:ext uri="{0D108BD9-81ED-4DB2-BD59-A6C34878D82A}">
                    <a16:rowId xmlns:a16="http://schemas.microsoft.com/office/drawing/2014/main" val="3842245368"/>
                  </a:ext>
                </a:extLst>
              </a:tr>
              <a:tr h="370840">
                <a:tc>
                  <a:txBody>
                    <a:bodyPr/>
                    <a:lstStyle/>
                    <a:p>
                      <a:pPr algn="l" fontAlgn="b">
                        <a:buNone/>
                      </a:pPr>
                      <a:r>
                        <a:rPr lang="sv-SE" sz="1000" b="0" u="none" strike="noStrike" dirty="0">
                          <a:effectLst/>
                          <a:latin typeface="+mj-lt"/>
                        </a:rPr>
                        <a:t>Anpassad grundskola</a:t>
                      </a:r>
                      <a:endParaRPr lang="sv-SE" sz="1000" b="0" i="0" u="none" strike="noStrike" dirty="0">
                        <a:solidFill>
                          <a:srgbClr val="333333"/>
                        </a:solidFill>
                        <a:effectLst/>
                        <a:latin typeface="+mj-lt"/>
                      </a:endParaRPr>
                    </a:p>
                  </a:txBody>
                  <a:tcPr marL="45720" marR="4572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extLst>
                  <a:ext uri="{0D108BD9-81ED-4DB2-BD59-A6C34878D82A}">
                    <a16:rowId xmlns:a16="http://schemas.microsoft.com/office/drawing/2014/main" val="3632530316"/>
                  </a:ext>
                </a:extLst>
              </a:tr>
              <a:tr h="370840">
                <a:tc>
                  <a:txBody>
                    <a:bodyPr/>
                    <a:lstStyle/>
                    <a:p>
                      <a:pPr algn="l" fontAlgn="b">
                        <a:buNone/>
                      </a:pPr>
                      <a:r>
                        <a:rPr lang="sv-SE" sz="1000" b="0" u="none" strike="noStrike" dirty="0">
                          <a:effectLst/>
                          <a:latin typeface="+mj-lt"/>
                        </a:rPr>
                        <a:t>Sameskola</a:t>
                      </a:r>
                      <a:endParaRPr lang="sv-SE" sz="1000" b="0" i="0" u="none" strike="noStrike" dirty="0">
                        <a:solidFill>
                          <a:srgbClr val="333333"/>
                        </a:solidFill>
                        <a:effectLst/>
                        <a:latin typeface="+mj-lt"/>
                      </a:endParaRPr>
                    </a:p>
                  </a:txBody>
                  <a:tcPr marL="45720" marR="4572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extLst>
                  <a:ext uri="{0D108BD9-81ED-4DB2-BD59-A6C34878D82A}">
                    <a16:rowId xmlns:a16="http://schemas.microsoft.com/office/drawing/2014/main" val="1028306725"/>
                  </a:ext>
                </a:extLst>
              </a:tr>
              <a:tr h="370840">
                <a:tc>
                  <a:txBody>
                    <a:bodyPr/>
                    <a:lstStyle/>
                    <a:p>
                      <a:pPr algn="l" fontAlgn="b">
                        <a:buNone/>
                      </a:pPr>
                      <a:r>
                        <a:rPr lang="sv-SE" sz="1000" b="0" u="none" strike="noStrike" dirty="0">
                          <a:effectLst/>
                          <a:latin typeface="+mj-lt"/>
                        </a:rPr>
                        <a:t>Specialskola</a:t>
                      </a:r>
                      <a:endParaRPr lang="sv-SE" sz="1000" b="0" i="0" u="none" strike="noStrike" dirty="0">
                        <a:solidFill>
                          <a:srgbClr val="333333"/>
                        </a:solidFill>
                        <a:effectLst/>
                        <a:latin typeface="+mj-lt"/>
                      </a:endParaRPr>
                    </a:p>
                  </a:txBody>
                  <a:tcPr marL="45720" marR="4572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X</a:t>
                      </a:r>
                      <a:endParaRPr lang="sv-SE" sz="1050" b="0" i="0" u="none" strike="noStrike" dirty="0">
                        <a:solidFill>
                          <a:srgbClr val="333333"/>
                        </a:solidFill>
                        <a:effectLst/>
                        <a:latin typeface="+mj-lt"/>
                      </a:endParaRPr>
                    </a:p>
                  </a:txBody>
                  <a:tcPr marL="0" marR="0" marT="0" marB="0" anchor="ctr"/>
                </a:tc>
                <a:tc>
                  <a:txBody>
                    <a:bodyPr/>
                    <a:lstStyle/>
                    <a:p>
                      <a:pPr algn="ctr" fontAlgn="b">
                        <a:buNone/>
                      </a:pPr>
                      <a:endParaRPr lang="sv-SE" sz="1050" b="0" i="0" u="none" strike="noStrike" dirty="0">
                        <a:solidFill>
                          <a:srgbClr val="333333"/>
                        </a:solidFill>
                        <a:effectLst/>
                        <a:latin typeface="+mj-lt"/>
                      </a:endParaRPr>
                    </a:p>
                  </a:txBody>
                  <a:tcPr marL="0" marR="0" marT="0" marB="0" anchor="ctr"/>
                </a:tc>
                <a:extLst>
                  <a:ext uri="{0D108BD9-81ED-4DB2-BD59-A6C34878D82A}">
                    <a16:rowId xmlns:a16="http://schemas.microsoft.com/office/drawing/2014/main" val="171190299"/>
                  </a:ext>
                </a:extLst>
              </a:tr>
              <a:tr h="370840">
                <a:tc>
                  <a:txBody>
                    <a:bodyPr/>
                    <a:lstStyle/>
                    <a:p>
                      <a:pPr algn="l" fontAlgn="b">
                        <a:buNone/>
                      </a:pPr>
                      <a:r>
                        <a:rPr lang="sv-SE" sz="1000" b="0" u="none" strike="noStrike" dirty="0">
                          <a:effectLst/>
                          <a:latin typeface="+mj-lt"/>
                        </a:rPr>
                        <a:t>Gymnasieskola</a:t>
                      </a:r>
                      <a:endParaRPr lang="sv-SE" sz="1000" b="0" i="0" u="none" strike="noStrike" dirty="0">
                        <a:solidFill>
                          <a:srgbClr val="333333"/>
                        </a:solidFill>
                        <a:effectLst/>
                        <a:latin typeface="+mj-lt"/>
                      </a:endParaRPr>
                    </a:p>
                  </a:txBody>
                  <a:tcPr marL="45720" marR="4572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u="none" strike="noStrike" dirty="0">
                          <a:effectLst/>
                          <a:latin typeface="+mj-lt"/>
                        </a:rPr>
                        <a:t>X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extLst>
                  <a:ext uri="{0D108BD9-81ED-4DB2-BD59-A6C34878D82A}">
                    <a16:rowId xmlns:a16="http://schemas.microsoft.com/office/drawing/2014/main" val="2043331753"/>
                  </a:ext>
                </a:extLst>
              </a:tr>
              <a:tr h="370840">
                <a:tc>
                  <a:txBody>
                    <a:bodyPr/>
                    <a:lstStyle/>
                    <a:p>
                      <a:pPr algn="l" fontAlgn="b">
                        <a:buNone/>
                      </a:pPr>
                      <a:r>
                        <a:rPr lang="sv-SE" sz="1000" b="0" u="none" strike="noStrike" dirty="0">
                          <a:effectLst/>
                          <a:latin typeface="+mj-lt"/>
                        </a:rPr>
                        <a:t>Anpassad gymnasieskola</a:t>
                      </a:r>
                      <a:endParaRPr lang="sv-SE" sz="1000" b="0" i="0" u="none" strike="noStrike" dirty="0">
                        <a:solidFill>
                          <a:srgbClr val="333333"/>
                        </a:solidFill>
                        <a:effectLst/>
                        <a:latin typeface="+mj-lt"/>
                      </a:endParaRPr>
                    </a:p>
                  </a:txBody>
                  <a:tcPr marL="45720" marR="4572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u="none" strike="noStrike" dirty="0">
                          <a:effectLst/>
                          <a:latin typeface="+mj-lt"/>
                        </a:rPr>
                        <a:t>X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extLst>
                  <a:ext uri="{0D108BD9-81ED-4DB2-BD59-A6C34878D82A}">
                    <a16:rowId xmlns:a16="http://schemas.microsoft.com/office/drawing/2014/main" val="748420868"/>
                  </a:ext>
                </a:extLst>
              </a:tr>
              <a:tr h="370840">
                <a:tc>
                  <a:txBody>
                    <a:bodyPr/>
                    <a:lstStyle/>
                    <a:p>
                      <a:pPr algn="l" fontAlgn="b">
                        <a:buNone/>
                      </a:pPr>
                      <a:r>
                        <a:rPr lang="sv-SE" sz="1000" b="0" u="none" strike="noStrike" dirty="0">
                          <a:effectLst/>
                          <a:latin typeface="+mj-lt"/>
                        </a:rPr>
                        <a:t>Komvux gymnasial nivå</a:t>
                      </a:r>
                      <a:endParaRPr lang="sv-SE" sz="1000" b="0" i="0" u="none" strike="noStrike" dirty="0">
                        <a:solidFill>
                          <a:srgbClr val="333333"/>
                        </a:solidFill>
                        <a:effectLst/>
                        <a:latin typeface="+mj-lt"/>
                      </a:endParaRPr>
                    </a:p>
                  </a:txBody>
                  <a:tcPr marL="45720" marR="4572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u="none" strike="noStrike" dirty="0">
                          <a:effectLst/>
                          <a:latin typeface="+mj-lt"/>
                        </a:rPr>
                        <a:t>X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extLst>
                  <a:ext uri="{0D108BD9-81ED-4DB2-BD59-A6C34878D82A}">
                    <a16:rowId xmlns:a16="http://schemas.microsoft.com/office/drawing/2014/main" val="1479517448"/>
                  </a:ext>
                </a:extLst>
              </a:tr>
              <a:tr h="370840">
                <a:tc>
                  <a:txBody>
                    <a:bodyPr/>
                    <a:lstStyle/>
                    <a:p>
                      <a:pPr algn="l" fontAlgn="b">
                        <a:buNone/>
                      </a:pPr>
                      <a:r>
                        <a:rPr lang="sv-SE" sz="1000" b="0" i="0" u="none" strike="noStrike" dirty="0">
                          <a:solidFill>
                            <a:schemeClr val="bg1"/>
                          </a:solidFill>
                          <a:effectLst/>
                          <a:latin typeface="+mj-lt"/>
                        </a:rPr>
                        <a:t>Komvux anpassad gymnasial nivå</a:t>
                      </a:r>
                    </a:p>
                  </a:txBody>
                  <a:tcPr marL="45720" marR="4572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extLst>
                  <a:ext uri="{0D108BD9-81ED-4DB2-BD59-A6C34878D82A}">
                    <a16:rowId xmlns:a16="http://schemas.microsoft.com/office/drawing/2014/main" val="3344958673"/>
                  </a:ext>
                </a:extLst>
              </a:tr>
              <a:tr h="370840">
                <a:tc>
                  <a:txBody>
                    <a:bodyPr/>
                    <a:lstStyle/>
                    <a:p>
                      <a:pPr algn="l" fontAlgn="b">
                        <a:buNone/>
                      </a:pPr>
                      <a:r>
                        <a:rPr lang="sv-SE" sz="1000" b="0" u="none" strike="noStrike" dirty="0">
                          <a:effectLst/>
                          <a:latin typeface="+mj-lt"/>
                        </a:rPr>
                        <a:t>Komvux grundläggande nivå</a:t>
                      </a:r>
                      <a:endParaRPr lang="sv-SE" sz="1000" b="0" i="0" u="none" strike="noStrike" dirty="0">
                        <a:solidFill>
                          <a:srgbClr val="333333"/>
                        </a:solidFill>
                        <a:effectLst/>
                        <a:latin typeface="+mj-lt"/>
                      </a:endParaRPr>
                    </a:p>
                  </a:txBody>
                  <a:tcPr marL="45720" marR="4572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extLst>
                  <a:ext uri="{0D108BD9-81ED-4DB2-BD59-A6C34878D82A}">
                    <a16:rowId xmlns:a16="http://schemas.microsoft.com/office/drawing/2014/main" val="1114977517"/>
                  </a:ext>
                </a:extLst>
              </a:tr>
              <a:tr h="370840">
                <a:tc>
                  <a:txBody>
                    <a:bodyPr/>
                    <a:lstStyle/>
                    <a:p>
                      <a:pPr algn="l" fontAlgn="b">
                        <a:buNone/>
                      </a:pPr>
                      <a:r>
                        <a:rPr lang="sv-SE" sz="1000" b="0" u="none" strike="noStrike" dirty="0">
                          <a:effectLst/>
                          <a:latin typeface="+mj-lt"/>
                        </a:rPr>
                        <a:t>Komvux anpassad grundläggande nivå</a:t>
                      </a:r>
                      <a:endParaRPr lang="sv-SE" sz="1000" b="0" i="0" u="none" strike="noStrike" dirty="0">
                        <a:solidFill>
                          <a:srgbClr val="333333"/>
                        </a:solidFill>
                        <a:effectLst/>
                        <a:latin typeface="+mj-lt"/>
                      </a:endParaRPr>
                    </a:p>
                  </a:txBody>
                  <a:tcPr marL="45720" marR="4572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X</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u="none" strike="noStrike" dirty="0">
                          <a:effectLst/>
                          <a:latin typeface="+mj-lt"/>
                        </a:rPr>
                        <a:t>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u="none" strike="noStrike" dirty="0">
                          <a:effectLst/>
                          <a:latin typeface="+mj-lt"/>
                        </a:rPr>
                        <a:t>X </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u="none" strike="noStrike">
                          <a:effectLst/>
                          <a:latin typeface="+mj-lt"/>
                        </a:rPr>
                        <a:t>X</a:t>
                      </a:r>
                      <a:endParaRPr lang="sv-SE" sz="1050" b="0" i="0" u="none" strike="noStrike">
                        <a:solidFill>
                          <a:srgbClr val="333333"/>
                        </a:solidFill>
                        <a:effectLst/>
                        <a:latin typeface="+mj-lt"/>
                      </a:endParaRPr>
                    </a:p>
                  </a:txBody>
                  <a:tcPr marL="0" marR="0" marT="0" marB="0" anchor="ctr"/>
                </a:tc>
                <a:tc>
                  <a:txBody>
                    <a:bodyPr/>
                    <a:lstStyle/>
                    <a:p>
                      <a:pPr algn="ctr" fontAlgn="b">
                        <a:buNone/>
                      </a:pPr>
                      <a:r>
                        <a:rPr lang="sv-SE" sz="1050" b="0" u="none" strike="noStrike" dirty="0">
                          <a:effectLst/>
                          <a:latin typeface="+mj-lt"/>
                        </a:rPr>
                        <a:t>X</a:t>
                      </a:r>
                      <a:endParaRPr lang="sv-SE" sz="1050" b="0" i="0" u="none" strike="noStrike" dirty="0">
                        <a:solidFill>
                          <a:srgbClr val="333333"/>
                        </a:solidFill>
                        <a:effectLst/>
                        <a:latin typeface="+mj-lt"/>
                      </a:endParaRP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tc>
                  <a:txBody>
                    <a:bodyPr/>
                    <a:lstStyle/>
                    <a:p>
                      <a:pPr algn="ctr" fontAlgn="b">
                        <a:buNone/>
                      </a:pPr>
                      <a:r>
                        <a:rPr lang="sv-SE" sz="1050" b="0" i="0" u="none" strike="noStrike" dirty="0">
                          <a:solidFill>
                            <a:srgbClr val="333333"/>
                          </a:solidFill>
                          <a:effectLst/>
                          <a:latin typeface="+mj-lt"/>
                        </a:rPr>
                        <a:t>-</a:t>
                      </a:r>
                    </a:p>
                  </a:txBody>
                  <a:tcPr marL="0" marR="0" marT="0" marB="0" anchor="ctr"/>
                </a:tc>
                <a:extLst>
                  <a:ext uri="{0D108BD9-81ED-4DB2-BD59-A6C34878D82A}">
                    <a16:rowId xmlns:a16="http://schemas.microsoft.com/office/drawing/2014/main" val="2889605890"/>
                  </a:ext>
                </a:extLst>
              </a:tr>
            </a:tbl>
          </a:graphicData>
        </a:graphic>
      </p:graphicFrame>
      <p:sp>
        <p:nvSpPr>
          <p:cNvPr id="4" name="Platshållare för bildnummer 3">
            <a:extLst>
              <a:ext uri="{FF2B5EF4-FFF2-40B4-BE49-F238E27FC236}">
                <a16:creationId xmlns:a16="http://schemas.microsoft.com/office/drawing/2014/main" id="{6A396B87-6DD3-F4CD-660A-E67E985A8D87}"/>
              </a:ext>
            </a:extLst>
          </p:cNvPr>
          <p:cNvSpPr>
            <a:spLocks noGrp="1"/>
          </p:cNvSpPr>
          <p:nvPr>
            <p:ph type="sldNum" sz="quarter" idx="12"/>
          </p:nvPr>
        </p:nvSpPr>
        <p:spPr/>
        <p:txBody>
          <a:bodyPr/>
          <a:lstStyle/>
          <a:p>
            <a:fld id="{88B859A7-2ED4-41B8-8577-D864C71C8736}" type="slidenum">
              <a:rPr lang="sv-SE" smtClean="0"/>
              <a:t>7</a:t>
            </a:fld>
            <a:endParaRPr lang="sv-SE" dirty="0"/>
          </a:p>
        </p:txBody>
      </p:sp>
    </p:spTree>
    <p:extLst>
      <p:ext uri="{BB962C8B-B14F-4D97-AF65-F5344CB8AC3E}">
        <p14:creationId xmlns:p14="http://schemas.microsoft.com/office/powerpoint/2010/main" val="1992384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6AD505-3EE6-205B-D47A-14F46540CCB7}"/>
              </a:ext>
            </a:extLst>
          </p:cNvPr>
          <p:cNvSpPr>
            <a:spLocks noGrp="1"/>
          </p:cNvSpPr>
          <p:nvPr>
            <p:ph type="title"/>
          </p:nvPr>
        </p:nvSpPr>
        <p:spPr>
          <a:xfrm>
            <a:off x="334962" y="552451"/>
            <a:ext cx="9685338" cy="1367942"/>
          </a:xfrm>
        </p:spPr>
        <p:txBody>
          <a:bodyPr/>
          <a:lstStyle/>
          <a:p>
            <a:r>
              <a:rPr lang="sv-SE" dirty="0"/>
              <a:t>Förskola</a:t>
            </a:r>
          </a:p>
        </p:txBody>
      </p:sp>
      <p:sp>
        <p:nvSpPr>
          <p:cNvPr id="4" name="Rectangle 48">
            <a:extLst>
              <a:ext uri="{FF2B5EF4-FFF2-40B4-BE49-F238E27FC236}">
                <a16:creationId xmlns:a16="http://schemas.microsoft.com/office/drawing/2014/main" id="{B77A615B-6E12-8C38-9036-8EBD7152818E}"/>
              </a:ext>
            </a:extLst>
          </p:cNvPr>
          <p:cNvSpPr/>
          <p:nvPr/>
        </p:nvSpPr>
        <p:spPr>
          <a:xfrm>
            <a:off x="339641" y="1920217"/>
            <a:ext cx="2751910" cy="568614"/>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400" dirty="0">
                <a:solidFill>
                  <a:schemeClr val="bg1"/>
                </a:solidFill>
              </a:rPr>
              <a:t>2025</a:t>
            </a:r>
          </a:p>
        </p:txBody>
      </p:sp>
      <p:sp>
        <p:nvSpPr>
          <p:cNvPr id="14" name="Rectangle 49">
            <a:extLst>
              <a:ext uri="{FF2B5EF4-FFF2-40B4-BE49-F238E27FC236}">
                <a16:creationId xmlns:a16="http://schemas.microsoft.com/office/drawing/2014/main" id="{122D6F74-0D9A-0579-3718-8E8DFE0F5D5A}"/>
              </a:ext>
            </a:extLst>
          </p:cNvPr>
          <p:cNvSpPr/>
          <p:nvPr/>
        </p:nvSpPr>
        <p:spPr>
          <a:xfrm>
            <a:off x="346764" y="2488830"/>
            <a:ext cx="2751910" cy="2462729"/>
          </a:xfrm>
          <a:prstGeom prst="rect">
            <a:avLst/>
          </a:prstGeom>
          <a:solidFill>
            <a:schemeClr val="accent6"/>
          </a:solidFill>
          <a:ln>
            <a:noFill/>
          </a:ln>
        </p:spPr>
        <p:style>
          <a:lnRef idx="2">
            <a:schemeClr val="accent3"/>
          </a:lnRef>
          <a:fillRef idx="1">
            <a:schemeClr val="lt1"/>
          </a:fillRef>
          <a:effectRef idx="0">
            <a:schemeClr val="accent3"/>
          </a:effectRef>
          <a:fontRef idx="minor">
            <a:schemeClr val="dk1"/>
          </a:fontRef>
        </p:style>
        <p:txBody>
          <a:bodyPr rtlCol="0" anchor="ctr"/>
          <a:lstStyle/>
          <a:p>
            <a:pPr marL="171450" indent="-171450">
              <a:buFont typeface="Arial" panose="020B0604020202020204" pitchFamily="34" charset="0"/>
              <a:buChar char="•"/>
            </a:pPr>
            <a:r>
              <a:rPr lang="sv-SE" sz="1200" dirty="0"/>
              <a:t>Revidering av Lpfö18</a:t>
            </a:r>
          </a:p>
        </p:txBody>
      </p:sp>
      <p:sp>
        <p:nvSpPr>
          <p:cNvPr id="13" name="Rectangle 49">
            <a:extLst>
              <a:ext uri="{FF2B5EF4-FFF2-40B4-BE49-F238E27FC236}">
                <a16:creationId xmlns:a16="http://schemas.microsoft.com/office/drawing/2014/main" id="{5BDC955B-97ED-9DF2-2BCA-F24B56C8AA3F}"/>
              </a:ext>
            </a:extLst>
          </p:cNvPr>
          <p:cNvSpPr/>
          <p:nvPr/>
        </p:nvSpPr>
        <p:spPr>
          <a:xfrm>
            <a:off x="3255920" y="192098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2026</a:t>
            </a:r>
          </a:p>
        </p:txBody>
      </p:sp>
      <p:sp>
        <p:nvSpPr>
          <p:cNvPr id="15" name="Rectangle 49">
            <a:extLst>
              <a:ext uri="{FF2B5EF4-FFF2-40B4-BE49-F238E27FC236}">
                <a16:creationId xmlns:a16="http://schemas.microsoft.com/office/drawing/2014/main" id="{02A942B0-0273-4C34-115C-60752D53D46A}"/>
              </a:ext>
            </a:extLst>
          </p:cNvPr>
          <p:cNvSpPr/>
          <p:nvPr/>
        </p:nvSpPr>
        <p:spPr>
          <a:xfrm>
            <a:off x="3255920" y="2479306"/>
            <a:ext cx="2759033" cy="247225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171450" indent="-171450">
              <a:buFont typeface="Arial" panose="020B0604020202020204" pitchFamily="34" charset="0"/>
              <a:buChar char="•"/>
            </a:pPr>
            <a:r>
              <a:rPr lang="sv-SE" sz="1200" dirty="0"/>
              <a:t>Förändrade förutsättningar för utredningar av kränkande behandling</a:t>
            </a:r>
          </a:p>
        </p:txBody>
      </p:sp>
      <p:sp>
        <p:nvSpPr>
          <p:cNvPr id="12" name="Rectangle 48">
            <a:extLst>
              <a:ext uri="{FF2B5EF4-FFF2-40B4-BE49-F238E27FC236}">
                <a16:creationId xmlns:a16="http://schemas.microsoft.com/office/drawing/2014/main" id="{04180494-B61F-C5A9-C371-86282EEEB9F4}"/>
              </a:ext>
            </a:extLst>
          </p:cNvPr>
          <p:cNvSpPr/>
          <p:nvPr/>
        </p:nvSpPr>
        <p:spPr>
          <a:xfrm>
            <a:off x="6191250" y="192098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2027</a:t>
            </a:r>
          </a:p>
        </p:txBody>
      </p:sp>
      <p:sp>
        <p:nvSpPr>
          <p:cNvPr id="5" name="Rectangle 49">
            <a:extLst>
              <a:ext uri="{FF2B5EF4-FFF2-40B4-BE49-F238E27FC236}">
                <a16:creationId xmlns:a16="http://schemas.microsoft.com/office/drawing/2014/main" id="{8189A7F0-3165-86FA-BD54-CA9D3926689F}"/>
              </a:ext>
            </a:extLst>
          </p:cNvPr>
          <p:cNvSpPr/>
          <p:nvPr/>
        </p:nvSpPr>
        <p:spPr>
          <a:xfrm>
            <a:off x="6188848" y="2479306"/>
            <a:ext cx="2751910" cy="247225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171450" indent="-171450">
              <a:buFont typeface="Arial" panose="020B0604020202020204" pitchFamily="34" charset="0"/>
              <a:buChar char="•"/>
            </a:pPr>
            <a:r>
              <a:rPr lang="sv-SE" sz="1200" dirty="0"/>
              <a:t>Reglering av förskollärares tid för planering och uppföljning</a:t>
            </a:r>
          </a:p>
        </p:txBody>
      </p:sp>
      <p:sp>
        <p:nvSpPr>
          <p:cNvPr id="8" name="Rectangle 48">
            <a:extLst>
              <a:ext uri="{FF2B5EF4-FFF2-40B4-BE49-F238E27FC236}">
                <a16:creationId xmlns:a16="http://schemas.microsoft.com/office/drawing/2014/main" id="{FDCD841F-48C7-0C6D-44B7-B3D7F450E279}"/>
              </a:ext>
            </a:extLst>
          </p:cNvPr>
          <p:cNvSpPr/>
          <p:nvPr/>
        </p:nvSpPr>
        <p:spPr>
          <a:xfrm>
            <a:off x="9117055" y="192098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2028</a:t>
            </a:r>
          </a:p>
        </p:txBody>
      </p:sp>
      <p:sp>
        <p:nvSpPr>
          <p:cNvPr id="9" name="Rectangle 49">
            <a:extLst>
              <a:ext uri="{FF2B5EF4-FFF2-40B4-BE49-F238E27FC236}">
                <a16:creationId xmlns:a16="http://schemas.microsoft.com/office/drawing/2014/main" id="{9A105B5E-EAD1-0CF6-31A1-F307A16FBFBD}"/>
              </a:ext>
            </a:extLst>
          </p:cNvPr>
          <p:cNvSpPr/>
          <p:nvPr/>
        </p:nvSpPr>
        <p:spPr>
          <a:xfrm>
            <a:off x="9114653" y="2479306"/>
            <a:ext cx="2751910" cy="2499330"/>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Justeringar i läroplanen</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Skyldighet att lämna uppgifter vid övergång till skolan</a:t>
            </a:r>
          </a:p>
        </p:txBody>
      </p:sp>
      <p:sp>
        <p:nvSpPr>
          <p:cNvPr id="3" name="Platshållare för bildnummer 2">
            <a:extLst>
              <a:ext uri="{FF2B5EF4-FFF2-40B4-BE49-F238E27FC236}">
                <a16:creationId xmlns:a16="http://schemas.microsoft.com/office/drawing/2014/main" id="{D017E90E-14BA-A5A6-F6A0-4F8F2DE2A787}"/>
              </a:ext>
            </a:extLst>
          </p:cNvPr>
          <p:cNvSpPr>
            <a:spLocks noGrp="1"/>
          </p:cNvSpPr>
          <p:nvPr>
            <p:ph type="sldNum" sz="quarter" idx="12"/>
          </p:nvPr>
        </p:nvSpPr>
        <p:spPr/>
        <p:txBody>
          <a:bodyPr/>
          <a:lstStyle/>
          <a:p>
            <a:fld id="{88B859A7-2ED4-41B8-8577-D864C71C8736}" type="slidenum">
              <a:rPr lang="sv-SE" smtClean="0"/>
              <a:t>8</a:t>
            </a:fld>
            <a:endParaRPr lang="sv-SE" dirty="0"/>
          </a:p>
        </p:txBody>
      </p:sp>
    </p:spTree>
    <p:extLst>
      <p:ext uri="{BB962C8B-B14F-4D97-AF65-F5344CB8AC3E}">
        <p14:creationId xmlns:p14="http://schemas.microsoft.com/office/powerpoint/2010/main" val="876012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2780B-9EA8-EC5B-72E6-C9D03307A8C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79C9075-E9B1-33F5-5F68-B189F3C4BBA7}"/>
              </a:ext>
            </a:extLst>
          </p:cNvPr>
          <p:cNvSpPr>
            <a:spLocks noGrp="1"/>
          </p:cNvSpPr>
          <p:nvPr>
            <p:ph type="title"/>
          </p:nvPr>
        </p:nvSpPr>
        <p:spPr/>
        <p:txBody>
          <a:bodyPr/>
          <a:lstStyle/>
          <a:p>
            <a:r>
              <a:rPr lang="sv-SE" dirty="0"/>
              <a:t>Grundskolan</a:t>
            </a:r>
          </a:p>
        </p:txBody>
      </p:sp>
      <p:sp>
        <p:nvSpPr>
          <p:cNvPr id="5" name="Rectangle 49">
            <a:extLst>
              <a:ext uri="{FF2B5EF4-FFF2-40B4-BE49-F238E27FC236}">
                <a16:creationId xmlns:a16="http://schemas.microsoft.com/office/drawing/2014/main" id="{46FBB8D6-7263-4B3F-878F-1F78BF71A4BA}"/>
              </a:ext>
            </a:extLst>
          </p:cNvPr>
          <p:cNvSpPr/>
          <p:nvPr/>
        </p:nvSpPr>
        <p:spPr>
          <a:xfrm>
            <a:off x="352245"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2026</a:t>
            </a:r>
          </a:p>
        </p:txBody>
      </p:sp>
      <p:sp>
        <p:nvSpPr>
          <p:cNvPr id="8" name="Rectangle 49">
            <a:extLst>
              <a:ext uri="{FF2B5EF4-FFF2-40B4-BE49-F238E27FC236}">
                <a16:creationId xmlns:a16="http://schemas.microsoft.com/office/drawing/2014/main" id="{5F66FBAB-8BA7-F27D-14F0-0E3CB02F187B}"/>
              </a:ext>
            </a:extLst>
          </p:cNvPr>
          <p:cNvSpPr/>
          <p:nvPr/>
        </p:nvSpPr>
        <p:spPr>
          <a:xfrm>
            <a:off x="354014" y="2497033"/>
            <a:ext cx="2751910" cy="335340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171450" indent="-171450">
              <a:buFont typeface="Arial" panose="020B0604020202020204" pitchFamily="34" charset="0"/>
              <a:buChar char="•"/>
            </a:pPr>
            <a:r>
              <a:rPr lang="sv-SE" sz="1200" dirty="0"/>
              <a:t>Lagändringar för bättre trygghet och studiero som exempelvis mobilförbud, skolregler, konsekvensplaner och förväntansdokument</a:t>
            </a:r>
          </a:p>
          <a:p>
            <a:endParaRPr lang="sv-SE" sz="1200" dirty="0"/>
          </a:p>
          <a:p>
            <a:pPr marL="171450" indent="-171450">
              <a:buFont typeface="Arial" panose="020B0604020202020204" pitchFamily="34" charset="0"/>
              <a:buChar char="•"/>
            </a:pPr>
            <a:r>
              <a:rPr lang="sv-SE" sz="1200" dirty="0"/>
              <a:t>Förändrade förutsättningar för utredningar av kränkande behandling</a:t>
            </a:r>
          </a:p>
        </p:txBody>
      </p:sp>
      <p:sp>
        <p:nvSpPr>
          <p:cNvPr id="4" name="Rectangle 48">
            <a:extLst>
              <a:ext uri="{FF2B5EF4-FFF2-40B4-BE49-F238E27FC236}">
                <a16:creationId xmlns:a16="http://schemas.microsoft.com/office/drawing/2014/main" id="{5AE281E3-7C93-85EC-9200-D8A2B7CF14A6}"/>
              </a:ext>
            </a:extLst>
          </p:cNvPr>
          <p:cNvSpPr/>
          <p:nvPr/>
        </p:nvSpPr>
        <p:spPr>
          <a:xfrm>
            <a:off x="3257286"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2027</a:t>
            </a:r>
          </a:p>
        </p:txBody>
      </p:sp>
      <p:sp>
        <p:nvSpPr>
          <p:cNvPr id="9" name="Rectangle 49">
            <a:extLst>
              <a:ext uri="{FF2B5EF4-FFF2-40B4-BE49-F238E27FC236}">
                <a16:creationId xmlns:a16="http://schemas.microsoft.com/office/drawing/2014/main" id="{27ECA4CC-E5F8-DAB0-0ADF-E514662993D8}"/>
              </a:ext>
            </a:extLst>
          </p:cNvPr>
          <p:cNvSpPr/>
          <p:nvPr/>
        </p:nvSpPr>
        <p:spPr>
          <a:xfrm>
            <a:off x="3259055" y="2497032"/>
            <a:ext cx="2751910" cy="3353405"/>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sv-SE" sz="1200" dirty="0"/>
              <a:t>Reglering av tiden för de olika delarna av lärares undervisningsuppdrag</a:t>
            </a:r>
          </a:p>
        </p:txBody>
      </p:sp>
      <p:sp>
        <p:nvSpPr>
          <p:cNvPr id="7" name="Rectangle 48">
            <a:extLst>
              <a:ext uri="{FF2B5EF4-FFF2-40B4-BE49-F238E27FC236}">
                <a16:creationId xmlns:a16="http://schemas.microsoft.com/office/drawing/2014/main" id="{2A7B4EEA-3B56-B9F2-C1C6-C5C58FE47AC0}"/>
              </a:ext>
            </a:extLst>
          </p:cNvPr>
          <p:cNvSpPr/>
          <p:nvPr/>
        </p:nvSpPr>
        <p:spPr>
          <a:xfrm>
            <a:off x="6162327"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2028</a:t>
            </a:r>
          </a:p>
        </p:txBody>
      </p:sp>
      <p:sp>
        <p:nvSpPr>
          <p:cNvPr id="10" name="Rectangle 49">
            <a:extLst>
              <a:ext uri="{FF2B5EF4-FFF2-40B4-BE49-F238E27FC236}">
                <a16:creationId xmlns:a16="http://schemas.microsoft.com/office/drawing/2014/main" id="{6778783C-5A08-17B0-18FC-A48514242084}"/>
              </a:ext>
            </a:extLst>
          </p:cNvPr>
          <p:cNvSpPr/>
          <p:nvPr/>
        </p:nvSpPr>
        <p:spPr>
          <a:xfrm>
            <a:off x="6164096" y="2497032"/>
            <a:ext cx="2751910" cy="3353405"/>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171450" indent="-171450">
              <a:buFont typeface="Arial" panose="020B0604020202020204" pitchFamily="34" charset="0"/>
              <a:buChar char="•"/>
            </a:pPr>
            <a:r>
              <a:rPr lang="sv-SE" sz="1200" dirty="0"/>
              <a:t>Tioårig grundskola</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Nya läro- och kursplaner</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Förskollärare kan under vissa förutsättningar undervisa i åk 1</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Förändrad betygsskala och ny princip för betygssättning</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Förändrade regler om stöd och standardiserade tester</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Färre utvecklingssamtal och ny plan för kunskapsutveckling</a:t>
            </a:r>
          </a:p>
        </p:txBody>
      </p:sp>
      <p:sp>
        <p:nvSpPr>
          <p:cNvPr id="3" name="Rectangle 48">
            <a:extLst>
              <a:ext uri="{FF2B5EF4-FFF2-40B4-BE49-F238E27FC236}">
                <a16:creationId xmlns:a16="http://schemas.microsoft.com/office/drawing/2014/main" id="{EC3A0C8A-2905-25EF-6A4D-AA3FA3CC7807}"/>
              </a:ext>
            </a:extLst>
          </p:cNvPr>
          <p:cNvSpPr/>
          <p:nvPr/>
        </p:nvSpPr>
        <p:spPr>
          <a:xfrm>
            <a:off x="9109974" y="1928418"/>
            <a:ext cx="2751910" cy="5686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2031</a:t>
            </a:r>
          </a:p>
        </p:txBody>
      </p:sp>
      <p:sp>
        <p:nvSpPr>
          <p:cNvPr id="11" name="Rectangle 49">
            <a:extLst>
              <a:ext uri="{FF2B5EF4-FFF2-40B4-BE49-F238E27FC236}">
                <a16:creationId xmlns:a16="http://schemas.microsoft.com/office/drawing/2014/main" id="{82728104-2B19-53E4-2B96-755494CD1FDB}"/>
              </a:ext>
            </a:extLst>
          </p:cNvPr>
          <p:cNvSpPr/>
          <p:nvPr/>
        </p:nvSpPr>
        <p:spPr>
          <a:xfrm>
            <a:off x="9102218" y="2497032"/>
            <a:ext cx="2751910" cy="3353405"/>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171450" indent="-171450">
              <a:buFont typeface="Arial" panose="020B0604020202020204" pitchFamily="34" charset="0"/>
              <a:buChar char="•"/>
            </a:pPr>
            <a:r>
              <a:rPr lang="sv-SE" sz="1200" dirty="0"/>
              <a:t>Nationella slutprov och kalibrering av meritvärden</a:t>
            </a:r>
          </a:p>
        </p:txBody>
      </p:sp>
      <p:sp>
        <p:nvSpPr>
          <p:cNvPr id="6" name="Platshållare för bildnummer 5">
            <a:extLst>
              <a:ext uri="{FF2B5EF4-FFF2-40B4-BE49-F238E27FC236}">
                <a16:creationId xmlns:a16="http://schemas.microsoft.com/office/drawing/2014/main" id="{A7FCD4EB-219A-AB66-4046-7F1A60A138F6}"/>
              </a:ext>
            </a:extLst>
          </p:cNvPr>
          <p:cNvSpPr>
            <a:spLocks noGrp="1"/>
          </p:cNvSpPr>
          <p:nvPr>
            <p:ph type="sldNum" sz="quarter" idx="12"/>
          </p:nvPr>
        </p:nvSpPr>
        <p:spPr/>
        <p:txBody>
          <a:bodyPr/>
          <a:lstStyle/>
          <a:p>
            <a:fld id="{88B859A7-2ED4-41B8-8577-D864C71C8736}" type="slidenum">
              <a:rPr lang="sv-SE" smtClean="0"/>
              <a:t>9</a:t>
            </a:fld>
            <a:endParaRPr lang="sv-SE" dirty="0"/>
          </a:p>
        </p:txBody>
      </p:sp>
    </p:spTree>
    <p:extLst>
      <p:ext uri="{BB962C8B-B14F-4D97-AF65-F5344CB8AC3E}">
        <p14:creationId xmlns:p14="http://schemas.microsoft.com/office/powerpoint/2010/main" val="33970774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Skolverket">
  <a:themeElements>
    <a:clrScheme name="Skolverket - Lila">
      <a:dk1>
        <a:sysClr val="windowText" lastClr="000000"/>
      </a:dk1>
      <a:lt1>
        <a:sysClr val="window" lastClr="FFFFFF"/>
      </a:lt1>
      <a:dk2>
        <a:srgbClr val="EF7748"/>
      </a:dk2>
      <a:lt2>
        <a:srgbClr val="E4D8E1"/>
      </a:lt2>
      <a:accent1>
        <a:srgbClr val="6B2959"/>
      </a:accent1>
      <a:accent2>
        <a:srgbClr val="F59C0E"/>
      </a:accent2>
      <a:accent3>
        <a:srgbClr val="865077"/>
      </a:accent3>
      <a:accent4>
        <a:srgbClr val="FFEA8B"/>
      </a:accent4>
      <a:accent5>
        <a:srgbClr val="A07796"/>
      </a:accent5>
      <a:accent6>
        <a:srgbClr val="CCB5C6"/>
      </a:accent6>
      <a:hlink>
        <a:srgbClr val="6B2959"/>
      </a:hlink>
      <a:folHlink>
        <a:srgbClr val="A07796"/>
      </a:folHlink>
    </a:clrScheme>
    <a:fontScheme name="Skolverk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kolverket.potx" id="{F6D208CD-7D4A-4F7F-A1CC-C9222B58FCED}" vid="{DAF46ECD-7218-4490-8186-5C5C5EF26E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Skolverket</Template>
  <TotalTime>9806</TotalTime>
  <Words>27942</Words>
  <Application>Microsoft Office PowerPoint</Application>
  <PresentationFormat>Bredbild</PresentationFormat>
  <Paragraphs>1993</Paragraphs>
  <Slides>36</Slides>
  <Notes>36</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36</vt:i4>
      </vt:variant>
    </vt:vector>
  </HeadingPairs>
  <TitlesOfParts>
    <vt:vector size="43" baseType="lpstr">
      <vt:lpstr>Aptos</vt:lpstr>
      <vt:lpstr>Arial</vt:lpstr>
      <vt:lpstr>Calibri</vt:lpstr>
      <vt:lpstr>Georgia</vt:lpstr>
      <vt:lpstr>Symbol</vt:lpstr>
      <vt:lpstr>Times New Roman</vt:lpstr>
      <vt:lpstr>Skolverket</vt:lpstr>
      <vt:lpstr>En skola i förändring</vt:lpstr>
      <vt:lpstr>Innehållsförteckning</vt:lpstr>
      <vt:lpstr>Nuläge</vt:lpstr>
      <vt:lpstr>En skola i förändring  – reformer för ökad likvärdighet, stärkt kunskap och tryggare skola </vt:lpstr>
      <vt:lpstr>Kommande skolreformer</vt:lpstr>
      <vt:lpstr>Stödja införandet av reformerna</vt:lpstr>
      <vt:lpstr>Förändringar för olika skolformer</vt:lpstr>
      <vt:lpstr>Förskola</vt:lpstr>
      <vt:lpstr>Grundskolan</vt:lpstr>
      <vt:lpstr>Anpassade grundskolan</vt:lpstr>
      <vt:lpstr>Specialskolan</vt:lpstr>
      <vt:lpstr>Sameskolan</vt:lpstr>
      <vt:lpstr>Gymnasieskolan</vt:lpstr>
      <vt:lpstr>Anpassade gymnasieskolan</vt:lpstr>
      <vt:lpstr>Komvux på gymnasial nivå</vt:lpstr>
      <vt:lpstr>Komvux som anpassad utbildning på gymnasial nivå</vt:lpstr>
      <vt:lpstr>Komvux på grundläggande nivå</vt:lpstr>
      <vt:lpstr>Komvux som anpassad utbildning på grundläggande nivå</vt:lpstr>
      <vt:lpstr>Komvux i svenska för invandrare (sfi)</vt:lpstr>
      <vt:lpstr> Övergripande skollagsändringar</vt:lpstr>
      <vt:lpstr>Trygghet och studiero i skolan</vt:lpstr>
      <vt:lpstr>Tid för undervisningsuppdraget</vt:lpstr>
      <vt:lpstr>Tioårig grundskola och nya kursplaner</vt:lpstr>
      <vt:lpstr>Årskurser från 2028</vt:lpstr>
      <vt:lpstr>Möjlighet att påverka kursplanerna</vt:lpstr>
      <vt:lpstr>Kartläggningsmaterial och kompetensutvecklingsinsatser</vt:lpstr>
      <vt:lpstr>Förbättrat stöd i skolan</vt:lpstr>
      <vt:lpstr>Standardiserade tester</vt:lpstr>
      <vt:lpstr>Nytt betygssystem – förändringarna  i korthet</vt:lpstr>
      <vt:lpstr>Varför införs ett nytt betygssystem?</vt:lpstr>
      <vt:lpstr>Betygen sätts mot målen och innehållet i kurs- och ämnesplanerna</vt:lpstr>
      <vt:lpstr>Nationella slutprov ersätter nationella prov</vt:lpstr>
      <vt:lpstr>Meritvärdering </vt:lpstr>
      <vt:lpstr>Förändringen av meritvärdet </vt:lpstr>
      <vt:lpstr>Bättre förutsättningar för yrkesutbildning</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En skola i förändring - masterpresentation</dc:subject>
  <dc:creator>Skolverket</dc:creator>
  <cp:lastModifiedBy>Reformsamordningen</cp:lastModifiedBy>
  <cp:revision>336</cp:revision>
  <dcterms:created xsi:type="dcterms:W3CDTF">2026-04-10T11:44:59Z</dcterms:created>
  <dcterms:modified xsi:type="dcterms:W3CDTF">2026-08-25T08:48:20Z</dcterms:modified>
</cp:coreProperties>
</file>