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1025" r:id="rId2"/>
    <p:sldId id="1026" r:id="rId3"/>
    <p:sldId id="784" r:id="rId4"/>
    <p:sldId id="758" r:id="rId5"/>
    <p:sldId id="768" r:id="rId6"/>
    <p:sldId id="775" r:id="rId7"/>
    <p:sldId id="1022" r:id="rId8"/>
    <p:sldId id="1024" r:id="rId9"/>
    <p:sldId id="1028" r:id="rId10"/>
    <p:sldId id="1027" r:id="rId11"/>
    <p:sldId id="1021" r:id="rId12"/>
    <p:sldId id="779" r:id="rId13"/>
    <p:sldId id="269" r:id="rId14"/>
  </p:sldIdLst>
  <p:sldSz cx="9144000" cy="5143500" type="screen16x9"/>
  <p:notesSz cx="6799263" cy="9929813"/>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lomqvist" initials="AB" lastIdx="14" clrIdx="0">
    <p:extLst>
      <p:ext uri="{19B8F6BF-5375-455C-9EA6-DF929625EA0E}">
        <p15:presenceInfo xmlns:p15="http://schemas.microsoft.com/office/powerpoint/2012/main" userId="S::anna.blomqvist@skolverket.se::936842e0-3d41-4f43-94f2-34791b126031" providerId="AD"/>
      </p:ext>
    </p:extLst>
  </p:cmAuthor>
  <p:cmAuthor id="2" name="Helga Stensson" initials="HS" lastIdx="25" clrIdx="1">
    <p:extLst>
      <p:ext uri="{19B8F6BF-5375-455C-9EA6-DF929625EA0E}">
        <p15:presenceInfo xmlns:p15="http://schemas.microsoft.com/office/powerpoint/2012/main" userId="S::Helga.Stensson@skolverket.se::0f02fb7d-8511-49d3-9aa9-e55e989d537b" providerId="AD"/>
      </p:ext>
    </p:extLst>
  </p:cmAuthor>
  <p:cmAuthor id="3" name="Ann-Britt Sten Hodin" initials="ASH" lastIdx="2" clrIdx="2">
    <p:extLst>
      <p:ext uri="{19B8F6BF-5375-455C-9EA6-DF929625EA0E}">
        <p15:presenceInfo xmlns:p15="http://schemas.microsoft.com/office/powerpoint/2012/main" userId="S::ann-britt.sten.hodin@skolverket.se::3f2f777c-d0ab-45ca-b18f-b77bf3ad233a" providerId="AD"/>
      </p:ext>
    </p:extLst>
  </p:cmAuthor>
  <p:cmAuthor id="4" name="Petronella Törnevik" initials="PT" lastIdx="8" clrIdx="3">
    <p:extLst>
      <p:ext uri="{19B8F6BF-5375-455C-9EA6-DF929625EA0E}">
        <p15:presenceInfo xmlns:p15="http://schemas.microsoft.com/office/powerpoint/2012/main" userId="S::Petronella.Tornevik@skolverket.se::287e1c3c-5708-4a27-8003-e31643fbcc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11" autoAdjust="0"/>
    <p:restoredTop sz="64750" autoAdjust="0"/>
  </p:normalViewPr>
  <p:slideViewPr>
    <p:cSldViewPr snapToGrid="0" snapToObjects="1" showGuides="1">
      <p:cViewPr>
        <p:scale>
          <a:sx n="100" d="100"/>
          <a:sy n="100" d="100"/>
        </p:scale>
        <p:origin x="690" y="-6"/>
      </p:cViewPr>
      <p:guideLst>
        <p:guide orient="horz" pos="1620"/>
        <p:guide pos="2880"/>
      </p:guideLst>
    </p:cSldViewPr>
  </p:slid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B583644-23C7-5E41-8E7C-E1F860ABFD6B}" type="datetimeFigureOut">
              <a:rPr lang="sv-SE" smtClean="0"/>
              <a:t>2021-02-19</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E36E370-FBCD-BD4F-B7EA-895AD44CA849}" type="datetimeFigureOut">
              <a:rPr lang="sv-SE" smtClean="0"/>
              <a:t>2021-02-19</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pPr>
            <a:endParaRPr lang="sv-SE" sz="1200" b="0" dirty="0">
              <a:latin typeface="Open sans"/>
            </a:endParaRPr>
          </a:p>
          <a:p>
            <a:pPr marL="171450" indent="-171450">
              <a:lnSpc>
                <a:spcPct val="100000"/>
              </a:lnSpc>
              <a:buFont typeface="Arial" panose="020B0604020202020204" pitchFamily="34" charset="0"/>
              <a:buChar char="•"/>
            </a:pPr>
            <a:r>
              <a:rPr lang="sv-SE" sz="1200" b="0" dirty="0">
                <a:latin typeface="Open sans"/>
              </a:rPr>
              <a:t>Det har gått nästan 10 år sedan Skolverket senast ändrade i styrdokumenten 2011. I grundskolan och motsvarande skolformer har alla kursplaner ändrats. För gymnasieskolan och vuxenutbildningen har ämnesplanerna i moderna språk, matematik och engelska ändrats eftersom de hör tätt samman med grundskolans kursplaner.</a:t>
            </a:r>
          </a:p>
          <a:p>
            <a:pPr marL="171450" indent="-171450">
              <a:lnSpc>
                <a:spcPct val="100000"/>
              </a:lnSpc>
              <a:buFont typeface="Arial" panose="020B0604020202020204" pitchFamily="34" charset="0"/>
              <a:buChar char="•"/>
            </a:pPr>
            <a:endParaRPr lang="sv-SE" sz="1200" b="0" dirty="0">
              <a:latin typeface="Open sans"/>
            </a:endParaRPr>
          </a:p>
          <a:p>
            <a:pPr marL="171450" indent="-171450">
              <a:lnSpc>
                <a:spcPct val="100000"/>
              </a:lnSpc>
              <a:buFont typeface="Arial" panose="020B0604020202020204" pitchFamily="34" charset="0"/>
              <a:buChar char="•"/>
            </a:pPr>
            <a:r>
              <a:rPr lang="sv-SE" sz="1200" b="0" dirty="0">
                <a:latin typeface="Open sans"/>
              </a:rPr>
              <a:t>Med</a:t>
            </a:r>
            <a:r>
              <a:rPr lang="sv-SE" sz="1200" b="0" dirty="0"/>
              <a:t> de nya ämnesplanerna vill Skolverket skapa balans mellan undervisning, bedömning och betygssättning och sätta undervisningen mer i centrum. </a:t>
            </a:r>
          </a:p>
          <a:p>
            <a:pPr marL="0" indent="0">
              <a:lnSpc>
                <a:spcPct val="100000"/>
              </a:lnSpc>
              <a:buFont typeface="Arial" panose="020B0604020202020204" pitchFamily="34" charset="0"/>
              <a:buNone/>
            </a:pPr>
            <a:endParaRPr lang="sv-SE" sz="1200" dirty="0">
              <a:latin typeface="Open san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Open sans"/>
              </a:rPr>
              <a:t>Arbetet har gjorts i samarbete mellan lärare, forskare, myndigheter och organisationer.</a:t>
            </a:r>
          </a:p>
          <a:p>
            <a:pPr marL="171450" indent="-171450">
              <a:lnSpc>
                <a:spcPct val="100000"/>
              </a:lnSpc>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22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13</a:t>
            </a:fld>
            <a:endParaRPr lang="sv-SE"/>
          </a:p>
        </p:txBody>
      </p:sp>
    </p:spTree>
    <p:extLst>
      <p:ext uri="{BB962C8B-B14F-4D97-AF65-F5344CB8AC3E}">
        <p14:creationId xmlns:p14="http://schemas.microsoft.com/office/powerpoint/2010/main" val="365043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Omfattningen av innehållet har setts över. En del innehåll har formulerats om, flyttats eller i vissa fall strukits.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Progressionen i kunskapsinnehåll har blivit tydligare mellan kurserna.</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b="1" dirty="0">
              <a:solidFill>
                <a:srgbClr val="FF0000"/>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dirty="0">
                <a:solidFill>
                  <a:srgbClr val="FF0000"/>
                </a:solidFill>
              </a:rPr>
              <a:t>Kunskapskraven har blivit mindre detaljerade. </a:t>
            </a:r>
            <a:r>
              <a:rPr lang="sv-SE" sz="1800" dirty="0">
                <a:effectLst/>
                <a:latin typeface="Garamond" panose="02020404030301010803" pitchFamily="18" charset="0"/>
                <a:ea typeface="Times New Roman" panose="02020603050405020304" pitchFamily="18" charset="0"/>
                <a:cs typeface="Times New Roman" panose="02020603050405020304" pitchFamily="18" charset="0"/>
              </a:rPr>
              <a:t>Motiven till ändringarna i kunskapskraven är att rikta fokus mot den helhet som ska betygssättas eller bedömas så att enskilda detaljer inte får för stor betydelse i betygssättningen eller bedömningen. </a:t>
            </a:r>
          </a:p>
          <a:p>
            <a:endParaRPr lang="sv-SE" sz="900" dirty="0"/>
          </a:p>
          <a:p>
            <a:pPr>
              <a:spcAft>
                <a:spcPts val="1200"/>
              </a:spcAft>
            </a:pPr>
            <a:endParaRPr lang="sv-SE" sz="900" b="1" dirty="0">
              <a:effectLst/>
              <a:latin typeface="Garamond" panose="02020404030301010803" pitchFamily="18" charset="0"/>
              <a:ea typeface="Times New Roman" panose="02020603050405020304" pitchFamily="18" charset="0"/>
              <a:cs typeface="Times New Roman" panose="02020603050405020304" pitchFamily="18" charset="0"/>
            </a:endParaRPr>
          </a:p>
          <a:p>
            <a:pPr>
              <a:spcAft>
                <a:spcPts val="1200"/>
              </a:spcAft>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76445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effectLst/>
                <a:latin typeface="Garamond" panose="02020404030301010803" pitchFamily="18" charset="0"/>
                <a:ea typeface="Times New Roman" panose="02020603050405020304" pitchFamily="18" charset="0"/>
                <a:cs typeface="Times New Roman" panose="02020603050405020304" pitchFamily="18" charset="0"/>
              </a:rPr>
              <a:t>En ämnesplan består av tre delar  </a:t>
            </a:r>
            <a:r>
              <a:rPr lang="sv-SE" sz="1000" dirty="0">
                <a:effectLst/>
                <a:latin typeface="Garamond" panose="02020404030301010803" pitchFamily="18" charset="0"/>
                <a:ea typeface="Times New Roman" panose="02020603050405020304" pitchFamily="18" charset="0"/>
                <a:cs typeface="Times New Roman" panose="02020603050405020304" pitchFamily="18" charset="0"/>
              </a:rPr>
              <a:t>– syfte, centralt innehåll och kunskapskrav. De här delarna ska samspela med varandra i planering och genomförande undervisningen och vid bedömning och betygssättning.  Ändringarna är gjorda så att det ska bli tydligare vad de olika delarna har för funktion. </a:t>
            </a:r>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358916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dirty="0">
                <a:effectLst/>
                <a:latin typeface="Source Sans Pro" panose="020B0503030403020204" pitchFamily="34" charset="0"/>
                <a:ea typeface="Times New Roman" panose="02020603050405020304" pitchFamily="18" charset="0"/>
                <a:cs typeface="Times New Roman" panose="02020603050405020304" pitchFamily="18" charset="0"/>
              </a:rPr>
              <a:t>I de ämnesplaner som reviderats är ändringarna gjorda för att skapa bättre förutsättningar för kvalitet och likvärdighet i undervisningen och för att ge bättre förutsättningar för mer tillförlitliga och rättvisande betyg. Övergripande innebär ändringarna att det har blivit tydligare vilken funktion de olika delarna i ämnesplanen ska ha.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800" dirty="0">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dirty="0">
                <a:effectLst/>
                <a:latin typeface="Source Sans Pro" panose="020B0503030403020204" pitchFamily="34" charset="0"/>
                <a:ea typeface="Times New Roman" panose="02020603050405020304" pitchFamily="18" charset="0"/>
                <a:cs typeface="Times New Roman" panose="02020603050405020304" pitchFamily="18" charset="0"/>
              </a:rPr>
              <a:t>Syfte och centralt innehåll ska få ett tydligare fokus i planering och genomförande av undervisning.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800" dirty="0">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dirty="0">
                <a:effectLst/>
                <a:latin typeface="Source Sans Pro" panose="020B0503030403020204" pitchFamily="34" charset="0"/>
                <a:ea typeface="Times New Roman" panose="02020603050405020304" pitchFamily="18" charset="0"/>
                <a:cs typeface="Times New Roman" panose="02020603050405020304" pitchFamily="18" charset="0"/>
              </a:rPr>
              <a:t>Kunskapskraven har blivit mindre omfattande och detaljerade. Eftersom de i första hand är konstruerade för betygssättning har de formulerats mer övergripande vilket möjliggör för läraren att värdera elevens kunskaper utifrån ett brett och varierat underlag. </a:t>
            </a:r>
            <a:endParaRPr lang="sv-SE"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solidFill>
                  <a:srgbClr val="DA846B"/>
                </a:solidFill>
                <a:effectLst/>
                <a:latin typeface="Garamond" panose="02020404030301010803" pitchFamily="18" charset="0"/>
              </a:rPr>
              <a:t>Ämnesplanerna är lärares arbetsverktyg och ändringarna i dem utgår från de behov Skolverket identifierat i det undersökande arbetet. Ändringarna är gjorda för att skapa bättre förutsättningar för kvaliteten och likvärdigheten i undervisningen och för att ge bättre förutsättningar för mer tillförlitliga och rättvisande betyg.</a:t>
            </a:r>
          </a:p>
          <a:p>
            <a:pPr marL="342900" lvl="0" indent="-342900">
              <a:spcAft>
                <a:spcPts val="1200"/>
              </a:spcAft>
              <a:buFont typeface="Symbol" panose="05050102010706020507" pitchFamily="18" charset="2"/>
              <a:buChar cha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210518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dirty="0">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2800" dirty="0">
              <a:latin typeface="Open san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dirty="0">
                <a:latin typeface="Garamond" panose="02020404030301010803" pitchFamily="18" charset="0"/>
              </a:rPr>
              <a:t>1 juli 2021 </a:t>
            </a:r>
            <a:r>
              <a:rPr lang="sv-SE" sz="2800" dirty="0">
                <a:latin typeface="Open sans"/>
              </a:rPr>
              <a:t>börjar även ämnesplaner på gymnasial nivå  i moderna språk och vissa yrkesämnen att gälla liksom ämnesplanen i matematik och engelska i gymnasieskolan.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latin typeface="Garamond" panose="02020404030301010803" pitchFamily="18"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dirty="0">
                <a:latin typeface="Open sans"/>
              </a:rPr>
              <a:t>I vuxenutbildningen får ämnesplaner på gymnasial nivå i matematik och engelska tillämpas först från den 1 januari 2022.</a:t>
            </a:r>
            <a:endParaRPr lang="sv-SE" sz="1200" dirty="0">
              <a:latin typeface="Garamond" panose="02020404030301010803" pitchFamily="18" charset="0"/>
            </a:endParaRPr>
          </a:p>
          <a:p>
            <a:pPr marL="0" indent="0">
              <a:buFont typeface="Arial" panose="020B0604020202020204" pitchFamily="34" charset="0"/>
              <a:buNone/>
            </a:pPr>
            <a:endParaRPr lang="sv-SE" sz="1200" dirty="0">
              <a:latin typeface="Garamond" panose="02020404030301010803" pitchFamily="18" charset="0"/>
            </a:endParaRPr>
          </a:p>
          <a:p>
            <a:r>
              <a:rPr lang="sv-SE" sz="1200" dirty="0">
                <a:effectLst/>
                <a:latin typeface="Calibri" panose="020F0502020204030204" pitchFamily="34" charset="0"/>
                <a:ea typeface="Times New Roman" panose="02020603050405020304" pitchFamily="18" charset="0"/>
                <a:cs typeface="Arial" panose="020B0604020202020204" pitchFamily="34" charset="0"/>
              </a:rPr>
              <a:t>Alla elever som har påbörjat någon kurs i engelska, matematik eller moderna språk innan de ändrade ämnesplanerna börjar att gälla ska få slutföra kursen enligt nu gällande ämnesplaner. Däremot ska eleverna inte börja några nya kurser enligt nu gällande ämnesplaner efter den 1 juli 2021 (i gymnasieskolan och moderna språk i vuxenutbildning på gymnasial nivå) alternativt efter den 1 januari 2022 (matematik och engelska i vuxenutbildning på gymnasial nivå).</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62626"/>
              </a:solidFill>
              <a:effectLst/>
              <a:highlight>
                <a:srgbClr val="FFFF00"/>
              </a:highlight>
              <a:latin typeface="source sans pro" panose="020B050303040302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328234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960"/>
              </a:spcAft>
            </a:pPr>
            <a:r>
              <a:rPr lang="sv-SE" b="0" i="0" dirty="0">
                <a:solidFill>
                  <a:srgbClr val="262626"/>
                </a:solidFill>
                <a:effectLst/>
                <a:latin typeface="source sans pro" panose="020B0503030403020204" pitchFamily="34" charset="0"/>
              </a:rPr>
              <a:t>Här är en översikt över Skolverkets material för lärare. Allt material är digitalt och finns på Skolverket.se. </a:t>
            </a:r>
            <a:r>
              <a:rPr lang="sv-SE" sz="1800" dirty="0">
                <a:solidFill>
                  <a:srgbClr val="262626"/>
                </a:solidFill>
                <a:effectLst/>
                <a:latin typeface="Source Sans Pro" panose="020B0503030403020204" pitchFamily="34" charset="0"/>
                <a:ea typeface="Times New Roman" panose="02020603050405020304" pitchFamily="18" charset="0"/>
              </a:rPr>
              <a:t>Materialen är konstruerade för grupper som leds av en samtalsledare i fysiska eller digitala träffar. De kan också användas på andra sätt, till exempel för enskilt arbete. </a:t>
            </a:r>
          </a:p>
          <a:p>
            <a:pPr>
              <a:spcAft>
                <a:spcPts val="960"/>
              </a:spcAft>
            </a:pPr>
            <a:endParaRPr lang="sv-SE" sz="1800" dirty="0">
              <a:solidFill>
                <a:srgbClr val="262626"/>
              </a:solidFill>
              <a:effectLst/>
              <a:latin typeface="Source Sans Pro" panose="020B0503030403020204" pitchFamily="34" charset="0"/>
              <a:ea typeface="Times New Roman" panose="02020603050405020304" pitchFamily="18" charset="0"/>
            </a:endParaRPr>
          </a:p>
          <a:p>
            <a:pPr algn="l"/>
            <a:r>
              <a:rPr lang="sv-SE" sz="4400" b="1" i="0" dirty="0">
                <a:solidFill>
                  <a:srgbClr val="262626"/>
                </a:solidFill>
                <a:effectLst/>
                <a:latin typeface="source sans pro" panose="020B0503030403020204" pitchFamily="34" charset="0"/>
              </a:rPr>
              <a:t>Så använder ni kurs- och ämnesplanerna</a:t>
            </a:r>
          </a:p>
          <a:p>
            <a:pPr algn="l"/>
            <a:r>
              <a:rPr lang="sv-SE" sz="4400" b="0" i="0" dirty="0">
                <a:solidFill>
                  <a:srgbClr val="262626"/>
                </a:solidFill>
                <a:effectLst/>
                <a:latin typeface="source sans pro" panose="020B0503030403020204" pitchFamily="34" charset="0"/>
              </a:rPr>
              <a:t>Ett övergripande material om kurs- och ämnesplaner, undervisning och bedömning. Materialet består bland annat av texter, film, diskussionsfrågor och förslag på samtalsmodeller. Materialet tar 4-5 timmar att arbeta med.</a:t>
            </a:r>
          </a:p>
          <a:p>
            <a:pPr algn="l"/>
            <a:endParaRPr lang="sv-SE" sz="4400" b="0" i="0" dirty="0">
              <a:solidFill>
                <a:srgbClr val="262626"/>
              </a:solidFill>
              <a:effectLst/>
              <a:latin typeface="source sans pro" panose="020B0503030403020204" pitchFamily="34" charset="0"/>
            </a:endParaRPr>
          </a:p>
          <a:p>
            <a:pPr algn="l"/>
            <a:r>
              <a:rPr lang="sv-SE" sz="4400" b="0" i="0" dirty="0">
                <a:solidFill>
                  <a:srgbClr val="262626"/>
                </a:solidFill>
                <a:effectLst/>
                <a:latin typeface="source sans pro" panose="020B0503030403020204" pitchFamily="34" charset="0"/>
              </a:rPr>
              <a:t>https://www.skolverket.se/skolutveckling/inspiration-och-stod-i-arbetet/stod-i-arbetet/sa-anvander-ni-kurs--och-amnesplanerna</a:t>
            </a:r>
          </a:p>
          <a:p>
            <a:pPr algn="l"/>
            <a:endParaRPr lang="sv-SE" sz="4400" b="1" i="0" dirty="0">
              <a:solidFill>
                <a:srgbClr val="262626"/>
              </a:solidFill>
              <a:effectLst/>
              <a:latin typeface="source sans pro" panose="020B0503030403020204" pitchFamily="34" charset="0"/>
            </a:endParaRPr>
          </a:p>
          <a:p>
            <a:pPr algn="l"/>
            <a:r>
              <a:rPr lang="sv-SE" sz="4400" b="1" i="0" dirty="0">
                <a:solidFill>
                  <a:srgbClr val="262626"/>
                </a:solidFill>
                <a:effectLst/>
                <a:latin typeface="source sans pro" panose="020B0503030403020204" pitchFamily="34" charset="0"/>
              </a:rPr>
              <a:t>Ämnessidor</a:t>
            </a:r>
          </a:p>
          <a:p>
            <a:pPr algn="l"/>
            <a:r>
              <a:rPr lang="sv-SE" sz="4400" b="0" i="0" dirty="0">
                <a:solidFill>
                  <a:srgbClr val="262626"/>
                </a:solidFill>
                <a:effectLst/>
                <a:latin typeface="source sans pro" panose="020B0503030403020204" pitchFamily="34" charset="0"/>
              </a:rPr>
              <a:t>Ämnesspecifika material till lärare i moderna språk, matematik och engelska. Materialen bygger på ämnesplan, kommentarmaterial och diskussionsfrågor. Materialen tar 4–5 timmar per ämne och kan användas från den 15 mars 2021</a:t>
            </a:r>
            <a:r>
              <a:rPr lang="sv-SE" sz="4400" b="1" i="0" dirty="0">
                <a:solidFill>
                  <a:srgbClr val="262626"/>
                </a:solidFill>
                <a:effectLst/>
                <a:latin typeface="source sans pro" panose="020B0503030403020204" pitchFamily="34" charset="0"/>
              </a:rPr>
              <a:t>.</a:t>
            </a:r>
          </a:p>
          <a:p>
            <a:pPr algn="l"/>
            <a:endParaRPr lang="sv-SE" sz="4400" b="1" i="0" dirty="0">
              <a:solidFill>
                <a:srgbClr val="262626"/>
              </a:solidFill>
              <a:effectLst/>
              <a:latin typeface="source sans pro" panose="020B0503030403020204" pitchFamily="34" charset="0"/>
            </a:endParaRPr>
          </a:p>
          <a:p>
            <a:pPr algn="l"/>
            <a:r>
              <a:rPr lang="sv-SE" sz="4400" b="1" i="0" dirty="0">
                <a:solidFill>
                  <a:srgbClr val="262626"/>
                </a:solidFill>
                <a:effectLst/>
                <a:latin typeface="source sans pro" panose="020B0503030403020204" pitchFamily="34" charset="0"/>
              </a:rPr>
              <a:t>Fördjupning</a:t>
            </a:r>
          </a:p>
          <a:p>
            <a:pPr algn="l"/>
            <a:r>
              <a:rPr lang="sv-SE" sz="4400" b="0" i="0" dirty="0">
                <a:solidFill>
                  <a:srgbClr val="262626"/>
                </a:solidFill>
                <a:effectLst/>
                <a:latin typeface="source sans pro" panose="020B0503030403020204" pitchFamily="34" charset="0"/>
              </a:rPr>
              <a:t>Det finns också möjlighet att fördjupa sig till exempel genom det nya stödmaterialet Att planera, bedöma och ge återkoppling s</a:t>
            </a:r>
            <a:r>
              <a:rPr lang="sv-SE" sz="4800" dirty="0">
                <a:solidFill>
                  <a:srgbClr val="262626"/>
                </a:solidFill>
                <a:latin typeface="Open sans"/>
              </a:rPr>
              <a:t>om handlar om att </a:t>
            </a:r>
            <a:r>
              <a:rPr lang="sv-SE" sz="8000" dirty="0"/>
              <a:t>planera för undervisning och kunskapsbedömning.</a:t>
            </a:r>
          </a:p>
          <a:p>
            <a:pPr algn="l"/>
            <a:endParaRPr lang="sv-SE" sz="4400" b="0" i="0" dirty="0">
              <a:solidFill>
                <a:srgbClr val="262626"/>
              </a:solidFill>
              <a:effectLst/>
              <a:latin typeface="source sans pro" panose="020B0503030403020204" pitchFamily="34" charset="0"/>
            </a:endParaRPr>
          </a:p>
          <a:p>
            <a:pPr algn="l"/>
            <a:r>
              <a:rPr lang="sv-SE" b="0" i="0" dirty="0">
                <a:solidFill>
                  <a:srgbClr val="262626"/>
                </a:solidFill>
                <a:effectLst/>
                <a:latin typeface="source sans pro" panose="020B0503030403020204" pitchFamily="34" charset="0"/>
              </a:rPr>
              <a:t>https://www.skolverket.se/publikationsserier/ovrigt-material/2021/att-planera-bedoma-och-ge-aterkoppling?id=7689</a:t>
            </a:r>
          </a:p>
          <a:p>
            <a:pPr algn="l"/>
            <a:endParaRPr lang="sv-SE" b="0" i="0" dirty="0">
              <a:solidFill>
                <a:srgbClr val="262626"/>
              </a:solidFill>
              <a:effectLst/>
              <a:latin typeface="source sans pro" panose="020B0503030403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13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pPr>
            <a:endParaRPr lang="sv-SE" sz="1200" b="0" dirty="0">
              <a:latin typeface="Open san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Open sans"/>
              </a:rPr>
              <a:t>Det är förändringar i flera av yrkesprogrammens struktur.</a:t>
            </a:r>
            <a:r>
              <a:rPr lang="sv-SE" sz="1200" b="0" dirty="0">
                <a:latin typeface="Open sans"/>
              </a:rPr>
              <a:t>’</a:t>
            </a:r>
          </a:p>
          <a:p>
            <a:pPr marL="171450" indent="-171450">
              <a:lnSpc>
                <a:spcPct val="100000"/>
              </a:lnSpc>
              <a:buFont typeface="Arial" panose="020B0604020202020204" pitchFamily="34" charset="0"/>
              <a:buChar char="•"/>
            </a:pPr>
            <a:r>
              <a:rPr lang="sv-SE" sz="1200" b="0" dirty="0">
                <a:latin typeface="Open sans"/>
              </a:rPr>
              <a:t>Några ämnesplaner på yrkesprogram har också ändrats. </a:t>
            </a:r>
          </a:p>
          <a:p>
            <a:pPr marL="0" indent="0">
              <a:lnSpc>
                <a:spcPct val="100000"/>
              </a:lnSpc>
              <a:buFont typeface="Arial" panose="020B0604020202020204" pitchFamily="34" charset="0"/>
              <a:buNone/>
            </a:pPr>
            <a:endParaRPr lang="sv-SE" sz="1200" b="0" dirty="0"/>
          </a:p>
          <a:p>
            <a:pPr marL="171450" indent="-171450">
              <a:lnSpc>
                <a:spcPct val="100000"/>
              </a:lnSpc>
              <a:buFont typeface="Arial" panose="020B0604020202020204" pitchFamily="34" charset="0"/>
              <a:buChar char="•"/>
            </a:pPr>
            <a:endParaRPr lang="sv-SE" sz="1200" dirty="0">
              <a:latin typeface="Open sans"/>
            </a:endParaRP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41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 är en hel del förändringar i vissa yrkesprograms struktur, bland annat när det gäller inriktningar. </a:t>
            </a:r>
            <a:r>
              <a:rPr lang="sv-SE" u="none" dirty="0"/>
              <a:t>Till exempel har vård- och omsorgsprogrammet, fordons-och transportprogrammet och flera andra program stora förändringar.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Vissa ämnesplaner inom gymnasial yrkesutbildning har ändrats eller tillkommit, det gäller tex. ämnesplaner inom hantverksprogrammet, naturbruksprogrammet </a:t>
            </a:r>
            <a:r>
              <a:rPr lang="sv-SE" u="none" dirty="0"/>
              <a:t>och barn- och fritidsprogrammet. Läs mer om vilka ämnen som ändrats och hur det ser ut i </a:t>
            </a:r>
            <a:r>
              <a:rPr lang="sv-SE" dirty="0"/>
              <a:t>gymnasieskolan och vuxenutbildningen. </a:t>
            </a:r>
            <a:endParaRPr lang="sv-SE" u="sng" dirty="0"/>
          </a:p>
          <a:p>
            <a:endParaRPr lang="sv-SE" u="none" dirty="0"/>
          </a:p>
          <a:p>
            <a:endParaRPr lang="sv-SE" u="none" dirty="0"/>
          </a:p>
          <a:p>
            <a:r>
              <a:rPr lang="sv-SE" u="none" dirty="0"/>
              <a:t>https://www.skolverket.se/om-oss/var-verksamhet/skolverkets-prioriterade-omraden/reviderade-kurs--och-amnesplaner/forandringar-pa-gymnasial-niva</a:t>
            </a:r>
          </a:p>
          <a:p>
            <a:endParaRPr lang="sv-SE" u="none" dirty="0"/>
          </a:p>
          <a:p>
            <a:r>
              <a:rPr lang="sv-SE" u="none" dirty="0"/>
              <a:t>https://www.skolverket.se/undervisning/kallsidor/aktuella-forandringar-inom-kommunal-vuxenutbildning-komvux</a:t>
            </a:r>
          </a:p>
          <a:p>
            <a:endParaRPr lang="sv-SE" u="sng"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i="1"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11</a:t>
            </a:fld>
            <a:endParaRPr lang="sv-SE"/>
          </a:p>
        </p:txBody>
      </p:sp>
    </p:spTree>
    <p:extLst>
      <p:ext uri="{BB962C8B-B14F-4D97-AF65-F5344CB8AC3E}">
        <p14:creationId xmlns:p14="http://schemas.microsoft.com/office/powerpoint/2010/main" val="287658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698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2021-02-19</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6404C59-BC75-47D3-AA68-83E1EA9FAA7B}"/>
              </a:ext>
            </a:extLst>
          </p:cNvPr>
          <p:cNvSpPr>
            <a:spLocks noGrp="1"/>
          </p:cNvSpPr>
          <p:nvPr>
            <p:ph type="ctrTitle"/>
          </p:nvPr>
        </p:nvSpPr>
        <p:spPr>
          <a:xfrm>
            <a:off x="580292" y="1804708"/>
            <a:ext cx="6858000" cy="1479943"/>
          </a:xfrm>
        </p:spPr>
        <p:txBody>
          <a:bodyPr/>
          <a:lstStyle/>
          <a:p>
            <a:r>
              <a:rPr lang="sv-SE" dirty="0"/>
              <a:t>Ändrade ämnesplaner och yrkesprogram</a:t>
            </a:r>
          </a:p>
        </p:txBody>
      </p:sp>
      <p:pic>
        <p:nvPicPr>
          <p:cNvPr id="4" name="Bildobjekt 3" descr="En bild som visar leksak, docka&#10;&#10;Automatiskt genererad beskrivning">
            <a:extLst>
              <a:ext uri="{FF2B5EF4-FFF2-40B4-BE49-F238E27FC236}">
                <a16:creationId xmlns:a16="http://schemas.microsoft.com/office/drawing/2014/main" id="{007ECA7D-0894-4BB5-B566-2BE24D790321}"/>
              </a:ext>
            </a:extLst>
          </p:cNvPr>
          <p:cNvPicPr>
            <a:picLocks noChangeAspect="1"/>
          </p:cNvPicPr>
          <p:nvPr/>
        </p:nvPicPr>
        <p:blipFill>
          <a:blip r:embed="rId2"/>
          <a:stretch>
            <a:fillRect/>
          </a:stretch>
        </p:blipFill>
        <p:spPr>
          <a:xfrm>
            <a:off x="6982964" y="1264263"/>
            <a:ext cx="2161036" cy="3959360"/>
          </a:xfrm>
          <a:prstGeom prst="rect">
            <a:avLst/>
          </a:prstGeom>
        </p:spPr>
      </p:pic>
    </p:spTree>
    <p:extLst>
      <p:ext uri="{BB962C8B-B14F-4D97-AF65-F5344CB8AC3E}">
        <p14:creationId xmlns:p14="http://schemas.microsoft.com/office/powerpoint/2010/main" val="151548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461CFD-11A9-41DE-B90E-ACD36548EB4A}"/>
              </a:ext>
            </a:extLst>
          </p:cNvPr>
          <p:cNvSpPr>
            <a:spLocks noGrp="1"/>
          </p:cNvSpPr>
          <p:nvPr>
            <p:ph type="title"/>
          </p:nvPr>
        </p:nvSpPr>
        <p:spPr>
          <a:xfrm>
            <a:off x="467999" y="468000"/>
            <a:ext cx="6073477" cy="923772"/>
          </a:xfrm>
        </p:spPr>
        <p:txBody>
          <a:bodyPr/>
          <a:lstStyle/>
          <a:p>
            <a:r>
              <a:rPr lang="sv-SE" dirty="0"/>
              <a:t>Undervisningen i centrum</a:t>
            </a:r>
          </a:p>
        </p:txBody>
      </p:sp>
      <p:sp>
        <p:nvSpPr>
          <p:cNvPr id="3" name="Platshållare för innehåll 2">
            <a:extLst>
              <a:ext uri="{FF2B5EF4-FFF2-40B4-BE49-F238E27FC236}">
                <a16:creationId xmlns:a16="http://schemas.microsoft.com/office/drawing/2014/main" id="{27564833-415F-4DE9-8D88-B1624F091398}"/>
              </a:ext>
            </a:extLst>
          </p:cNvPr>
          <p:cNvSpPr>
            <a:spLocks noGrp="1"/>
          </p:cNvSpPr>
          <p:nvPr>
            <p:ph idx="1"/>
          </p:nvPr>
        </p:nvSpPr>
        <p:spPr>
          <a:xfrm>
            <a:off x="468000" y="1391772"/>
            <a:ext cx="5774538" cy="2838055"/>
          </a:xfrm>
        </p:spPr>
        <p:txBody>
          <a:bodyPr>
            <a:noAutofit/>
          </a:bodyPr>
          <a:lstStyle/>
          <a:p>
            <a:r>
              <a:rPr lang="sv-SE" sz="1800" dirty="0">
                <a:latin typeface="Open sans"/>
              </a:rPr>
              <a:t>Ändringar har gjorts i strukturen på yrkesprogrammen BF, FT, HV, HT, IN, NB, RL, VF, och VO.</a:t>
            </a:r>
          </a:p>
          <a:p>
            <a:r>
              <a:rPr lang="sv-SE" sz="1800" dirty="0">
                <a:latin typeface="Open sans"/>
              </a:rPr>
              <a:t>Ämnesplanerna har ändrats i några yrkesämnen.</a:t>
            </a:r>
          </a:p>
          <a:p>
            <a:r>
              <a:rPr lang="sv-SE" sz="1800" dirty="0">
                <a:latin typeface="Open sans"/>
              </a:rPr>
              <a:t>Handels- och administrationsprogrammet byter namn till Försäljnings- och serviceprogrammet. </a:t>
            </a:r>
          </a:p>
          <a:p>
            <a:endParaRPr lang="sv-SE" sz="1800" dirty="0">
              <a:latin typeface="Open sans"/>
            </a:endParaRPr>
          </a:p>
        </p:txBody>
      </p:sp>
      <p:pic>
        <p:nvPicPr>
          <p:cNvPr id="10" name="Platshållare för bild 9">
            <a:extLst>
              <a:ext uri="{FF2B5EF4-FFF2-40B4-BE49-F238E27FC236}">
                <a16:creationId xmlns:a16="http://schemas.microsoft.com/office/drawing/2014/main" id="{C222A7C0-B817-493D-AE08-683C0C6E76BD}"/>
              </a:ext>
            </a:extLst>
          </p:cNvPr>
          <p:cNvPicPr>
            <a:picLocks noGrp="1" noChangeAspect="1"/>
          </p:cNvPicPr>
          <p:nvPr>
            <p:ph type="pic" sz="quarter" idx="10"/>
          </p:nvPr>
        </p:nvPicPr>
        <p:blipFill rotWithShape="1">
          <a:blip r:embed="rId3"/>
          <a:srcRect l="1492" r="1492"/>
          <a:stretch/>
        </p:blipFill>
        <p:spPr>
          <a:xfrm flipH="1">
            <a:off x="5926016" y="697371"/>
            <a:ext cx="3048922" cy="4485694"/>
          </a:xfrm>
        </p:spPr>
      </p:pic>
    </p:spTree>
    <p:extLst>
      <p:ext uri="{BB962C8B-B14F-4D97-AF65-F5344CB8AC3E}">
        <p14:creationId xmlns:p14="http://schemas.microsoft.com/office/powerpoint/2010/main" val="387217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66155-818C-4545-8CA1-591568B5393F}"/>
              </a:ext>
            </a:extLst>
          </p:cNvPr>
          <p:cNvSpPr>
            <a:spLocks noGrp="1"/>
          </p:cNvSpPr>
          <p:nvPr>
            <p:ph type="title"/>
          </p:nvPr>
        </p:nvSpPr>
        <p:spPr>
          <a:xfrm>
            <a:off x="468000" y="363828"/>
            <a:ext cx="7909518" cy="923772"/>
          </a:xfrm>
        </p:spPr>
        <p:txBody>
          <a:bodyPr/>
          <a:lstStyle/>
          <a:p>
            <a:r>
              <a:rPr lang="sv-SE" dirty="0"/>
              <a:t>Från när gäller ändringarna?</a:t>
            </a:r>
          </a:p>
        </p:txBody>
      </p:sp>
      <p:sp>
        <p:nvSpPr>
          <p:cNvPr id="5" name="Platshållare för innehåll 4">
            <a:extLst>
              <a:ext uri="{FF2B5EF4-FFF2-40B4-BE49-F238E27FC236}">
                <a16:creationId xmlns:a16="http://schemas.microsoft.com/office/drawing/2014/main" id="{AF856929-48C8-47B0-A9E6-5EB1B62D9CFF}"/>
              </a:ext>
            </a:extLst>
          </p:cNvPr>
          <p:cNvSpPr>
            <a:spLocks noGrp="1"/>
          </p:cNvSpPr>
          <p:nvPr>
            <p:ph idx="1"/>
          </p:nvPr>
        </p:nvSpPr>
        <p:spPr>
          <a:xfrm>
            <a:off x="468000" y="1287600"/>
            <a:ext cx="8471048" cy="3321602"/>
          </a:xfrm>
        </p:spPr>
        <p:txBody>
          <a:bodyPr/>
          <a:lstStyle/>
          <a:p>
            <a:pPr marL="0" indent="0">
              <a:lnSpc>
                <a:spcPct val="120000"/>
              </a:lnSpc>
              <a:buNone/>
            </a:pPr>
            <a:r>
              <a:rPr lang="sv-SE" sz="1800" b="1" dirty="0">
                <a:latin typeface="Open sans"/>
              </a:rPr>
              <a:t>Börjar gälla 1 juli 2021</a:t>
            </a:r>
          </a:p>
          <a:p>
            <a:pPr>
              <a:lnSpc>
                <a:spcPct val="120000"/>
              </a:lnSpc>
            </a:pPr>
            <a:r>
              <a:rPr lang="sv-SE" sz="1800" dirty="0">
                <a:latin typeface="Open sans"/>
              </a:rPr>
              <a:t>Förändringar i yrkesprogrammens struktur: BF FT HV HT IN NB RL VF VO</a:t>
            </a:r>
          </a:p>
          <a:p>
            <a:pPr>
              <a:lnSpc>
                <a:spcPct val="120000"/>
              </a:lnSpc>
            </a:pPr>
            <a:r>
              <a:rPr lang="sv-SE" sz="1800" dirty="0">
                <a:latin typeface="Open sans"/>
              </a:rPr>
              <a:t>Ändrade ämnesplaner i: </a:t>
            </a:r>
          </a:p>
          <a:p>
            <a:pPr lvl="1">
              <a:lnSpc>
                <a:spcPct val="120000"/>
              </a:lnSpc>
            </a:pPr>
            <a:r>
              <a:rPr lang="sv-SE" sz="1800" dirty="0">
                <a:latin typeface="Open sans"/>
              </a:rPr>
              <a:t>några yrkesämnen</a:t>
            </a:r>
          </a:p>
          <a:p>
            <a:pPr lvl="1">
              <a:lnSpc>
                <a:spcPct val="120000"/>
              </a:lnSpc>
            </a:pPr>
            <a:endParaRPr lang="sv-SE" sz="1800" dirty="0">
              <a:latin typeface="Open sans"/>
            </a:endParaRPr>
          </a:p>
          <a:p>
            <a:pPr lvl="1">
              <a:lnSpc>
                <a:spcPct val="120000"/>
              </a:lnSpc>
            </a:pPr>
            <a:endParaRPr lang="sv-SE" sz="1800" dirty="0">
              <a:latin typeface="Open sans"/>
            </a:endParaRPr>
          </a:p>
          <a:p>
            <a:pPr marL="0" indent="-36000">
              <a:lnSpc>
                <a:spcPct val="120000"/>
              </a:lnSpc>
              <a:buNone/>
            </a:pPr>
            <a:endParaRPr lang="sv-SE" sz="1800" b="1" dirty="0">
              <a:latin typeface="Open sans"/>
            </a:endParaRPr>
          </a:p>
          <a:p>
            <a:pPr marL="0" indent="-36000">
              <a:lnSpc>
                <a:spcPct val="120000"/>
              </a:lnSpc>
              <a:buNone/>
            </a:pPr>
            <a:r>
              <a:rPr lang="sv-SE" sz="1800" b="1" dirty="0">
                <a:latin typeface="Open sans"/>
              </a:rPr>
              <a:t>Börjar gälla 1 juli 2022</a:t>
            </a:r>
          </a:p>
          <a:p>
            <a:pPr>
              <a:lnSpc>
                <a:spcPct val="120000"/>
              </a:lnSpc>
            </a:pPr>
            <a:r>
              <a:rPr lang="sv-SE" sz="1800" dirty="0">
                <a:latin typeface="Open sans"/>
              </a:rPr>
              <a:t>Handels- och administrationsprogrammet (HA) byter namn till Försäljnings- och serviceprogrammet </a:t>
            </a:r>
            <a:r>
              <a:rPr lang="sv-SE" sz="1800" dirty="0"/>
              <a:t>(FS)</a:t>
            </a:r>
          </a:p>
        </p:txBody>
      </p:sp>
      <p:pic>
        <p:nvPicPr>
          <p:cNvPr id="4" name="Bildobjekt 3" descr="En bild som visar leksak, vektorgrafik&#10;&#10;Automatiskt genererad beskrivning">
            <a:extLst>
              <a:ext uri="{FF2B5EF4-FFF2-40B4-BE49-F238E27FC236}">
                <a16:creationId xmlns:a16="http://schemas.microsoft.com/office/drawing/2014/main" id="{2D3D8E7F-3497-4802-9D89-015682C9B2F1}"/>
              </a:ext>
            </a:extLst>
          </p:cNvPr>
          <p:cNvPicPr>
            <a:picLocks noChangeAspect="1"/>
          </p:cNvPicPr>
          <p:nvPr/>
        </p:nvPicPr>
        <p:blipFill>
          <a:blip r:embed="rId3"/>
          <a:stretch>
            <a:fillRect/>
          </a:stretch>
        </p:blipFill>
        <p:spPr>
          <a:xfrm>
            <a:off x="3004577" y="2424786"/>
            <a:ext cx="3285864" cy="2300940"/>
          </a:xfrm>
          <a:prstGeom prst="rect">
            <a:avLst/>
          </a:prstGeom>
        </p:spPr>
      </p:pic>
    </p:spTree>
    <p:extLst>
      <p:ext uri="{BB962C8B-B14F-4D97-AF65-F5344CB8AC3E}">
        <p14:creationId xmlns:p14="http://schemas.microsoft.com/office/powerpoint/2010/main" val="397123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a:xfrm>
            <a:off x="468000" y="468000"/>
            <a:ext cx="5946448" cy="923772"/>
          </a:xfrm>
        </p:spPr>
        <p:txBody>
          <a:bodyPr/>
          <a:lstStyle/>
          <a:p>
            <a:r>
              <a:rPr lang="sv-SE" dirty="0"/>
              <a:t>Hur ska vi lägga upp arbetet?</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468000" y="1391772"/>
            <a:ext cx="4751701" cy="2932578"/>
          </a:xfrm>
        </p:spPr>
        <p:txBody>
          <a:bodyPr>
            <a:normAutofit/>
          </a:bodyPr>
          <a:lstStyle/>
          <a:p>
            <a:r>
              <a:rPr lang="sv-SE" sz="1800" dirty="0">
                <a:latin typeface="Open sans"/>
              </a:rPr>
              <a:t>Hur tycker ni lärare att vi ska lägga upp arbetet med de nya ämnesplanerna?</a:t>
            </a:r>
          </a:p>
          <a:p>
            <a:r>
              <a:rPr lang="sv-SE" sz="1800" dirty="0">
                <a:latin typeface="Open sans"/>
              </a:rPr>
              <a:t>Hur ska vi arbeta med förändringarna på yrkesutbildningarna? </a:t>
            </a:r>
          </a:p>
          <a:p>
            <a:r>
              <a:rPr lang="sv-SE" sz="1800" dirty="0">
                <a:latin typeface="Open sans"/>
              </a:rPr>
              <a:t>Vilka förutsättningar behöver ni för att bli insatta i förändringarna och för att kunna omsätta dem i praktiken?</a:t>
            </a:r>
          </a:p>
          <a:p>
            <a:pPr marL="0" indent="0">
              <a:buNone/>
            </a:pPr>
            <a:r>
              <a:rPr lang="sv-SE" sz="1800" i="1" dirty="0"/>
              <a:t>Komplettera gärna med konkreta frågor som är relevanta i er organisation.</a:t>
            </a:r>
            <a:endParaRPr lang="sv-SE" sz="1000" dirty="0"/>
          </a:p>
          <a:p>
            <a:endParaRPr lang="sv-SE" sz="1800" dirty="0">
              <a:latin typeface="Open sans"/>
            </a:endParaRPr>
          </a:p>
          <a:p>
            <a:pPr marL="0" indent="0">
              <a:buNone/>
            </a:pPr>
            <a:endParaRPr lang="sv-SE" sz="1800" dirty="0"/>
          </a:p>
        </p:txBody>
      </p:sp>
      <p:pic>
        <p:nvPicPr>
          <p:cNvPr id="5" name="Bildobjekt 4" descr="En bild som visar leksak, docka&#10;&#10;Automatiskt genererad beskrivning">
            <a:extLst>
              <a:ext uri="{FF2B5EF4-FFF2-40B4-BE49-F238E27FC236}">
                <a16:creationId xmlns:a16="http://schemas.microsoft.com/office/drawing/2014/main" id="{931EA244-2C80-455C-8A65-5925354724E5}"/>
              </a:ext>
            </a:extLst>
          </p:cNvPr>
          <p:cNvPicPr>
            <a:picLocks noChangeAspect="1"/>
          </p:cNvPicPr>
          <p:nvPr/>
        </p:nvPicPr>
        <p:blipFill>
          <a:blip r:embed="rId3"/>
          <a:stretch>
            <a:fillRect/>
          </a:stretch>
        </p:blipFill>
        <p:spPr>
          <a:xfrm>
            <a:off x="6242008" y="707010"/>
            <a:ext cx="2161036" cy="3959360"/>
          </a:xfrm>
          <a:prstGeom prst="rect">
            <a:avLst/>
          </a:prstGeom>
        </p:spPr>
      </p:pic>
    </p:spTree>
    <p:extLst>
      <p:ext uri="{BB962C8B-B14F-4D97-AF65-F5344CB8AC3E}">
        <p14:creationId xmlns:p14="http://schemas.microsoft.com/office/powerpoint/2010/main" val="13143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0FA493-B2EC-4C0F-9EC5-2CC117DB9E1E}"/>
              </a:ext>
            </a:extLst>
          </p:cNvPr>
          <p:cNvSpPr>
            <a:spLocks noGrp="1"/>
          </p:cNvSpPr>
          <p:nvPr>
            <p:ph type="title"/>
          </p:nvPr>
        </p:nvSpPr>
        <p:spPr>
          <a:xfrm>
            <a:off x="1692000" y="1685139"/>
            <a:ext cx="5760000" cy="1413822"/>
          </a:xfrm>
        </p:spPr>
        <p:txBody>
          <a:bodyPr/>
          <a:lstStyle/>
          <a:p>
            <a:r>
              <a:rPr lang="sv-SE" dirty="0"/>
              <a:t>Ämnesplanerna i matematik, moderna språk och engelska på gymnasial nivå</a:t>
            </a:r>
          </a:p>
        </p:txBody>
      </p:sp>
    </p:spTree>
    <p:extLst>
      <p:ext uri="{BB962C8B-B14F-4D97-AF65-F5344CB8AC3E}">
        <p14:creationId xmlns:p14="http://schemas.microsoft.com/office/powerpoint/2010/main" val="342484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461CFD-11A9-41DE-B90E-ACD36548EB4A}"/>
              </a:ext>
            </a:extLst>
          </p:cNvPr>
          <p:cNvSpPr>
            <a:spLocks noGrp="1"/>
          </p:cNvSpPr>
          <p:nvPr>
            <p:ph type="title"/>
          </p:nvPr>
        </p:nvSpPr>
        <p:spPr>
          <a:xfrm>
            <a:off x="467999" y="468000"/>
            <a:ext cx="6073477" cy="923772"/>
          </a:xfrm>
        </p:spPr>
        <p:txBody>
          <a:bodyPr/>
          <a:lstStyle/>
          <a:p>
            <a:r>
              <a:rPr lang="sv-SE" dirty="0"/>
              <a:t>Undervisningen i centrum</a:t>
            </a:r>
          </a:p>
        </p:txBody>
      </p:sp>
      <p:sp>
        <p:nvSpPr>
          <p:cNvPr id="3" name="Platshållare för innehåll 2">
            <a:extLst>
              <a:ext uri="{FF2B5EF4-FFF2-40B4-BE49-F238E27FC236}">
                <a16:creationId xmlns:a16="http://schemas.microsoft.com/office/drawing/2014/main" id="{27564833-415F-4DE9-8D88-B1624F091398}"/>
              </a:ext>
            </a:extLst>
          </p:cNvPr>
          <p:cNvSpPr>
            <a:spLocks noGrp="1"/>
          </p:cNvSpPr>
          <p:nvPr>
            <p:ph idx="1"/>
          </p:nvPr>
        </p:nvSpPr>
        <p:spPr>
          <a:xfrm>
            <a:off x="468000" y="1391772"/>
            <a:ext cx="5774538" cy="2838055"/>
          </a:xfrm>
        </p:spPr>
        <p:txBody>
          <a:bodyPr>
            <a:noAutofit/>
          </a:bodyPr>
          <a:lstStyle/>
          <a:p>
            <a:r>
              <a:rPr lang="sv-SE" sz="1800" dirty="0">
                <a:latin typeface="Open sans"/>
              </a:rPr>
              <a:t>Ämnesplanerna i moderna språk, matematik och engelska har ändrats på gymnasial nivå. </a:t>
            </a:r>
          </a:p>
          <a:p>
            <a:r>
              <a:rPr lang="sv-SE" sz="1800" dirty="0">
                <a:latin typeface="Open sans"/>
              </a:rPr>
              <a:t>Syftet med ändringarna är en bättre balans mellan undervisning, bedömning och betygssättning.</a:t>
            </a:r>
          </a:p>
          <a:p>
            <a:r>
              <a:rPr lang="sv-SE" sz="1800" dirty="0">
                <a:latin typeface="Open sans"/>
              </a:rPr>
              <a:t>Arbetet har gjorts i samarbete mellan lärare, forskare, myndigheter och organisationer.</a:t>
            </a:r>
          </a:p>
        </p:txBody>
      </p:sp>
      <p:pic>
        <p:nvPicPr>
          <p:cNvPr id="10" name="Platshållare för bild 9">
            <a:extLst>
              <a:ext uri="{FF2B5EF4-FFF2-40B4-BE49-F238E27FC236}">
                <a16:creationId xmlns:a16="http://schemas.microsoft.com/office/drawing/2014/main" id="{C222A7C0-B817-493D-AE08-683C0C6E76BD}"/>
              </a:ext>
            </a:extLst>
          </p:cNvPr>
          <p:cNvPicPr>
            <a:picLocks noGrp="1" noChangeAspect="1"/>
          </p:cNvPicPr>
          <p:nvPr>
            <p:ph type="pic" sz="quarter" idx="10"/>
          </p:nvPr>
        </p:nvPicPr>
        <p:blipFill rotWithShape="1">
          <a:blip r:embed="rId3"/>
          <a:srcRect l="1492" r="1492"/>
          <a:stretch/>
        </p:blipFill>
        <p:spPr>
          <a:xfrm flipH="1">
            <a:off x="5926016" y="697371"/>
            <a:ext cx="3048922" cy="4485694"/>
          </a:xfrm>
        </p:spPr>
      </p:pic>
    </p:spTree>
    <p:extLst>
      <p:ext uri="{BB962C8B-B14F-4D97-AF65-F5344CB8AC3E}">
        <p14:creationId xmlns:p14="http://schemas.microsoft.com/office/powerpoint/2010/main" val="345836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5F3039-9A8C-4343-AE1B-685E82CC30E6}"/>
              </a:ext>
            </a:extLst>
          </p:cNvPr>
          <p:cNvSpPr>
            <a:spLocks noGrp="1"/>
          </p:cNvSpPr>
          <p:nvPr>
            <p:ph type="title"/>
          </p:nvPr>
        </p:nvSpPr>
        <p:spPr>
          <a:xfrm>
            <a:off x="468000" y="468000"/>
            <a:ext cx="6137516" cy="923772"/>
          </a:xfrm>
        </p:spPr>
        <p:txBody>
          <a:bodyPr/>
          <a:lstStyle/>
          <a:p>
            <a:r>
              <a:rPr lang="sv-SE" dirty="0"/>
              <a:t>Vad är ändrat i ämnesplanerna för matematik, moderna språk och engelska?</a:t>
            </a:r>
          </a:p>
        </p:txBody>
      </p:sp>
      <p:sp>
        <p:nvSpPr>
          <p:cNvPr id="3" name="Platshållare för innehåll 2">
            <a:extLst>
              <a:ext uri="{FF2B5EF4-FFF2-40B4-BE49-F238E27FC236}">
                <a16:creationId xmlns:a16="http://schemas.microsoft.com/office/drawing/2014/main" id="{F7560167-595C-4880-9806-33454AFF1B67}"/>
              </a:ext>
            </a:extLst>
          </p:cNvPr>
          <p:cNvSpPr>
            <a:spLocks noGrp="1"/>
          </p:cNvSpPr>
          <p:nvPr>
            <p:ph idx="1"/>
          </p:nvPr>
        </p:nvSpPr>
        <p:spPr>
          <a:xfrm>
            <a:off x="468000" y="1924183"/>
            <a:ext cx="5195048" cy="2916408"/>
          </a:xfrm>
        </p:spPr>
        <p:txBody>
          <a:bodyPr>
            <a:normAutofit/>
          </a:bodyPr>
          <a:lstStyle/>
          <a:p>
            <a:pPr marL="0" indent="0">
              <a:spcBef>
                <a:spcPts val="200"/>
              </a:spcBef>
              <a:buNone/>
            </a:pPr>
            <a:endParaRPr lang="sv-SE" sz="1800" dirty="0">
              <a:effectLst/>
              <a:latin typeface="Arial" panose="020B0604020202020204" pitchFamily="34" charset="0"/>
              <a:ea typeface="Times New Roman" panose="02020603050405020304" pitchFamily="18" charset="0"/>
            </a:endParaRPr>
          </a:p>
          <a:p>
            <a:pPr marL="342900" lvl="0" indent="-342900">
              <a:lnSpc>
                <a:spcPct val="150000"/>
              </a:lnSpc>
              <a:spcBef>
                <a:spcPts val="200"/>
              </a:spcBef>
              <a:buFont typeface="Arial" panose="020B0604020202020204" pitchFamily="34" charset="0"/>
              <a:buChar char="•"/>
              <a:tabLst>
                <a:tab pos="457200" algn="l"/>
              </a:tabLst>
            </a:pPr>
            <a:r>
              <a:rPr lang="sv-SE" sz="1800" dirty="0">
                <a:effectLst/>
                <a:latin typeface="Open sans"/>
                <a:ea typeface="Times New Roman" panose="02020603050405020304" pitchFamily="18" charset="0"/>
                <a:cs typeface="Times New Roman" panose="02020603050405020304" pitchFamily="18" charset="0"/>
              </a:rPr>
              <a:t>Omfattningen i det centrala innehållet.</a:t>
            </a:r>
          </a:p>
          <a:p>
            <a:pPr marL="342900" lvl="0" indent="-342900">
              <a:lnSpc>
                <a:spcPct val="150000"/>
              </a:lnSpc>
              <a:spcBef>
                <a:spcPts val="200"/>
              </a:spcBef>
              <a:buFont typeface="Arial" panose="020B0604020202020204" pitchFamily="34" charset="0"/>
              <a:buChar char="•"/>
              <a:tabLst>
                <a:tab pos="457200" algn="l"/>
              </a:tabLst>
            </a:pPr>
            <a:r>
              <a:rPr lang="sv-SE" sz="1800" dirty="0">
                <a:effectLst/>
                <a:latin typeface="Open sans"/>
                <a:ea typeface="Times New Roman" panose="02020603050405020304" pitchFamily="18" charset="0"/>
                <a:cs typeface="Times New Roman" panose="02020603050405020304" pitchFamily="18" charset="0"/>
              </a:rPr>
              <a:t>Progressionen i kunskapsinnehållet. </a:t>
            </a:r>
          </a:p>
          <a:p>
            <a:pPr marL="342900" lvl="0" indent="-342900">
              <a:lnSpc>
                <a:spcPct val="150000"/>
              </a:lnSpc>
              <a:spcBef>
                <a:spcPts val="200"/>
              </a:spcBef>
              <a:buFont typeface="Arial" panose="020B0604020202020204" pitchFamily="34" charset="0"/>
              <a:buChar char="•"/>
              <a:tabLst>
                <a:tab pos="457200" algn="l"/>
              </a:tabLst>
            </a:pPr>
            <a:r>
              <a:rPr lang="sv-SE" sz="1800" dirty="0">
                <a:effectLst/>
                <a:latin typeface="Open sans"/>
                <a:ea typeface="Times New Roman" panose="02020603050405020304" pitchFamily="18" charset="0"/>
                <a:cs typeface="Times New Roman" panose="02020603050405020304" pitchFamily="18" charset="0"/>
              </a:rPr>
              <a:t>Mindre detaljerade kunskapskrav. </a:t>
            </a:r>
          </a:p>
          <a:p>
            <a:endParaRPr lang="sv-SE" dirty="0"/>
          </a:p>
        </p:txBody>
      </p:sp>
      <p:pic>
        <p:nvPicPr>
          <p:cNvPr id="6" name="Platshållare för bild 5" descr="En bild som visar skjorta&#10;&#10;Automatiskt genererad beskrivning">
            <a:extLst>
              <a:ext uri="{FF2B5EF4-FFF2-40B4-BE49-F238E27FC236}">
                <a16:creationId xmlns:a16="http://schemas.microsoft.com/office/drawing/2014/main" id="{085316F4-0223-4D5E-BBD1-7EDA36EE26D9}"/>
              </a:ext>
            </a:extLst>
          </p:cNvPr>
          <p:cNvPicPr>
            <a:picLocks noGrp="1" noChangeAspect="1"/>
          </p:cNvPicPr>
          <p:nvPr>
            <p:ph type="pic" sz="quarter" idx="10"/>
          </p:nvPr>
        </p:nvPicPr>
        <p:blipFill>
          <a:blip r:embed="rId3"/>
          <a:srcRect l="1813" r="1813"/>
          <a:stretch>
            <a:fillRect/>
          </a:stretch>
        </p:blipFill>
        <p:spPr>
          <a:xfrm>
            <a:off x="5582908" y="-77171"/>
            <a:ext cx="3708698" cy="5441242"/>
          </a:xfrm>
        </p:spPr>
      </p:pic>
    </p:spTree>
    <p:extLst>
      <p:ext uri="{BB962C8B-B14F-4D97-AF65-F5344CB8AC3E}">
        <p14:creationId xmlns:p14="http://schemas.microsoft.com/office/powerpoint/2010/main" val="7574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leksak, docka, klocka&#10;&#10;Automatiskt genererad beskrivning">
            <a:extLst>
              <a:ext uri="{FF2B5EF4-FFF2-40B4-BE49-F238E27FC236}">
                <a16:creationId xmlns:a16="http://schemas.microsoft.com/office/drawing/2014/main" id="{367631CB-51AC-477A-A080-93F436DA2FF2}"/>
              </a:ext>
            </a:extLst>
          </p:cNvPr>
          <p:cNvPicPr>
            <a:picLocks noChangeAspect="1"/>
          </p:cNvPicPr>
          <p:nvPr/>
        </p:nvPicPr>
        <p:blipFill>
          <a:blip r:embed="rId3"/>
          <a:stretch>
            <a:fillRect/>
          </a:stretch>
        </p:blipFill>
        <p:spPr>
          <a:xfrm>
            <a:off x="1012908" y="0"/>
            <a:ext cx="7118184" cy="4751388"/>
          </a:xfrm>
          <a:prstGeom prst="rect">
            <a:avLst/>
          </a:prstGeom>
          <a:noFill/>
        </p:spPr>
      </p:pic>
    </p:spTree>
    <p:extLst>
      <p:ext uri="{BB962C8B-B14F-4D97-AF65-F5344CB8AC3E}">
        <p14:creationId xmlns:p14="http://schemas.microsoft.com/office/powerpoint/2010/main" val="270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5F3039-9A8C-4343-AE1B-685E82CC30E6}"/>
              </a:ext>
            </a:extLst>
          </p:cNvPr>
          <p:cNvSpPr>
            <a:spLocks noGrp="1"/>
          </p:cNvSpPr>
          <p:nvPr>
            <p:ph type="title"/>
          </p:nvPr>
        </p:nvSpPr>
        <p:spPr/>
        <p:txBody>
          <a:bodyPr/>
          <a:lstStyle/>
          <a:p>
            <a:r>
              <a:rPr lang="sv-SE" dirty="0"/>
              <a:t>Varför har vi ändrat ämnesplanerna?</a:t>
            </a:r>
            <a:br>
              <a:rPr lang="sv-SE" dirty="0"/>
            </a:br>
            <a:endParaRPr lang="sv-SE" dirty="0"/>
          </a:p>
        </p:txBody>
      </p:sp>
      <p:sp>
        <p:nvSpPr>
          <p:cNvPr id="3" name="Platshållare för innehåll 2">
            <a:extLst>
              <a:ext uri="{FF2B5EF4-FFF2-40B4-BE49-F238E27FC236}">
                <a16:creationId xmlns:a16="http://schemas.microsoft.com/office/drawing/2014/main" id="{F7560167-595C-4880-9806-33454AFF1B67}"/>
              </a:ext>
            </a:extLst>
          </p:cNvPr>
          <p:cNvSpPr>
            <a:spLocks noGrp="1"/>
          </p:cNvSpPr>
          <p:nvPr>
            <p:ph idx="1"/>
          </p:nvPr>
        </p:nvSpPr>
        <p:spPr>
          <a:xfrm>
            <a:off x="468000" y="1810640"/>
            <a:ext cx="4623547" cy="2916408"/>
          </a:xfrm>
        </p:spPr>
        <p:txBody>
          <a:bodyPr>
            <a:normAutofit/>
          </a:bodyPr>
          <a:lstStyle/>
          <a:p>
            <a:pPr>
              <a:lnSpc>
                <a:spcPct val="100000"/>
              </a:lnSpc>
              <a:spcAft>
                <a:spcPts val="1200"/>
              </a:spcAft>
            </a:pPr>
            <a:r>
              <a:rPr lang="sv-SE" sz="1800" dirty="0">
                <a:latin typeface="Open sans"/>
              </a:rPr>
              <a:t>Skapa förutsättningar för</a:t>
            </a:r>
            <a:r>
              <a:rPr lang="sv-SE" sz="1800" b="1" dirty="0">
                <a:latin typeface="Open sans"/>
              </a:rPr>
              <a:t> </a:t>
            </a:r>
            <a:r>
              <a:rPr lang="sv-SE" sz="1800" b="1" dirty="0">
                <a:solidFill>
                  <a:schemeClr val="accent1"/>
                </a:solidFill>
                <a:latin typeface="Open sans"/>
              </a:rPr>
              <a:t>kvalitet och likvärdighet </a:t>
            </a:r>
            <a:r>
              <a:rPr lang="sv-SE" sz="1800" dirty="0">
                <a:latin typeface="Open sans"/>
              </a:rPr>
              <a:t>och för mer </a:t>
            </a:r>
            <a:r>
              <a:rPr lang="sv-SE" sz="1800" b="1" dirty="0">
                <a:solidFill>
                  <a:schemeClr val="accent1"/>
                </a:solidFill>
                <a:latin typeface="Open sans"/>
              </a:rPr>
              <a:t>tillförlitliga och rättvisande betyg.</a:t>
            </a:r>
          </a:p>
          <a:p>
            <a:pPr>
              <a:lnSpc>
                <a:spcPct val="100000"/>
              </a:lnSpc>
              <a:spcAft>
                <a:spcPts val="1200"/>
              </a:spcAft>
            </a:pPr>
            <a:r>
              <a:rPr lang="sv-SE" sz="1800" dirty="0">
                <a:latin typeface="Open sans"/>
              </a:rPr>
              <a:t>Lärarnas undervisning ska fokusera mer på </a:t>
            </a:r>
            <a:r>
              <a:rPr lang="sv-SE" sz="1800" b="1" dirty="0">
                <a:solidFill>
                  <a:schemeClr val="accent1"/>
                </a:solidFill>
                <a:latin typeface="Open sans"/>
              </a:rPr>
              <a:t>syfte och centralt innehåll</a:t>
            </a:r>
            <a:r>
              <a:rPr lang="sv-SE" sz="1800" dirty="0">
                <a:latin typeface="Open sans"/>
              </a:rPr>
              <a:t>. </a:t>
            </a:r>
          </a:p>
          <a:p>
            <a:pPr>
              <a:lnSpc>
                <a:spcPct val="100000"/>
              </a:lnSpc>
              <a:spcAft>
                <a:spcPts val="1200"/>
              </a:spcAft>
            </a:pPr>
            <a:r>
              <a:rPr lang="sv-SE" sz="1800" b="1" dirty="0">
                <a:solidFill>
                  <a:schemeClr val="accent1"/>
                </a:solidFill>
                <a:latin typeface="Open sans"/>
              </a:rPr>
              <a:t>Kunskapskraven</a:t>
            </a:r>
            <a:r>
              <a:rPr lang="sv-SE" sz="1800" dirty="0">
                <a:latin typeface="Open sans"/>
              </a:rPr>
              <a:t> ska bli ett bättre stöd för bedömning och betygssättning. </a:t>
            </a:r>
          </a:p>
          <a:p>
            <a:pPr marL="0" indent="0">
              <a:buNone/>
            </a:pPr>
            <a:endParaRPr lang="sv-SE" dirty="0"/>
          </a:p>
        </p:txBody>
      </p:sp>
      <p:pic>
        <p:nvPicPr>
          <p:cNvPr id="11" name="Platshållare för bild 10">
            <a:extLst>
              <a:ext uri="{FF2B5EF4-FFF2-40B4-BE49-F238E27FC236}">
                <a16:creationId xmlns:a16="http://schemas.microsoft.com/office/drawing/2014/main" id="{5A8FF3BC-025B-4B30-B3C4-9A369B32A642}"/>
              </a:ext>
            </a:extLst>
          </p:cNvPr>
          <p:cNvPicPr>
            <a:picLocks noGrp="1" noChangeAspect="1"/>
          </p:cNvPicPr>
          <p:nvPr>
            <p:ph type="pic" sz="quarter" idx="10"/>
          </p:nvPr>
        </p:nvPicPr>
        <p:blipFill rotWithShape="1">
          <a:blip r:embed="rId3"/>
          <a:srcRect l="22579" r="22579"/>
          <a:stretch/>
        </p:blipFill>
        <p:spPr>
          <a:xfrm>
            <a:off x="5668912" y="196056"/>
            <a:ext cx="3238500" cy="4751388"/>
          </a:xfrm>
          <a:prstGeom prst="rect">
            <a:avLst/>
          </a:prstGeom>
        </p:spPr>
      </p:pic>
    </p:spTree>
    <p:extLst>
      <p:ext uri="{BB962C8B-B14F-4D97-AF65-F5344CB8AC3E}">
        <p14:creationId xmlns:p14="http://schemas.microsoft.com/office/powerpoint/2010/main" val="78794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3B232A-7921-40BA-8102-253971791774}"/>
              </a:ext>
            </a:extLst>
          </p:cNvPr>
          <p:cNvSpPr>
            <a:spLocks noGrp="1"/>
          </p:cNvSpPr>
          <p:nvPr>
            <p:ph type="title"/>
          </p:nvPr>
        </p:nvSpPr>
        <p:spPr>
          <a:xfrm>
            <a:off x="467999" y="468000"/>
            <a:ext cx="6241025" cy="923772"/>
          </a:xfrm>
        </p:spPr>
        <p:txBody>
          <a:bodyPr/>
          <a:lstStyle/>
          <a:p>
            <a:r>
              <a:rPr lang="sv-SE" dirty="0"/>
              <a:t>Från när gäller ändringarna i ämnesplanerna?</a:t>
            </a:r>
          </a:p>
        </p:txBody>
      </p:sp>
      <p:sp>
        <p:nvSpPr>
          <p:cNvPr id="3" name="Platshållare för innehåll 2">
            <a:extLst>
              <a:ext uri="{FF2B5EF4-FFF2-40B4-BE49-F238E27FC236}">
                <a16:creationId xmlns:a16="http://schemas.microsoft.com/office/drawing/2014/main" id="{ED6D1FFA-A516-4683-ACBA-42BDCBD4D5CB}"/>
              </a:ext>
            </a:extLst>
          </p:cNvPr>
          <p:cNvSpPr>
            <a:spLocks noGrp="1"/>
          </p:cNvSpPr>
          <p:nvPr>
            <p:ph idx="1"/>
          </p:nvPr>
        </p:nvSpPr>
        <p:spPr>
          <a:xfrm>
            <a:off x="486355" y="1837145"/>
            <a:ext cx="4781682" cy="2838055"/>
          </a:xfrm>
        </p:spPr>
        <p:txBody>
          <a:bodyPr>
            <a:noAutofit/>
          </a:bodyPr>
          <a:lstStyle/>
          <a:p>
            <a:pPr marL="0" indent="0">
              <a:buNone/>
            </a:pPr>
            <a:r>
              <a:rPr lang="sv-SE" sz="1800" b="1" dirty="0">
                <a:latin typeface="Open sans"/>
              </a:rPr>
              <a:t>Gymnasieskolan</a:t>
            </a:r>
            <a:endParaRPr lang="sv-SE" sz="1800" b="1" dirty="0">
              <a:effectLst/>
              <a:latin typeface="Open sans"/>
            </a:endParaRPr>
          </a:p>
          <a:p>
            <a:pPr marL="0" indent="0">
              <a:buNone/>
            </a:pPr>
            <a:r>
              <a:rPr lang="sv-SE" sz="1800" dirty="0">
                <a:effectLst/>
                <a:latin typeface="Open sans"/>
              </a:rPr>
              <a:t>Ämnesplanerna i moderna språk, matematik och engelska, 1 juli 2021.</a:t>
            </a:r>
            <a:endParaRPr lang="sv-SE" sz="1800" b="1" dirty="0">
              <a:latin typeface="Open sans"/>
            </a:endParaRPr>
          </a:p>
          <a:p>
            <a:pPr marL="0" indent="0">
              <a:buNone/>
            </a:pPr>
            <a:r>
              <a:rPr lang="sv-SE" sz="1800" b="1" dirty="0">
                <a:latin typeface="Open sans"/>
              </a:rPr>
              <a:t>Vuxenutbildningen</a:t>
            </a:r>
          </a:p>
          <a:p>
            <a:pPr marL="0" indent="0">
              <a:buNone/>
            </a:pPr>
            <a:r>
              <a:rPr lang="sv-SE" sz="1800" dirty="0">
                <a:effectLst/>
                <a:latin typeface="Open sans"/>
              </a:rPr>
              <a:t>Ämnesplanen i moderna språk, 1 juli 2021.</a:t>
            </a:r>
          </a:p>
          <a:p>
            <a:pPr marL="0" indent="0">
              <a:buNone/>
            </a:pPr>
            <a:r>
              <a:rPr lang="sv-SE" sz="1800" dirty="0">
                <a:effectLst/>
                <a:latin typeface="Open sans"/>
              </a:rPr>
              <a:t>Ämnesplanerna i matematik och engelska, </a:t>
            </a:r>
            <a:br>
              <a:rPr lang="sv-SE" sz="1800" dirty="0">
                <a:effectLst/>
                <a:latin typeface="Open sans"/>
              </a:rPr>
            </a:br>
            <a:r>
              <a:rPr lang="sv-SE" sz="1800" dirty="0">
                <a:effectLst/>
                <a:latin typeface="Open sans"/>
              </a:rPr>
              <a:t>1 januari 2022.</a:t>
            </a:r>
          </a:p>
        </p:txBody>
      </p:sp>
      <p:pic>
        <p:nvPicPr>
          <p:cNvPr id="10" name="Bildobjekt 9" descr="En bild som visar text, clipart, vektorgrafik, skärmbild&#10;&#10;Automatiskt genererad beskrivning">
            <a:extLst>
              <a:ext uri="{FF2B5EF4-FFF2-40B4-BE49-F238E27FC236}">
                <a16:creationId xmlns:a16="http://schemas.microsoft.com/office/drawing/2014/main" id="{6428556B-AEAC-4C8B-9B07-23C1772B2715}"/>
              </a:ext>
            </a:extLst>
          </p:cNvPr>
          <p:cNvPicPr>
            <a:picLocks noChangeAspect="1"/>
          </p:cNvPicPr>
          <p:nvPr/>
        </p:nvPicPr>
        <p:blipFill>
          <a:blip r:embed="rId3"/>
          <a:stretch>
            <a:fillRect/>
          </a:stretch>
        </p:blipFill>
        <p:spPr>
          <a:xfrm>
            <a:off x="5635062" y="3176651"/>
            <a:ext cx="3167743" cy="1386097"/>
          </a:xfrm>
          <a:prstGeom prst="rect">
            <a:avLst/>
          </a:prstGeom>
        </p:spPr>
      </p:pic>
      <p:sp>
        <p:nvSpPr>
          <p:cNvPr id="4" name="textruta 3">
            <a:extLst>
              <a:ext uri="{FF2B5EF4-FFF2-40B4-BE49-F238E27FC236}">
                <a16:creationId xmlns:a16="http://schemas.microsoft.com/office/drawing/2014/main" id="{DF4C4510-FB31-4A04-ADA9-D97AD624743E}"/>
              </a:ext>
            </a:extLst>
          </p:cNvPr>
          <p:cNvSpPr txBox="1"/>
          <p:nvPr/>
        </p:nvSpPr>
        <p:spPr>
          <a:xfrm>
            <a:off x="5800299" y="1842440"/>
            <a:ext cx="3002506" cy="1334211"/>
          </a:xfrm>
          <a:prstGeom prst="rect">
            <a:avLst/>
          </a:prstGeom>
          <a:noFill/>
        </p:spPr>
        <p:txBody>
          <a:bodyPr wrap="square" rtlCol="0">
            <a:spAutoFit/>
          </a:bodyPr>
          <a:lstStyle/>
          <a:p>
            <a:pPr>
              <a:lnSpc>
                <a:spcPct val="120000"/>
              </a:lnSpc>
            </a:pPr>
            <a:r>
              <a:rPr lang="sv-SE" sz="1400" b="1" dirty="0">
                <a:latin typeface="Open sans"/>
              </a:rPr>
              <a:t>Båda skolformerna</a:t>
            </a:r>
            <a:br>
              <a:rPr lang="sv-SE" sz="1400" b="1" dirty="0">
                <a:latin typeface="Open sans"/>
              </a:rPr>
            </a:br>
            <a:r>
              <a:rPr lang="sv-SE" sz="1400" dirty="0">
                <a:latin typeface="Open sans"/>
              </a:rPr>
              <a:t>Alla elever ska få slutföra kurser som är påbörjade enligt de ämnesplaner som gäller nu.</a:t>
            </a:r>
          </a:p>
          <a:p>
            <a:endParaRPr lang="sv-SE" dirty="0"/>
          </a:p>
        </p:txBody>
      </p:sp>
    </p:spTree>
    <p:extLst>
      <p:ext uri="{BB962C8B-B14F-4D97-AF65-F5344CB8AC3E}">
        <p14:creationId xmlns:p14="http://schemas.microsoft.com/office/powerpoint/2010/main" val="412112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3F0B32B-50D0-4581-953B-D88DCDB1BBC0}"/>
              </a:ext>
            </a:extLst>
          </p:cNvPr>
          <p:cNvSpPr>
            <a:spLocks noGrp="1"/>
          </p:cNvSpPr>
          <p:nvPr>
            <p:ph type="title"/>
          </p:nvPr>
        </p:nvSpPr>
        <p:spPr>
          <a:xfrm>
            <a:off x="468000" y="468000"/>
            <a:ext cx="8307510" cy="923772"/>
          </a:xfrm>
        </p:spPr>
        <p:txBody>
          <a:bodyPr/>
          <a:lstStyle/>
          <a:p>
            <a:r>
              <a:rPr lang="sv-SE" dirty="0"/>
              <a:t>Material från Skolverket – stöd i arbetet</a:t>
            </a:r>
            <a:br>
              <a:rPr lang="sv-SE" b="1" i="0" dirty="0">
                <a:solidFill>
                  <a:srgbClr val="262626"/>
                </a:solidFill>
                <a:effectLst/>
                <a:latin typeface="source sans pro" panose="020B0503030403020204" pitchFamily="34" charset="0"/>
              </a:rPr>
            </a:br>
            <a:endParaRPr lang="en-US" dirty="0"/>
          </a:p>
        </p:txBody>
      </p:sp>
      <p:sp>
        <p:nvSpPr>
          <p:cNvPr id="14" name="Content Placeholder 2">
            <a:extLst>
              <a:ext uri="{FF2B5EF4-FFF2-40B4-BE49-F238E27FC236}">
                <a16:creationId xmlns:a16="http://schemas.microsoft.com/office/drawing/2014/main" id="{571D5C69-2B1E-4336-9444-2359D3C024E1}"/>
              </a:ext>
            </a:extLst>
          </p:cNvPr>
          <p:cNvSpPr>
            <a:spLocks noGrp="1"/>
          </p:cNvSpPr>
          <p:nvPr>
            <p:ph idx="1"/>
          </p:nvPr>
        </p:nvSpPr>
        <p:spPr>
          <a:xfrm>
            <a:off x="484137" y="1391772"/>
            <a:ext cx="8512227" cy="2838055"/>
          </a:xfrm>
        </p:spPr>
        <p:txBody>
          <a:bodyPr/>
          <a:lstStyle/>
          <a:p>
            <a:pPr marL="0" indent="0">
              <a:lnSpc>
                <a:spcPct val="100000"/>
              </a:lnSpc>
              <a:buNone/>
            </a:pPr>
            <a:r>
              <a:rPr lang="sv-SE" sz="1800" b="1" i="0" dirty="0">
                <a:effectLst/>
                <a:latin typeface="Open sans"/>
              </a:rPr>
              <a:t>Så använder ni kurs- och ämnesplanerna</a:t>
            </a:r>
            <a:br>
              <a:rPr lang="sv-SE" sz="1800" b="1" i="0" dirty="0">
                <a:effectLst/>
                <a:latin typeface="Open sans"/>
              </a:rPr>
            </a:br>
            <a:r>
              <a:rPr lang="sv-SE" sz="1800" dirty="0">
                <a:latin typeface="Open sans"/>
              </a:rPr>
              <a:t>Ett ö</a:t>
            </a:r>
            <a:r>
              <a:rPr lang="sv-SE" sz="1800" b="0" i="0" dirty="0">
                <a:effectLst/>
                <a:latin typeface="Open sans"/>
              </a:rPr>
              <a:t>vergripande material </a:t>
            </a:r>
            <a:r>
              <a:rPr lang="sv-SE" sz="1800" dirty="0">
                <a:latin typeface="Open sans"/>
              </a:rPr>
              <a:t>om kurs- och ämnes</a:t>
            </a:r>
            <a:r>
              <a:rPr lang="sv-SE" sz="1800" b="0" i="0" dirty="0">
                <a:effectLst/>
                <a:latin typeface="Open sans"/>
              </a:rPr>
              <a:t>planer, undervisning och bedömning.</a:t>
            </a:r>
          </a:p>
          <a:p>
            <a:pPr marL="0" indent="0">
              <a:lnSpc>
                <a:spcPct val="100000"/>
              </a:lnSpc>
              <a:spcBef>
                <a:spcPts val="0"/>
              </a:spcBef>
              <a:buNone/>
            </a:pPr>
            <a:endParaRPr lang="sv-SE" sz="1800" b="1" i="0" dirty="0">
              <a:effectLst/>
              <a:latin typeface="Open sans"/>
            </a:endParaRPr>
          </a:p>
          <a:p>
            <a:pPr marL="0" indent="0">
              <a:lnSpc>
                <a:spcPct val="100000"/>
              </a:lnSpc>
              <a:spcBef>
                <a:spcPts val="0"/>
              </a:spcBef>
              <a:buNone/>
            </a:pPr>
            <a:r>
              <a:rPr lang="sv-SE" sz="1800" b="1" i="0" dirty="0">
                <a:effectLst/>
                <a:latin typeface="Open sans"/>
              </a:rPr>
              <a:t>Ämnessidor</a:t>
            </a:r>
            <a:br>
              <a:rPr lang="sv-SE" sz="1800" b="1" i="0" dirty="0">
                <a:effectLst/>
                <a:latin typeface="Open sans"/>
              </a:rPr>
            </a:br>
            <a:r>
              <a:rPr lang="sv-SE" sz="1800" b="0" i="0" dirty="0">
                <a:effectLst/>
                <a:latin typeface="Open sans"/>
              </a:rPr>
              <a:t>Ämnesspecifika material som bygger på </a:t>
            </a:r>
            <a:r>
              <a:rPr lang="sv-SE" sz="1800" dirty="0">
                <a:latin typeface="Open sans"/>
              </a:rPr>
              <a:t>ämne</a:t>
            </a:r>
            <a:r>
              <a:rPr lang="sv-SE" sz="1800" b="0" i="0" dirty="0">
                <a:effectLst/>
                <a:latin typeface="Open sans"/>
              </a:rPr>
              <a:t>splan och kommentarmaterial.		                                    </a:t>
            </a:r>
          </a:p>
          <a:p>
            <a:pPr marL="0" indent="0">
              <a:lnSpc>
                <a:spcPct val="100000"/>
              </a:lnSpc>
              <a:spcBef>
                <a:spcPts val="0"/>
              </a:spcBef>
              <a:buNone/>
            </a:pPr>
            <a:r>
              <a:rPr lang="sv-SE" sz="1800" b="1" i="0" dirty="0">
                <a:effectLst/>
                <a:latin typeface="Open sans"/>
              </a:rPr>
              <a:t>Att planera, bedöma och ge återkoppling</a:t>
            </a:r>
          </a:p>
          <a:p>
            <a:pPr marL="0" indent="0">
              <a:lnSpc>
                <a:spcPct val="100000"/>
              </a:lnSpc>
              <a:spcBef>
                <a:spcPts val="0"/>
              </a:spcBef>
              <a:buNone/>
            </a:pPr>
            <a:r>
              <a:rPr lang="sv-SE" sz="1800" dirty="0">
                <a:latin typeface="Open sans"/>
              </a:rPr>
              <a:t>Ett material om att planera för undervisning och kunskapsbedömning.</a:t>
            </a:r>
            <a:endParaRPr lang="en-US" sz="1800" dirty="0">
              <a:latin typeface="Open sans"/>
            </a:endParaRPr>
          </a:p>
        </p:txBody>
      </p:sp>
      <p:pic>
        <p:nvPicPr>
          <p:cNvPr id="3" name="Bildobjekt 2" descr="En bild som visar text, leksak, docka, vektorgrafik&#10;&#10;Automatiskt genererad beskrivning">
            <a:extLst>
              <a:ext uri="{FF2B5EF4-FFF2-40B4-BE49-F238E27FC236}">
                <a16:creationId xmlns:a16="http://schemas.microsoft.com/office/drawing/2014/main" id="{DC86BC5B-598F-4161-B2CF-D33D8254F5E6}"/>
              </a:ext>
            </a:extLst>
          </p:cNvPr>
          <p:cNvPicPr>
            <a:picLocks noChangeAspect="1"/>
          </p:cNvPicPr>
          <p:nvPr/>
        </p:nvPicPr>
        <p:blipFill>
          <a:blip r:embed="rId3"/>
          <a:stretch>
            <a:fillRect/>
          </a:stretch>
        </p:blipFill>
        <p:spPr>
          <a:xfrm>
            <a:off x="4904024" y="2810799"/>
            <a:ext cx="3637267" cy="1697528"/>
          </a:xfrm>
          <a:prstGeom prst="rect">
            <a:avLst/>
          </a:prstGeom>
        </p:spPr>
      </p:pic>
    </p:spTree>
    <p:extLst>
      <p:ext uri="{BB962C8B-B14F-4D97-AF65-F5344CB8AC3E}">
        <p14:creationId xmlns:p14="http://schemas.microsoft.com/office/powerpoint/2010/main" val="30779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7194A76-7E71-4DAE-8A1C-9FB6C51137B1}"/>
              </a:ext>
            </a:extLst>
          </p:cNvPr>
          <p:cNvSpPr>
            <a:spLocks noGrp="1"/>
          </p:cNvSpPr>
          <p:nvPr>
            <p:ph type="title"/>
          </p:nvPr>
        </p:nvSpPr>
        <p:spPr>
          <a:xfrm>
            <a:off x="1691999" y="1685139"/>
            <a:ext cx="5882507" cy="1413822"/>
          </a:xfrm>
        </p:spPr>
        <p:txBody>
          <a:bodyPr/>
          <a:lstStyle/>
          <a:p>
            <a:r>
              <a:rPr lang="sv-SE" dirty="0"/>
              <a:t>Yrkesutbildning − programstrukturer och ämnesplaner</a:t>
            </a:r>
          </a:p>
        </p:txBody>
      </p:sp>
    </p:spTree>
    <p:extLst>
      <p:ext uri="{BB962C8B-B14F-4D97-AF65-F5344CB8AC3E}">
        <p14:creationId xmlns:p14="http://schemas.microsoft.com/office/powerpoint/2010/main" val="1696471599"/>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1209</Words>
  <Application>Microsoft Office PowerPoint</Application>
  <PresentationFormat>Bildspel på skärmen (16:9)</PresentationFormat>
  <Paragraphs>122</Paragraphs>
  <Slides>13</Slides>
  <Notes>10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13</vt:i4>
      </vt:variant>
    </vt:vector>
  </HeadingPairs>
  <TitlesOfParts>
    <vt:vector size="22" baseType="lpstr">
      <vt:lpstr>Arial</vt:lpstr>
      <vt:lpstr>Calibri</vt:lpstr>
      <vt:lpstr>Garamond</vt:lpstr>
      <vt:lpstr>Open sans</vt:lpstr>
      <vt:lpstr>Source Sans Pro</vt:lpstr>
      <vt:lpstr>Source Sans Pro</vt:lpstr>
      <vt:lpstr>Symbol</vt:lpstr>
      <vt:lpstr>Systemtypsnitt</vt:lpstr>
      <vt:lpstr>Office-tema</vt:lpstr>
      <vt:lpstr>Ändrade ämnesplaner och yrkesprogram</vt:lpstr>
      <vt:lpstr>Ämnesplanerna i matematik, moderna språk och engelska på gymnasial nivå</vt:lpstr>
      <vt:lpstr>Undervisningen i centrum</vt:lpstr>
      <vt:lpstr>Vad är ändrat i ämnesplanerna för matematik, moderna språk och engelska?</vt:lpstr>
      <vt:lpstr>PowerPoint-presentation</vt:lpstr>
      <vt:lpstr>Varför har vi ändrat ämnesplanerna? </vt:lpstr>
      <vt:lpstr>Från när gäller ändringarna i ämnesplanerna?</vt:lpstr>
      <vt:lpstr>Material från Skolverket – stöd i arbetet </vt:lpstr>
      <vt:lpstr>Yrkesutbildning − programstrukturer och ämnesplaner</vt:lpstr>
      <vt:lpstr>Undervisningen i centrum</vt:lpstr>
      <vt:lpstr>Från när gäller ändringarna?</vt:lpstr>
      <vt:lpstr>Hur ska vi lägga upp arbetet?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Ändrade ämnesplaner och yrkesprogram</dc:title>
  <dc:creator>Petronella Törnevik</dc:creator>
  <cp:lastModifiedBy>Anna Blomqvist</cp:lastModifiedBy>
  <cp:revision>41</cp:revision>
  <dcterms:created xsi:type="dcterms:W3CDTF">2021-02-17T08:33:13Z</dcterms:created>
  <dcterms:modified xsi:type="dcterms:W3CDTF">2021-02-19T13:06:28Z</dcterms:modified>
</cp:coreProperties>
</file>