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70" r:id="rId2"/>
    <p:sldId id="761" r:id="rId3"/>
    <p:sldId id="768" r:id="rId4"/>
    <p:sldId id="775" r:id="rId5"/>
    <p:sldId id="758" r:id="rId6"/>
    <p:sldId id="756" r:id="rId7"/>
    <p:sldId id="1022" r:id="rId8"/>
    <p:sldId id="1021" r:id="rId9"/>
    <p:sldId id="1024" r:id="rId10"/>
    <p:sldId id="1025" r:id="rId11"/>
    <p:sldId id="780" r:id="rId12"/>
    <p:sldId id="269" r:id="rId13"/>
  </p:sldIdLst>
  <p:sldSz cx="9144000" cy="5143500" type="screen16x9"/>
  <p:notesSz cx="6799263" cy="9929813"/>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ga Stensson" initials="HS" lastIdx="8" clrIdx="0">
    <p:extLst>
      <p:ext uri="{19B8F6BF-5375-455C-9EA6-DF929625EA0E}">
        <p15:presenceInfo xmlns:p15="http://schemas.microsoft.com/office/powerpoint/2012/main" userId="S::Helga.Stensson@skolverket.se::0f02fb7d-8511-49d3-9aa9-e55e989d537b" providerId="AD"/>
      </p:ext>
    </p:extLst>
  </p:cmAuthor>
  <p:cmAuthor id="2" name="Ann-Britt Sten Hodin" initials="ASH" lastIdx="9" clrIdx="1">
    <p:extLst>
      <p:ext uri="{19B8F6BF-5375-455C-9EA6-DF929625EA0E}">
        <p15:presenceInfo xmlns:p15="http://schemas.microsoft.com/office/powerpoint/2012/main" userId="S::ann-britt.sten.hodin@skolverket.se::3f2f777c-d0ab-45ca-b18f-b77bf3ad23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1" autoAdjust="0"/>
    <p:restoredTop sz="85158" autoAdjust="0"/>
  </p:normalViewPr>
  <p:slideViewPr>
    <p:cSldViewPr snapToGrid="0" snapToObjects="1" showGuides="1">
      <p:cViewPr varScale="1">
        <p:scale>
          <a:sx n="81" d="100"/>
          <a:sy n="81" d="100"/>
        </p:scale>
        <p:origin x="1050" y="78"/>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B583644-23C7-5E41-8E7C-E1F860ABFD6B}" type="datetimeFigureOut">
              <a:rPr lang="sv-SE" smtClean="0"/>
              <a:t>2021-02-23</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36E370-FBCD-BD4F-B7EA-895AD44CA849}" type="datetimeFigureOut">
              <a:rPr lang="sv-SE" smtClean="0"/>
              <a:t>2021-02-23</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b="1"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55443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83443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2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365043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endParaRPr lang="sv-SE" sz="1200" b="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Open sans"/>
              </a:rPr>
              <a:t>I grundskolan och motsvarande skolformer har alla kursplaner har ändrats. För gymnasieskolan och vuxenutbildningen har ämnesplanerna i moderna språk, matematik och engelska ändrats liksom några ämnesplaner på yrkesprogram.</a:t>
            </a:r>
          </a:p>
          <a:p>
            <a:pPr marL="0" indent="0">
              <a:lnSpc>
                <a:spcPct val="100000"/>
              </a:lnSpc>
              <a:buFont typeface="Arial" panose="020B0604020202020204" pitchFamily="34" charset="0"/>
              <a:buNone/>
            </a:pPr>
            <a:endParaRPr lang="sv-SE" sz="1200" b="0" dirty="0">
              <a:latin typeface="Open sans"/>
            </a:endParaRPr>
          </a:p>
          <a:p>
            <a:pPr marL="171450" indent="-171450">
              <a:lnSpc>
                <a:spcPct val="100000"/>
              </a:lnSpc>
              <a:buFont typeface="Arial" panose="020B0604020202020204" pitchFamily="34" charset="0"/>
              <a:buChar char="•"/>
            </a:pPr>
            <a:r>
              <a:rPr lang="sv-SE" sz="1200" b="0" dirty="0">
                <a:latin typeface="Open sans"/>
              </a:rPr>
              <a:t>Med</a:t>
            </a:r>
            <a:r>
              <a:rPr lang="sv-SE" sz="1200" b="0" dirty="0"/>
              <a:t> de nya kurs- och ämnesplanerna vill Skolverket skapa balans mellan undervisning, bedömning och betygssättning och sätta undervisningen mer i centrum. </a:t>
            </a:r>
          </a:p>
          <a:p>
            <a:pPr marL="171450" indent="-171450">
              <a:lnSpc>
                <a:spcPct val="100000"/>
              </a:lnSpc>
              <a:buFont typeface="Arial" panose="020B0604020202020204" pitchFamily="34" charset="0"/>
              <a:buChar char="•"/>
            </a:pPr>
            <a:endParaRPr lang="sv-SE" sz="1200" b="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latin typeface="Open sans"/>
              </a:rPr>
              <a:t>Det är också förändringar i flera av yrkesprogrammens struktur</a:t>
            </a:r>
            <a:endParaRPr lang="sv-SE" sz="1200" b="0" dirty="0"/>
          </a:p>
          <a:p>
            <a:pPr marL="171450" indent="-171450">
              <a:lnSpc>
                <a:spcPct val="100000"/>
              </a:lnSpc>
              <a:buFont typeface="Arial" panose="020B0604020202020204" pitchFamily="34" charset="0"/>
              <a:buChar char="•"/>
            </a:pPr>
            <a:endParaRPr lang="sv-SE" sz="120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Open sans"/>
              </a:rPr>
              <a:t>Arbetet har gjorts i samarbete mellan lärare, forskare, myndigheter och organisationer.</a:t>
            </a:r>
          </a:p>
          <a:p>
            <a:pPr marL="171450" indent="-171450">
              <a:lnSpc>
                <a:spcPct val="100000"/>
              </a:lnSpc>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309122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Ämnesplaner gäller för gymnasial nivå och kursplaner för grundskolenivå. </a:t>
            </a:r>
            <a:r>
              <a:rPr lang="sv-SE" sz="1000" b="0" dirty="0">
                <a:effectLst/>
                <a:latin typeface="Garamond" panose="02020404030301010803" pitchFamily="18" charset="0"/>
                <a:ea typeface="Times New Roman" panose="02020603050405020304" pitchFamily="18" charset="0"/>
                <a:cs typeface="Times New Roman" panose="02020603050405020304" pitchFamily="18" charset="0"/>
              </a:rPr>
              <a:t>En kurs- eller ämnesplan består av tre delar  </a:t>
            </a:r>
            <a:r>
              <a:rPr lang="sv-SE" sz="1000" dirty="0">
                <a:effectLst/>
                <a:latin typeface="Garamond" panose="02020404030301010803" pitchFamily="18" charset="0"/>
                <a:ea typeface="Times New Roman" panose="02020603050405020304" pitchFamily="18" charset="0"/>
                <a:cs typeface="Times New Roman" panose="02020603050405020304" pitchFamily="18" charset="0"/>
              </a:rPr>
              <a:t>– syfte, centralt innehåll och kunskapskrav. De här delarna ska samspela med varandra i planering och genomförande undervisningen och vid bedömning och betygssättning.  Ändringarna är gjorda så att det ska bli tydligare vad de olika delarna i en kurs- eller ämnesplan har för funktion. </a:t>
            </a: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endParaRPr lang="sv-SE" sz="10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1000" dirty="0">
                <a:effectLst/>
                <a:latin typeface="Garamond" panose="02020404030301010803" pitchFamily="18" charset="0"/>
                <a:ea typeface="Times New Roman" panose="02020603050405020304" pitchFamily="18" charset="0"/>
                <a:cs typeface="Times New Roman" panose="02020603050405020304" pitchFamily="18" charset="0"/>
              </a:rPr>
              <a:t>Här finns en grundläggande film som visar hur kursplanerna är uppbyggda och är tänkta att användas i undervisningen: https://www.skolverket.se/for-dig-som-ar.../elev-eller-foralder/kursplaner-och-amnesplaner#h-Vadarenkursplan247min</a:t>
            </a:r>
          </a:p>
          <a:p>
            <a:pPr marL="0" marR="0" lvl="0" indent="0" algn="l" defTabSz="685800" rtl="0" eaLnBrk="1" fontAlgn="auto" latinLnBrk="0" hangingPunct="1">
              <a:lnSpc>
                <a:spcPct val="100000"/>
              </a:lnSpc>
              <a:spcBef>
                <a:spcPts val="0"/>
              </a:spcBef>
              <a:spcAft>
                <a:spcPts val="0"/>
              </a:spcAft>
              <a:buClrTx/>
              <a:buSzTx/>
              <a:buFontTx/>
              <a:buNone/>
              <a:tabLst/>
              <a:defRPr/>
            </a:pP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endParaRPr lang="sv-SE" sz="10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358916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solidFill>
                  <a:srgbClr val="DA846B"/>
                </a:solidFill>
                <a:effectLst/>
                <a:latin typeface="Garamond" panose="02020404030301010803" pitchFamily="18" charset="0"/>
              </a:rPr>
              <a:t>Kurs- och ämnesplanerna är lärares arbetsverktyg och ändringarna i dem utgår från de behov Skolverket identifierat i det undersökande arbetet. Ändringarna är gjorda för att skapa bättre förutsättningar för kvaliteten och likvärdigheten i undervisningen och för att ge bättre förutsättningar för mer tillförlitliga och rättvisande betyg.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solidFill>
                <a:srgbClr val="DA846B"/>
              </a:solidFill>
              <a:effectLst/>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solidFill>
                  <a:srgbClr val="DA846B"/>
                </a:solidFill>
                <a:effectLst/>
                <a:latin typeface="Garamond" panose="02020404030301010803" pitchFamily="18" charset="0"/>
              </a:rPr>
              <a:t>Förändringarna innebär att: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Kurs- och ämnesplanernas syfte och centrala innehåll får ett tydligare fokus i lärares undervisning.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Kunskapskraven blir ett bättre stöd för bedömning och betygssättning. Det blir också tydligare att de främst ska användas för sammantagna helhetsbedömningar.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Kunskapskraven har varit alltför detaljerade och svåranvända och nu blir de förhoppningsvis ett bättre verktyg för lärarna.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Alla ändringar är gjorda för att stärka elevernas kunskapsutveckling.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1" i="1" u="sng"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210518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endParaRPr lang="sv-SE" sz="1800" b="1" dirty="0">
              <a:solidFill>
                <a:srgbClr val="FF0000"/>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Fakta och förståelse har lyfts fram.  Detta är gjort bland annat för att visa på att goda ämneskunskaper och bildning har ett värde i sig.</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Omfattningen av innehållet har setts över i vissa ämnen. En del innehåll har formulerats om, flyttats eller i vissa fall strukits. Vissa kursplaner kommer trots det även efter ändringarna att ha ett alltför omfattande centralt innehåll. Just nu pågår det därför en översyn av timplanen som inte är färdig ännu.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Större tydlighet i att kunskapsinnehållet stämmer överens med elevernas ålder. </a:t>
            </a:r>
            <a:r>
              <a:rPr lang="sv-SE" sz="1800" dirty="0"/>
              <a:t>Grundläggande kunskaper betonas för de yngre eleverna med ökande inslag av analytisk förmåga i takt med att eleverna blir äldre.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b="1" dirty="0">
              <a:solidFill>
                <a:srgbClr val="FF0000"/>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dirty="0">
                <a:solidFill>
                  <a:srgbClr val="FF0000"/>
                </a:solidFill>
              </a:rPr>
              <a:t>Den största förändringen har skett i kunskapskraven. De har blivit mindre detaljerade. </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Motiven till ändringarna i kunskapskraven är att rikta fokus mot den helhet som ska betygssättas eller bedömas så att enskilda detaljer inte får för stor betydelse i betygssättningen eller bedömningen. </a:t>
            </a:r>
          </a:p>
          <a:p>
            <a:endParaRPr lang="sv-SE" sz="900" dirty="0"/>
          </a:p>
          <a:p>
            <a:pPr>
              <a:spcAft>
                <a:spcPts val="1200"/>
              </a:spcAft>
            </a:pPr>
            <a:endParaRPr lang="sv-SE" sz="9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76445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Garamond" panose="02020404030301010803" pitchFamily="18" charset="0"/>
            </a:endParaRPr>
          </a:p>
          <a:p>
            <a:pPr marL="171450" indent="-171450">
              <a:buFont typeface="Arial" panose="020B0604020202020204" pitchFamily="34" charset="0"/>
              <a:buChar char="•"/>
            </a:pPr>
            <a:r>
              <a:rPr lang="sv-SE" sz="1200" dirty="0">
                <a:latin typeface="Garamond" panose="02020404030301010803" pitchFamily="18" charset="0"/>
              </a:rPr>
              <a:t>Ursprungligen skulle de ändrade kursplanerna börja gälla från 1 juli 2021, men regeringen har beslutat att skjuta fram tillämpningen till den 1 juli 2022 på grund av Coronapandemin. </a:t>
            </a:r>
          </a:p>
          <a:p>
            <a:pPr marL="171450" indent="-171450">
              <a:buFont typeface="Arial" panose="020B0604020202020204" pitchFamily="34" charset="0"/>
              <a:buChar char="•"/>
            </a:pPr>
            <a:endParaRPr lang="sv-SE" sz="1200" dirty="0">
              <a:latin typeface="Garamond" panose="02020404030301010803" pitchFamily="18"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Garamond" panose="02020404030301010803" pitchFamily="18" charset="0"/>
              </a:rPr>
              <a:t>För grundskolenivån finns inga övergångsregler. </a:t>
            </a:r>
            <a:r>
              <a:rPr lang="sv-SE" sz="1200" b="0" dirty="0">
                <a:latin typeface="Garamond" panose="02020404030301010803" pitchFamily="18" charset="0"/>
              </a:rPr>
              <a:t>Bedömningen är att kursplanerna bör komma alla till del samtidigt och att det är möjligt att använda de ändrade kursplanerna för alla elever.</a:t>
            </a:r>
            <a:endParaRPr lang="sv-SE" sz="1200" b="0" u="none" dirty="0">
              <a:latin typeface="Garamond" panose="02020404030301010803"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6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Garamond" panose="02020404030301010803" pitchFamily="18" charset="0"/>
              </a:rPr>
              <a:t>1 juli 2021 </a:t>
            </a:r>
            <a:r>
              <a:rPr lang="sv-SE" sz="2800" dirty="0">
                <a:latin typeface="Open sans"/>
              </a:rPr>
              <a:t>börjar ämnesplaner på gymnasial nivå  i moderna språk och vissa yrkesämnen att gälla liksom ämnesplanerna i matematik och engelska i gymnasieskolan.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Open sans"/>
              </a:rPr>
              <a:t>I vuxenutbildningen får ämnesplaner på gymnasial nivå i matematik och engelska tillämpas först från den 1 januari 2022</a:t>
            </a:r>
            <a:endParaRPr lang="sv-SE" sz="1200" dirty="0">
              <a:latin typeface="Garamond" panose="02020404030301010803" pitchFamily="18" charset="0"/>
            </a:endParaRPr>
          </a:p>
          <a:p>
            <a:pPr marL="0" indent="0">
              <a:buFont typeface="Arial" panose="020B0604020202020204" pitchFamily="34" charset="0"/>
              <a:buNone/>
            </a:pPr>
            <a:endParaRPr lang="sv-SE" sz="1200" dirty="0">
              <a:latin typeface="Garamond" panose="02020404030301010803" pitchFamily="18" charset="0"/>
            </a:endParaRPr>
          </a:p>
          <a:p>
            <a:r>
              <a:rPr lang="sv-SE" sz="1800" dirty="0">
                <a:effectLst/>
                <a:latin typeface="Calibri" panose="020F0502020204030204" pitchFamily="34" charset="0"/>
                <a:ea typeface="Times New Roman" panose="02020603050405020304" pitchFamily="18" charset="0"/>
                <a:cs typeface="Arial" panose="020B0604020202020204" pitchFamily="34" charset="0"/>
              </a:rPr>
              <a:t>Alla elever som har påbörjat någon kurs i engelska, matematik eller moderna språk innan de ändrade ämnesplanerna börjar att gälla ska få slutföra kursen enligt nu gällande ämnesplaner. Däremot ska eleverna inte börja några nya kurser enligt nu gällande ämnesplaner efter den 1 juli 2021 (i gymnasieskolan och moderna språk i vuxenutbildning på gymnasial nivå) alternativt efter den 1 januari 2022 (matematik och engelska i vuxenutbildning på gymnasial nivå).</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328234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 är en hel del förändringar i vissa yrkesprograms struktur, bland annat när det gäller inriktningar. </a:t>
            </a:r>
            <a:r>
              <a:rPr lang="sv-SE" u="none" dirty="0"/>
              <a:t>Till exempel har vård- och omsorgsprogrammet, fordons-och transportprogrammet och flera andra program stora förändringar.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Vissa ämnesplaner inom gymnasial yrkesutbildning har ändrats, det gäller tex. ämnesplaner inom naturbruksprogrammet </a:t>
            </a:r>
            <a:r>
              <a:rPr lang="sv-SE" u="none" dirty="0"/>
              <a:t>och barn- och fritidsprogrammet.</a:t>
            </a:r>
          </a:p>
          <a:p>
            <a:endParaRPr lang="sv-SE" u="sng" dirty="0"/>
          </a:p>
          <a:p>
            <a:r>
              <a:rPr lang="sv-SE" dirty="0"/>
              <a:t>Dessa ändringar berör alltså gymnasieskolan och vuxenutbildningen. </a:t>
            </a:r>
            <a:endParaRPr lang="sv-SE" u="sng"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i="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87658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960"/>
              </a:spcAft>
            </a:pPr>
            <a:r>
              <a:rPr lang="sv-SE" sz="800" b="0" i="0" dirty="0">
                <a:solidFill>
                  <a:srgbClr val="262626"/>
                </a:solidFill>
                <a:effectLst/>
                <a:latin typeface="source sans pro" panose="020B0503030403020204" pitchFamily="34" charset="0"/>
              </a:rPr>
              <a:t>Här är en översikt över Skolverkets material  som lärarna kan ha som stöd vid implementeringen. Materialen</a:t>
            </a:r>
            <a:r>
              <a:rPr lang="sv-SE" sz="700" dirty="0">
                <a:solidFill>
                  <a:srgbClr val="262626"/>
                </a:solidFill>
                <a:effectLst/>
                <a:latin typeface="Source Sans Pro" panose="020B0503030403020204" pitchFamily="34" charset="0"/>
                <a:ea typeface="Times New Roman" panose="02020603050405020304" pitchFamily="18" charset="0"/>
              </a:rPr>
              <a:t> riktar sig till lärare i alla ämnen i de obligatoriska skolformerna och till lärare i moderna språk, matematik och engelska på gymnasial nivå. Materialen är konstruerade för grupper som leds av en samtalsledare i fysiska eller digitala träffar. Det kan också användas på andra sätt, till exempel för enskilt arbete. </a:t>
            </a:r>
          </a:p>
          <a:p>
            <a:pPr>
              <a:spcAft>
                <a:spcPts val="960"/>
              </a:spcAft>
            </a:pPr>
            <a:endParaRPr lang="sv-SE" sz="700" dirty="0">
              <a:solidFill>
                <a:srgbClr val="262626"/>
              </a:solidFill>
              <a:effectLst/>
              <a:latin typeface="Source Sans Pro" panose="020B0503030403020204" pitchFamily="34" charset="0"/>
              <a:ea typeface="Times New Roman" panose="02020603050405020304" pitchFamily="18" charset="0"/>
            </a:endParaRPr>
          </a:p>
          <a:p>
            <a:pPr algn="l"/>
            <a:r>
              <a:rPr lang="sv-SE" sz="800" b="1" i="0" dirty="0">
                <a:solidFill>
                  <a:srgbClr val="262626"/>
                </a:solidFill>
                <a:effectLst/>
                <a:latin typeface="source sans pro" panose="020B0503030403020204" pitchFamily="34" charset="0"/>
              </a:rPr>
              <a:t>Så använder ni kurs- och ämnesplanerna</a:t>
            </a:r>
          </a:p>
          <a:p>
            <a:pPr algn="l"/>
            <a:r>
              <a:rPr lang="sv-SE" sz="800" b="0" i="0" dirty="0">
                <a:solidFill>
                  <a:srgbClr val="262626"/>
                </a:solidFill>
                <a:effectLst/>
                <a:latin typeface="source sans pro" panose="020B0503030403020204" pitchFamily="34" charset="0"/>
              </a:rPr>
              <a:t>Ett övergripande material om kurs- och ämnesplaner, undervisning och bedömning. Materialet består bland annat av texter, film, diskussionsfrågor och förslag på samtalsmodeller. Materialet tar 4-5 timmar att arbeta med.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 b="0" i="0" dirty="0">
                <a:solidFill>
                  <a:srgbClr val="262626"/>
                </a:solidFill>
                <a:effectLst/>
                <a:latin typeface="source sans pro" panose="020B0503030403020204" pitchFamily="34" charset="0"/>
              </a:rPr>
              <a:t>https://www.skolverket.se/skolutveckling/inspiration-och-stod-i-arbetet/stod-i-arbetet/sa-anvander-ni-kurs--och-amnesplanerna</a:t>
            </a:r>
          </a:p>
          <a:p>
            <a:pPr algn="l"/>
            <a:endParaRPr lang="sv-SE" sz="800" b="1" i="0" dirty="0">
              <a:solidFill>
                <a:srgbClr val="262626"/>
              </a:solidFill>
              <a:effectLst/>
              <a:latin typeface="source sans pro" panose="020B0503030403020204" pitchFamily="34" charset="0"/>
            </a:endParaRPr>
          </a:p>
          <a:p>
            <a:pPr algn="l"/>
            <a:r>
              <a:rPr lang="sv-SE" sz="800" b="1" i="0" dirty="0">
                <a:solidFill>
                  <a:srgbClr val="262626"/>
                </a:solidFill>
                <a:effectLst/>
                <a:latin typeface="source sans pro" panose="020B0503030403020204" pitchFamily="34" charset="0"/>
              </a:rPr>
              <a:t>Ämnessidor</a:t>
            </a:r>
          </a:p>
          <a:p>
            <a:pPr algn="l"/>
            <a:r>
              <a:rPr lang="sv-SE" sz="800" b="0" i="0" dirty="0">
                <a:solidFill>
                  <a:srgbClr val="262626"/>
                </a:solidFill>
                <a:effectLst/>
                <a:latin typeface="source sans pro" panose="020B0503030403020204" pitchFamily="34" charset="0"/>
              </a:rPr>
              <a:t>Ämnesspecifika material som består bland annat av  kurs-eller ämnesplan, kommentarmaterial och diskussionsfrågor. Materialen tar 4–5 timmar per ämne och kan användas från den 15 mars 2021 för ämnesplaner på gymnasial nivå. För grundskolenivå publiceras ämnessidorna senast hösten 2021. </a:t>
            </a:r>
          </a:p>
          <a:p>
            <a:pPr algn="l"/>
            <a:endParaRPr lang="sv-SE" sz="800" b="1" i="0" dirty="0">
              <a:solidFill>
                <a:srgbClr val="262626"/>
              </a:solidFill>
              <a:effectLst/>
              <a:latin typeface="source sans pro" panose="020B0503030403020204" pitchFamily="34" charset="0"/>
            </a:endParaRPr>
          </a:p>
          <a:p>
            <a:pPr algn="l"/>
            <a:r>
              <a:rPr lang="sv-SE" sz="800" b="1" i="0" dirty="0">
                <a:solidFill>
                  <a:srgbClr val="262626"/>
                </a:solidFill>
                <a:effectLst/>
                <a:latin typeface="source sans pro" panose="020B0503030403020204" pitchFamily="34" charset="0"/>
              </a:rPr>
              <a:t>Fördjupning</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 b="0" i="0" dirty="0">
                <a:solidFill>
                  <a:srgbClr val="262626"/>
                </a:solidFill>
                <a:effectLst/>
                <a:latin typeface="source sans pro" panose="020B0503030403020204" pitchFamily="34" charset="0"/>
              </a:rPr>
              <a:t>Lärarna kan också fördjupa sig, till exempel genom det nya stödmaterialet </a:t>
            </a:r>
            <a:r>
              <a:rPr lang="sv-SE" sz="4000" b="0" i="0" dirty="0">
                <a:solidFill>
                  <a:srgbClr val="262626"/>
                </a:solidFill>
                <a:effectLst/>
                <a:latin typeface="source sans pro" panose="020B0503030403020204" pitchFamily="34" charset="0"/>
              </a:rPr>
              <a:t>Att planera, bedöma och ge återkoppling </a:t>
            </a:r>
            <a:r>
              <a:rPr lang="sv-SE" sz="1800" b="0" i="0" dirty="0">
                <a:solidFill>
                  <a:srgbClr val="262626"/>
                </a:solidFill>
                <a:effectLst/>
                <a:latin typeface="source sans pro" panose="020B0503030403020204" pitchFamily="34" charset="0"/>
              </a:rPr>
              <a:t>s</a:t>
            </a:r>
            <a:r>
              <a:rPr lang="sv-SE" sz="2000" dirty="0">
                <a:solidFill>
                  <a:srgbClr val="262626"/>
                </a:solidFill>
                <a:latin typeface="Open sans"/>
              </a:rPr>
              <a:t>om handlar om att </a:t>
            </a:r>
            <a:r>
              <a:rPr lang="sv-SE" sz="4000" dirty="0"/>
              <a:t>planera för undervisning och kunskapsbedömning</a:t>
            </a:r>
            <a:r>
              <a:rPr lang="sv-SE" sz="1800" b="0" i="0" dirty="0">
                <a:solidFill>
                  <a:srgbClr val="262626"/>
                </a:solidFill>
                <a:effectLst/>
                <a:latin typeface="source sans pro" panose="020B0503030403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4000" b="0" i="0" dirty="0">
              <a:solidFill>
                <a:srgbClr val="262626"/>
              </a:solidFill>
              <a:effectLst/>
              <a:latin typeface="source sans pro" panose="020B0503030403020204" pitchFamily="34" charset="0"/>
            </a:endParaRPr>
          </a:p>
          <a:p>
            <a:pPr algn="l"/>
            <a:r>
              <a:rPr lang="sv-SE" sz="800" b="0" i="0" dirty="0">
                <a:solidFill>
                  <a:srgbClr val="262626"/>
                </a:solidFill>
                <a:effectLst/>
                <a:latin typeface="source sans pro" panose="020B0503030403020204" pitchFamily="34" charset="0"/>
              </a:rPr>
              <a:t>https://www.skolverket.se/publikationsserier/ovrigt-material/2021/att-planera-bedoma-och-ge-aterkoppling?id=7689</a:t>
            </a:r>
          </a:p>
          <a:p>
            <a:pPr algn="l"/>
            <a:endParaRPr lang="sv-SE" sz="800" b="0" i="0" dirty="0">
              <a:solidFill>
                <a:srgbClr val="262626"/>
              </a:solidFill>
              <a:effectLst/>
              <a:latin typeface="source sans pro" panose="020B0503030403020204" pitchFamily="34" charset="0"/>
            </a:endParaRPr>
          </a:p>
          <a:p>
            <a:pPr algn="l"/>
            <a:r>
              <a:rPr lang="sv-SE" sz="800" b="0" i="0" dirty="0">
                <a:solidFill>
                  <a:srgbClr val="262626"/>
                </a:solidFill>
                <a:effectLst/>
                <a:latin typeface="source sans pro" panose="020B0503030403020204" pitchFamily="34" charset="0"/>
              </a:rPr>
              <a:t>Lärarna kan behöva mer tid för att planera undervisning tillsammans utifrån de ändrade kurs-och ämnesplanerna. I samband med de första betygsättningstillfällena kan det vara bra med tid för sambedömning. </a:t>
            </a:r>
          </a:p>
          <a:p>
            <a:pPr>
              <a:spcAft>
                <a:spcPts val="960"/>
              </a:spcAft>
            </a:pPr>
            <a:endParaRPr lang="sv-SE" sz="800" b="0" i="0" dirty="0">
              <a:solidFill>
                <a:srgbClr val="262626"/>
              </a:solidFill>
              <a:effectLst/>
              <a:latin typeface="source sans pro" panose="020B0503030403020204" pitchFamily="34" charset="0"/>
            </a:endParaRP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37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2021-02-23</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504949" y="2071497"/>
            <a:ext cx="6716949" cy="1762503"/>
          </a:xfrm>
        </p:spPr>
        <p:txBody>
          <a:bodyPr/>
          <a:lstStyle/>
          <a:p>
            <a:pPr>
              <a:lnSpc>
                <a:spcPct val="100000"/>
              </a:lnSpc>
            </a:pPr>
            <a:r>
              <a:rPr lang="sv-SE" sz="4000" dirty="0">
                <a:solidFill>
                  <a:srgbClr val="262626"/>
                </a:solidFill>
                <a:latin typeface="source sans pro" panose="020B0503030403020204" pitchFamily="34" charset="0"/>
              </a:rPr>
              <a:t>Ä</a:t>
            </a:r>
            <a:r>
              <a:rPr lang="sv-SE" sz="4000" b="1" i="0" u="none" strike="noStrike" dirty="0">
                <a:solidFill>
                  <a:srgbClr val="262626"/>
                </a:solidFill>
                <a:effectLst/>
                <a:latin typeface="source sans pro" panose="020B0503030403020204" pitchFamily="34" charset="0"/>
              </a:rPr>
              <a:t>ndringar i kurs- och </a:t>
            </a:r>
            <a:r>
              <a:rPr lang="sv-SE" sz="4000" dirty="0">
                <a:solidFill>
                  <a:srgbClr val="262626"/>
                </a:solidFill>
                <a:latin typeface="source sans pro" panose="020B0503030403020204" pitchFamily="34" charset="0"/>
              </a:rPr>
              <a:t>ämnes</a:t>
            </a:r>
            <a:r>
              <a:rPr lang="sv-SE" sz="4000" b="1" i="0" u="none" strike="noStrike" dirty="0">
                <a:solidFill>
                  <a:srgbClr val="262626"/>
                </a:solidFill>
                <a:effectLst/>
                <a:latin typeface="source sans pro" panose="020B0503030403020204" pitchFamily="34" charset="0"/>
              </a:rPr>
              <a:t>planer och yrkesprogram</a:t>
            </a:r>
            <a:br>
              <a:rPr lang="sv-SE" sz="4000" b="1" i="0" u="none" strike="noStrike" dirty="0">
                <a:solidFill>
                  <a:srgbClr val="262626"/>
                </a:solidFill>
                <a:effectLst/>
                <a:latin typeface="source sans pro" panose="020B0503030403020204" pitchFamily="34" charset="0"/>
              </a:rPr>
            </a:br>
            <a:endParaRPr lang="sv-SE" sz="4000" dirty="0"/>
          </a:p>
        </p:txBody>
      </p:sp>
      <p:pic>
        <p:nvPicPr>
          <p:cNvPr id="3" name="Bildobjekt 2">
            <a:extLst>
              <a:ext uri="{FF2B5EF4-FFF2-40B4-BE49-F238E27FC236}">
                <a16:creationId xmlns:a16="http://schemas.microsoft.com/office/drawing/2014/main" id="{195036EF-112F-4517-83A2-D47B908CE1E1}"/>
              </a:ext>
            </a:extLst>
          </p:cNvPr>
          <p:cNvPicPr>
            <a:picLocks noChangeAspect="1"/>
          </p:cNvPicPr>
          <p:nvPr/>
        </p:nvPicPr>
        <p:blipFill>
          <a:blip r:embed="rId3"/>
          <a:stretch>
            <a:fillRect/>
          </a:stretch>
        </p:blipFill>
        <p:spPr>
          <a:xfrm>
            <a:off x="425864" y="974426"/>
            <a:ext cx="2158171" cy="3956647"/>
          </a:xfrm>
          <a:prstGeom prst="rect">
            <a:avLst/>
          </a:prstGeom>
        </p:spPr>
      </p:pic>
    </p:spTree>
    <p:extLst>
      <p:ext uri="{BB962C8B-B14F-4D97-AF65-F5344CB8AC3E}">
        <p14:creationId xmlns:p14="http://schemas.microsoft.com/office/powerpoint/2010/main" val="376028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5932800" cy="1278986"/>
          </a:xfrm>
        </p:spPr>
        <p:txBody>
          <a:bodyPr/>
          <a:lstStyle/>
          <a:p>
            <a:r>
              <a:rPr lang="sv-SE" dirty="0"/>
              <a:t>Så här kommer vi att lägga upp implementeringsarbetet</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7999" y="1828315"/>
            <a:ext cx="4751701" cy="2838055"/>
          </a:xfrm>
        </p:spPr>
        <p:txBody>
          <a:bodyPr>
            <a:normAutofit/>
          </a:bodyPr>
          <a:lstStyle/>
          <a:p>
            <a:pPr marL="0" indent="0">
              <a:buNone/>
            </a:pPr>
            <a:endParaRPr lang="sv-SE" sz="1800" dirty="0"/>
          </a:p>
          <a:p>
            <a:pPr marL="0" indent="0">
              <a:buNone/>
            </a:pPr>
            <a:r>
              <a:rPr lang="sv-SE" sz="1800" i="1" dirty="0"/>
              <a:t>Komplettera med bilder som beskriver och synliggör ert eget arbete och de resurser som krävs för arbetet.</a:t>
            </a:r>
          </a:p>
        </p:txBody>
      </p:sp>
      <p:pic>
        <p:nvPicPr>
          <p:cNvPr id="6" name="Bildobjekt 5" descr="En bild som visar leksak, docka&#10;&#10;Automatiskt genererad beskrivning">
            <a:extLst>
              <a:ext uri="{FF2B5EF4-FFF2-40B4-BE49-F238E27FC236}">
                <a16:creationId xmlns:a16="http://schemas.microsoft.com/office/drawing/2014/main" id="{6B227AA3-F31A-48FE-A738-3505C5EFBE90}"/>
              </a:ext>
            </a:extLst>
          </p:cNvPr>
          <p:cNvPicPr>
            <a:picLocks noChangeAspect="1"/>
          </p:cNvPicPr>
          <p:nvPr/>
        </p:nvPicPr>
        <p:blipFill>
          <a:blip r:embed="rId3"/>
          <a:stretch>
            <a:fillRect/>
          </a:stretch>
        </p:blipFill>
        <p:spPr>
          <a:xfrm>
            <a:off x="6514964" y="707010"/>
            <a:ext cx="2161036" cy="3959360"/>
          </a:xfrm>
          <a:prstGeom prst="rect">
            <a:avLst/>
          </a:prstGeom>
        </p:spPr>
      </p:pic>
    </p:spTree>
    <p:extLst>
      <p:ext uri="{BB962C8B-B14F-4D97-AF65-F5344CB8AC3E}">
        <p14:creationId xmlns:p14="http://schemas.microsoft.com/office/powerpoint/2010/main" val="235435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5125278" cy="1278986"/>
          </a:xfrm>
        </p:spPr>
        <p:txBody>
          <a:bodyPr/>
          <a:lstStyle/>
          <a:p>
            <a:r>
              <a:rPr lang="sv-SE" dirty="0"/>
              <a:t>Återrapportering till nämnd eller styrelse</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7999" y="1828315"/>
            <a:ext cx="4751701" cy="2838055"/>
          </a:xfrm>
        </p:spPr>
        <p:txBody>
          <a:bodyPr>
            <a:normAutofit/>
          </a:bodyPr>
          <a:lstStyle/>
          <a:p>
            <a:pPr marL="0" indent="0">
              <a:buNone/>
            </a:pPr>
            <a:endParaRPr lang="sv-SE" sz="1800" i="1" dirty="0"/>
          </a:p>
          <a:p>
            <a:pPr marL="0" indent="0">
              <a:buNone/>
            </a:pPr>
            <a:r>
              <a:rPr lang="sv-SE" sz="1800" i="1" dirty="0"/>
              <a:t>Beskriv här, hur och när ni kommer att återrapportera till nämnd/styrelse.</a:t>
            </a:r>
          </a:p>
        </p:txBody>
      </p:sp>
      <p:pic>
        <p:nvPicPr>
          <p:cNvPr id="10" name="Bildobjekt 9" descr="En bild som visar person&#10;&#10;Automatiskt genererad beskrivning">
            <a:extLst>
              <a:ext uri="{FF2B5EF4-FFF2-40B4-BE49-F238E27FC236}">
                <a16:creationId xmlns:a16="http://schemas.microsoft.com/office/drawing/2014/main" id="{71F030E4-AE8B-43C1-B8C4-0079D38BA970}"/>
              </a:ext>
            </a:extLst>
          </p:cNvPr>
          <p:cNvPicPr>
            <a:picLocks noChangeAspect="1"/>
          </p:cNvPicPr>
          <p:nvPr/>
        </p:nvPicPr>
        <p:blipFill>
          <a:blip r:embed="rId3"/>
          <a:stretch>
            <a:fillRect/>
          </a:stretch>
        </p:blipFill>
        <p:spPr>
          <a:xfrm flipH="1">
            <a:off x="7436367" y="1746986"/>
            <a:ext cx="1835820" cy="3396514"/>
          </a:xfrm>
          <a:prstGeom prst="rect">
            <a:avLst/>
          </a:prstGeom>
        </p:spPr>
      </p:pic>
      <p:pic>
        <p:nvPicPr>
          <p:cNvPr id="8" name="Bildobjekt 7" descr="En bild som visar skjorta, klocka&#10;&#10;Automatiskt genererad beskrivning">
            <a:extLst>
              <a:ext uri="{FF2B5EF4-FFF2-40B4-BE49-F238E27FC236}">
                <a16:creationId xmlns:a16="http://schemas.microsoft.com/office/drawing/2014/main" id="{C9317020-CD16-4549-A1F5-026C5FE08CDE}"/>
              </a:ext>
            </a:extLst>
          </p:cNvPr>
          <p:cNvPicPr>
            <a:picLocks noChangeAspect="1"/>
          </p:cNvPicPr>
          <p:nvPr/>
        </p:nvPicPr>
        <p:blipFill>
          <a:blip r:embed="rId4"/>
          <a:stretch>
            <a:fillRect/>
          </a:stretch>
        </p:blipFill>
        <p:spPr>
          <a:xfrm flipH="1">
            <a:off x="5825697" y="1909416"/>
            <a:ext cx="2102265" cy="3230861"/>
          </a:xfrm>
          <a:prstGeom prst="rect">
            <a:avLst/>
          </a:prstGeom>
        </p:spPr>
      </p:pic>
    </p:spTree>
    <p:extLst>
      <p:ext uri="{BB962C8B-B14F-4D97-AF65-F5344CB8AC3E}">
        <p14:creationId xmlns:p14="http://schemas.microsoft.com/office/powerpoint/2010/main" val="239149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61CFD-11A9-41DE-B90E-ACD36548EB4A}"/>
              </a:ext>
            </a:extLst>
          </p:cNvPr>
          <p:cNvSpPr>
            <a:spLocks noGrp="1"/>
          </p:cNvSpPr>
          <p:nvPr>
            <p:ph type="title"/>
          </p:nvPr>
        </p:nvSpPr>
        <p:spPr>
          <a:xfrm>
            <a:off x="468000" y="468000"/>
            <a:ext cx="4915350" cy="923772"/>
          </a:xfrm>
        </p:spPr>
        <p:txBody>
          <a:bodyPr wrap="square" anchor="t">
            <a:normAutofit/>
          </a:bodyPr>
          <a:lstStyle/>
          <a:p>
            <a:r>
              <a:rPr lang="sv-SE" sz="3000"/>
              <a:t>Undervisningen i centrum</a:t>
            </a:r>
          </a:p>
        </p:txBody>
      </p:sp>
      <p:sp>
        <p:nvSpPr>
          <p:cNvPr id="3" name="Platshållare för innehåll 2">
            <a:extLst>
              <a:ext uri="{FF2B5EF4-FFF2-40B4-BE49-F238E27FC236}">
                <a16:creationId xmlns:a16="http://schemas.microsoft.com/office/drawing/2014/main" id="{27564833-415F-4DE9-8D88-B1624F091398}"/>
              </a:ext>
            </a:extLst>
          </p:cNvPr>
          <p:cNvSpPr>
            <a:spLocks noGrp="1"/>
          </p:cNvSpPr>
          <p:nvPr>
            <p:ph idx="1"/>
          </p:nvPr>
        </p:nvSpPr>
        <p:spPr>
          <a:xfrm>
            <a:off x="468000" y="1692000"/>
            <a:ext cx="4915350" cy="2838055"/>
          </a:xfrm>
        </p:spPr>
        <p:txBody>
          <a:bodyPr>
            <a:normAutofit/>
          </a:bodyPr>
          <a:lstStyle/>
          <a:p>
            <a:r>
              <a:rPr lang="sv-SE" dirty="0"/>
              <a:t>Alla kursplaner på grundskolenivå har ändrats.</a:t>
            </a:r>
          </a:p>
          <a:p>
            <a:r>
              <a:rPr lang="sv-SE" dirty="0"/>
              <a:t>På gymnasial nivå: ämnesplaner i moderna språk, matematik och engelska samt några yrkesämnen.</a:t>
            </a:r>
          </a:p>
          <a:p>
            <a:r>
              <a:rPr lang="sv-SE" dirty="0"/>
              <a:t>Bättre balans mellan undervisning, bedömning och betygssättning.</a:t>
            </a:r>
          </a:p>
          <a:p>
            <a:r>
              <a:rPr lang="sv-SE" dirty="0"/>
              <a:t>Ändringar i yrkesprogrammens struktur.</a:t>
            </a:r>
          </a:p>
          <a:p>
            <a:r>
              <a:rPr lang="sv-SE" dirty="0"/>
              <a:t>Arbetet har gjorts i samarbete mellan lärare, forskare, myndigheter och organisationer.</a:t>
            </a:r>
          </a:p>
        </p:txBody>
      </p:sp>
      <p:pic>
        <p:nvPicPr>
          <p:cNvPr id="12" name="Bildobjekt 11" descr="En bild som visar leksak, docka&#10;&#10;Automatiskt genererad beskrivning">
            <a:extLst>
              <a:ext uri="{FF2B5EF4-FFF2-40B4-BE49-F238E27FC236}">
                <a16:creationId xmlns:a16="http://schemas.microsoft.com/office/drawing/2014/main" id="{D860F4CC-7F25-404D-9C4B-540DFA26D9E3}"/>
              </a:ext>
            </a:extLst>
          </p:cNvPr>
          <p:cNvPicPr>
            <a:picLocks noChangeAspect="1"/>
          </p:cNvPicPr>
          <p:nvPr/>
        </p:nvPicPr>
        <p:blipFill>
          <a:blip r:embed="rId3"/>
          <a:stretch>
            <a:fillRect/>
          </a:stretch>
        </p:blipFill>
        <p:spPr>
          <a:xfrm>
            <a:off x="6155299" y="320649"/>
            <a:ext cx="2520701" cy="4319025"/>
          </a:xfrm>
          <a:prstGeom prst="rect">
            <a:avLst/>
          </a:prstGeom>
        </p:spPr>
      </p:pic>
    </p:spTree>
    <p:extLst>
      <p:ext uri="{BB962C8B-B14F-4D97-AF65-F5344CB8AC3E}">
        <p14:creationId xmlns:p14="http://schemas.microsoft.com/office/powerpoint/2010/main" val="311618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leksak, docka, klocka&#10;&#10;Automatiskt genererad beskrivning">
            <a:extLst>
              <a:ext uri="{FF2B5EF4-FFF2-40B4-BE49-F238E27FC236}">
                <a16:creationId xmlns:a16="http://schemas.microsoft.com/office/drawing/2014/main" id="{5123C9DF-8A7E-4A04-9C28-D2C7AD12F3F6}"/>
              </a:ext>
            </a:extLst>
          </p:cNvPr>
          <p:cNvPicPr>
            <a:picLocks noGrp="1" noChangeAspect="1"/>
          </p:cNvPicPr>
          <p:nvPr>
            <p:ph idx="1"/>
          </p:nvPr>
        </p:nvPicPr>
        <p:blipFill>
          <a:blip r:embed="rId3"/>
          <a:stretch>
            <a:fillRect/>
          </a:stretch>
        </p:blipFill>
        <p:spPr>
          <a:xfrm>
            <a:off x="1321459" y="213666"/>
            <a:ext cx="6501081" cy="4331346"/>
          </a:xfrm>
        </p:spPr>
      </p:pic>
    </p:spTree>
    <p:extLst>
      <p:ext uri="{BB962C8B-B14F-4D97-AF65-F5344CB8AC3E}">
        <p14:creationId xmlns:p14="http://schemas.microsoft.com/office/powerpoint/2010/main" val="27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p:txBody>
          <a:bodyPr/>
          <a:lstStyle/>
          <a:p>
            <a:r>
              <a:rPr lang="sv-SE" dirty="0"/>
              <a:t>Syftet med ändringarna</a:t>
            </a:r>
            <a:br>
              <a:rPr lang="sv-SE" dirty="0"/>
            </a:br>
            <a:endParaRPr lang="sv-SE" dirty="0"/>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468000" y="1810640"/>
            <a:ext cx="4623547" cy="2916408"/>
          </a:xfrm>
        </p:spPr>
        <p:txBody>
          <a:bodyPr>
            <a:normAutofit/>
          </a:bodyPr>
          <a:lstStyle/>
          <a:p>
            <a:pPr>
              <a:lnSpc>
                <a:spcPct val="100000"/>
              </a:lnSpc>
              <a:spcAft>
                <a:spcPts val="1200"/>
              </a:spcAft>
            </a:pPr>
            <a:r>
              <a:rPr lang="sv-SE" dirty="0">
                <a:latin typeface="Open sans"/>
              </a:rPr>
              <a:t>Syfte och centralt innehåll ska vara ett tydligare fokus i lärares undervisning. </a:t>
            </a:r>
          </a:p>
          <a:p>
            <a:pPr>
              <a:lnSpc>
                <a:spcPct val="100000"/>
              </a:lnSpc>
              <a:spcAft>
                <a:spcPts val="1200"/>
              </a:spcAft>
            </a:pPr>
            <a:r>
              <a:rPr lang="sv-SE" dirty="0">
                <a:latin typeface="Open sans"/>
              </a:rPr>
              <a:t>Kunskapskraven ska bli ett bättre stöd  för betygssättning. </a:t>
            </a:r>
          </a:p>
          <a:p>
            <a:pPr>
              <a:lnSpc>
                <a:spcPct val="100000"/>
              </a:lnSpc>
              <a:spcAft>
                <a:spcPts val="1200"/>
              </a:spcAft>
            </a:pPr>
            <a:r>
              <a:rPr lang="sv-SE" dirty="0">
                <a:latin typeface="Open sans"/>
              </a:rPr>
              <a:t>Målet är att stärka elevernas kunskapsutveckling.</a:t>
            </a:r>
          </a:p>
          <a:p>
            <a:pPr marL="0" indent="0">
              <a:buNone/>
            </a:pPr>
            <a:endParaRPr lang="sv-SE" dirty="0"/>
          </a:p>
        </p:txBody>
      </p:sp>
      <p:pic>
        <p:nvPicPr>
          <p:cNvPr id="11" name="Platshållare för bild 10">
            <a:extLst>
              <a:ext uri="{FF2B5EF4-FFF2-40B4-BE49-F238E27FC236}">
                <a16:creationId xmlns:a16="http://schemas.microsoft.com/office/drawing/2014/main" id="{5A8FF3BC-025B-4B30-B3C4-9A369B32A642}"/>
              </a:ext>
            </a:extLst>
          </p:cNvPr>
          <p:cNvPicPr>
            <a:picLocks noGrp="1" noChangeAspect="1"/>
          </p:cNvPicPr>
          <p:nvPr>
            <p:ph type="pic" sz="quarter" idx="10"/>
          </p:nvPr>
        </p:nvPicPr>
        <p:blipFill rotWithShape="1">
          <a:blip r:embed="rId3"/>
          <a:srcRect l="22579" r="22579"/>
          <a:stretch/>
        </p:blipFill>
        <p:spPr>
          <a:xfrm>
            <a:off x="5668912" y="196056"/>
            <a:ext cx="3238500" cy="4751388"/>
          </a:xfrm>
          <a:prstGeom prst="rect">
            <a:avLst/>
          </a:prstGeom>
        </p:spPr>
      </p:pic>
    </p:spTree>
    <p:extLst>
      <p:ext uri="{BB962C8B-B14F-4D97-AF65-F5344CB8AC3E}">
        <p14:creationId xmlns:p14="http://schemas.microsoft.com/office/powerpoint/2010/main" val="78794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p:txBody>
          <a:bodyPr/>
          <a:lstStyle/>
          <a:p>
            <a:r>
              <a:rPr lang="sv-SE" dirty="0"/>
              <a:t>Vad är ändrat?</a:t>
            </a:r>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519952" y="1391772"/>
            <a:ext cx="4623547" cy="2916408"/>
          </a:xfrm>
        </p:spPr>
        <p:txBody>
          <a:bodyPr>
            <a:normAutofit/>
          </a:bodyPr>
          <a:lstStyle/>
          <a:p>
            <a:r>
              <a:rPr lang="sv-SE" dirty="0">
                <a:latin typeface="Open sans"/>
              </a:rPr>
              <a:t>Fakta och förståelse har lyfts fram.</a:t>
            </a:r>
          </a:p>
          <a:p>
            <a:r>
              <a:rPr lang="sv-SE" dirty="0">
                <a:latin typeface="Open sans"/>
              </a:rPr>
              <a:t>Omfattningen av innehållet har setts över.</a:t>
            </a:r>
          </a:p>
          <a:p>
            <a:r>
              <a:rPr lang="sv-SE" dirty="0">
                <a:latin typeface="Open sans"/>
              </a:rPr>
              <a:t>Grundläggande kunskaper betonas för de yngre eleverna.</a:t>
            </a:r>
          </a:p>
          <a:p>
            <a:r>
              <a:rPr lang="sv-SE" dirty="0">
                <a:latin typeface="Open sans"/>
              </a:rPr>
              <a:t>Ökande inslag av analytisk förmåga i takt med att eleverna blir äldre.</a:t>
            </a:r>
          </a:p>
          <a:p>
            <a:r>
              <a:rPr lang="sv-SE" dirty="0">
                <a:latin typeface="Open sans"/>
              </a:rPr>
              <a:t>Kunskapskraven är mindre detaljerade.</a:t>
            </a:r>
          </a:p>
          <a:p>
            <a:endParaRPr lang="sv-SE" dirty="0"/>
          </a:p>
        </p:txBody>
      </p:sp>
      <p:pic>
        <p:nvPicPr>
          <p:cNvPr id="8" name="Bildobjekt 7" descr="En bild som visar text&#10;&#10;Automatiskt genererad beskrivning">
            <a:extLst>
              <a:ext uri="{FF2B5EF4-FFF2-40B4-BE49-F238E27FC236}">
                <a16:creationId xmlns:a16="http://schemas.microsoft.com/office/drawing/2014/main" id="{A87D21BA-01A0-41D0-A176-AE50A175CDE7}"/>
              </a:ext>
            </a:extLst>
          </p:cNvPr>
          <p:cNvPicPr>
            <a:picLocks noChangeAspect="1"/>
          </p:cNvPicPr>
          <p:nvPr/>
        </p:nvPicPr>
        <p:blipFill>
          <a:blip r:embed="rId3"/>
          <a:stretch>
            <a:fillRect/>
          </a:stretch>
        </p:blipFill>
        <p:spPr>
          <a:xfrm>
            <a:off x="6078565" y="592070"/>
            <a:ext cx="2161036" cy="3959360"/>
          </a:xfrm>
          <a:prstGeom prst="rect">
            <a:avLst/>
          </a:prstGeom>
        </p:spPr>
      </p:pic>
    </p:spTree>
    <p:extLst>
      <p:ext uri="{BB962C8B-B14F-4D97-AF65-F5344CB8AC3E}">
        <p14:creationId xmlns:p14="http://schemas.microsoft.com/office/powerpoint/2010/main" val="7574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7533000" cy="923772"/>
          </a:xfrm>
        </p:spPr>
        <p:txBody>
          <a:bodyPr/>
          <a:lstStyle/>
          <a:p>
            <a:r>
              <a:rPr lang="sv-SE" dirty="0"/>
              <a:t>När börjar kursplanerna på grundskolenivå att gälla?</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7999" y="1828315"/>
            <a:ext cx="7822561" cy="1483845"/>
          </a:xfrm>
        </p:spPr>
        <p:txBody>
          <a:bodyPr>
            <a:normAutofit/>
          </a:bodyPr>
          <a:lstStyle/>
          <a:p>
            <a:pPr>
              <a:lnSpc>
                <a:spcPct val="100000"/>
              </a:lnSpc>
            </a:pPr>
            <a:r>
              <a:rPr lang="sv-SE" sz="1800" dirty="0">
                <a:latin typeface="Open sans"/>
              </a:rPr>
              <a:t>Kursplanerna börjar att gälla den 1 juli 2022. Tillämpningen har skjutits fram ett år på grund av coronapandemin.</a:t>
            </a:r>
          </a:p>
          <a:p>
            <a:pPr>
              <a:lnSpc>
                <a:spcPct val="100000"/>
              </a:lnSpc>
            </a:pPr>
            <a:r>
              <a:rPr lang="sv-SE" sz="1800" dirty="0">
                <a:latin typeface="Open sans"/>
              </a:rPr>
              <a:t>Det är inga övergångsregler för grundskolan och motsvarande skolformer.</a:t>
            </a:r>
          </a:p>
          <a:p>
            <a:pPr marL="0" indent="0">
              <a:buNone/>
            </a:pPr>
            <a:endParaRPr lang="sv-SE" sz="1800" dirty="0"/>
          </a:p>
        </p:txBody>
      </p:sp>
      <p:pic>
        <p:nvPicPr>
          <p:cNvPr id="12" name="Bildobjekt 11">
            <a:extLst>
              <a:ext uri="{FF2B5EF4-FFF2-40B4-BE49-F238E27FC236}">
                <a16:creationId xmlns:a16="http://schemas.microsoft.com/office/drawing/2014/main" id="{13522342-82E6-483F-BA3A-DCBE859C6423}"/>
              </a:ext>
            </a:extLst>
          </p:cNvPr>
          <p:cNvPicPr>
            <a:picLocks noChangeAspect="1"/>
          </p:cNvPicPr>
          <p:nvPr/>
        </p:nvPicPr>
        <p:blipFill>
          <a:blip r:embed="rId3"/>
          <a:stretch>
            <a:fillRect/>
          </a:stretch>
        </p:blipFill>
        <p:spPr>
          <a:xfrm>
            <a:off x="394568" y="2882792"/>
            <a:ext cx="8281433" cy="1801372"/>
          </a:xfrm>
          <a:prstGeom prst="rect">
            <a:avLst/>
          </a:prstGeom>
        </p:spPr>
      </p:pic>
    </p:spTree>
    <p:extLst>
      <p:ext uri="{BB962C8B-B14F-4D97-AF65-F5344CB8AC3E}">
        <p14:creationId xmlns:p14="http://schemas.microsoft.com/office/powerpoint/2010/main" val="297888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p:txBody>
          <a:bodyPr/>
          <a:lstStyle/>
          <a:p>
            <a:r>
              <a:rPr lang="sv-SE" dirty="0"/>
              <a:t>Från när gäller ändringarna i gymnasieskola och vuxenutbildning?</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8000" y="1559772"/>
            <a:ext cx="7909518" cy="3115728"/>
          </a:xfrm>
        </p:spPr>
        <p:txBody>
          <a:bodyPr>
            <a:noAutofit/>
          </a:bodyPr>
          <a:lstStyle/>
          <a:p>
            <a:pPr marL="0" indent="0">
              <a:buNone/>
            </a:pPr>
            <a:r>
              <a:rPr lang="sv-SE" b="1" dirty="0">
                <a:latin typeface="Open sans"/>
              </a:rPr>
              <a:t>Gymnasieskolan</a:t>
            </a:r>
          </a:p>
          <a:p>
            <a:pPr marL="0" indent="0">
              <a:buNone/>
            </a:pPr>
            <a:r>
              <a:rPr lang="sv-SE" dirty="0">
                <a:latin typeface="Open sans"/>
              </a:rPr>
              <a:t>Ämnesplaner i moderna språk, matematik och engelska och i vissa yrkesämnen, 1 juli 2021.</a:t>
            </a:r>
          </a:p>
          <a:p>
            <a:pPr marL="0" indent="0">
              <a:buNone/>
            </a:pPr>
            <a:r>
              <a:rPr lang="sv-SE" b="1" dirty="0">
                <a:latin typeface="Open sans"/>
              </a:rPr>
              <a:t>Vuxenutbildningen</a:t>
            </a:r>
          </a:p>
          <a:p>
            <a:pPr marL="0" indent="0">
              <a:buNone/>
            </a:pPr>
            <a:r>
              <a:rPr lang="sv-SE" dirty="0">
                <a:latin typeface="Open sans"/>
              </a:rPr>
              <a:t>Ämnesplaner i moderna språk och i vissa yrkesämnen, 1 juli 2021.</a:t>
            </a:r>
          </a:p>
          <a:p>
            <a:pPr marL="0" indent="0">
              <a:buNone/>
            </a:pPr>
            <a:r>
              <a:rPr lang="sv-SE" dirty="0">
                <a:latin typeface="Open sans"/>
              </a:rPr>
              <a:t>Ämnesplaner i matematik och engelska, 1 januari 2022.</a:t>
            </a:r>
          </a:p>
          <a:p>
            <a:pPr marL="0" indent="0">
              <a:buNone/>
            </a:pPr>
            <a:r>
              <a:rPr lang="sv-SE" b="1" dirty="0">
                <a:latin typeface="Open sans"/>
              </a:rPr>
              <a:t>Båda skolformerna: </a:t>
            </a:r>
            <a:r>
              <a:rPr lang="sv-SE" dirty="0">
                <a:latin typeface="Open sans"/>
              </a:rPr>
              <a:t>Elever ska få slutföra kurser de påbörjat enligt nu gällande ämnesplaner. </a:t>
            </a:r>
          </a:p>
        </p:txBody>
      </p:sp>
    </p:spTree>
    <p:extLst>
      <p:ext uri="{BB962C8B-B14F-4D97-AF65-F5344CB8AC3E}">
        <p14:creationId xmlns:p14="http://schemas.microsoft.com/office/powerpoint/2010/main" val="412112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66155-818C-4545-8CA1-591568B5393F}"/>
              </a:ext>
            </a:extLst>
          </p:cNvPr>
          <p:cNvSpPr>
            <a:spLocks noGrp="1"/>
          </p:cNvSpPr>
          <p:nvPr>
            <p:ph type="title"/>
          </p:nvPr>
        </p:nvSpPr>
        <p:spPr>
          <a:xfrm>
            <a:off x="468000" y="363828"/>
            <a:ext cx="7909518" cy="923772"/>
          </a:xfrm>
        </p:spPr>
        <p:txBody>
          <a:bodyPr/>
          <a:lstStyle/>
          <a:p>
            <a:r>
              <a:rPr lang="sv-SE" dirty="0"/>
              <a:t>Förändringar i yrkesprogram</a:t>
            </a:r>
          </a:p>
        </p:txBody>
      </p:sp>
      <p:sp>
        <p:nvSpPr>
          <p:cNvPr id="5" name="Platshållare för innehåll 4">
            <a:extLst>
              <a:ext uri="{FF2B5EF4-FFF2-40B4-BE49-F238E27FC236}">
                <a16:creationId xmlns:a16="http://schemas.microsoft.com/office/drawing/2014/main" id="{AF856929-48C8-47B0-A9E6-5EB1B62D9CFF}"/>
              </a:ext>
            </a:extLst>
          </p:cNvPr>
          <p:cNvSpPr>
            <a:spLocks noGrp="1"/>
          </p:cNvSpPr>
          <p:nvPr>
            <p:ph idx="1"/>
          </p:nvPr>
        </p:nvSpPr>
        <p:spPr>
          <a:xfrm>
            <a:off x="468000" y="1082753"/>
            <a:ext cx="7909518" cy="3321602"/>
          </a:xfrm>
        </p:spPr>
        <p:txBody>
          <a:bodyPr/>
          <a:lstStyle/>
          <a:p>
            <a:pPr marL="0" indent="0">
              <a:lnSpc>
                <a:spcPct val="120000"/>
              </a:lnSpc>
              <a:buNone/>
            </a:pPr>
            <a:r>
              <a:rPr lang="sv-SE" sz="1800" b="1" dirty="0">
                <a:latin typeface="Open sans"/>
              </a:rPr>
              <a:t>Börjar gälla 1 juli 2021</a:t>
            </a:r>
          </a:p>
          <a:p>
            <a:pPr>
              <a:lnSpc>
                <a:spcPct val="120000"/>
              </a:lnSpc>
            </a:pPr>
            <a:r>
              <a:rPr lang="sv-SE" sz="1800" dirty="0">
                <a:latin typeface="Open sans"/>
              </a:rPr>
              <a:t>Förändringar i flera yrkesprograms struktur:</a:t>
            </a:r>
          </a:p>
          <a:p>
            <a:pPr marL="180000" lvl="1" indent="0">
              <a:lnSpc>
                <a:spcPct val="120000"/>
              </a:lnSpc>
              <a:buNone/>
            </a:pPr>
            <a:r>
              <a:rPr lang="sv-SE" sz="1800" dirty="0">
                <a:latin typeface="Open sans"/>
              </a:rPr>
              <a:t>BF FT HV HT IN NB RL VF VO</a:t>
            </a:r>
          </a:p>
          <a:p>
            <a:pPr>
              <a:lnSpc>
                <a:spcPct val="120000"/>
              </a:lnSpc>
            </a:pPr>
            <a:r>
              <a:rPr lang="sv-SE" sz="1800" dirty="0">
                <a:latin typeface="Open sans"/>
              </a:rPr>
              <a:t>Ändrade ämnesplaner i: </a:t>
            </a:r>
          </a:p>
          <a:p>
            <a:pPr lvl="1">
              <a:lnSpc>
                <a:spcPct val="120000"/>
              </a:lnSpc>
            </a:pPr>
            <a:r>
              <a:rPr lang="sv-SE" sz="1800" dirty="0">
                <a:latin typeface="Open sans"/>
              </a:rPr>
              <a:t>några yrkesämnen</a:t>
            </a:r>
          </a:p>
          <a:p>
            <a:pPr lvl="1">
              <a:lnSpc>
                <a:spcPct val="120000"/>
              </a:lnSpc>
            </a:pPr>
            <a:endParaRPr lang="sv-SE" sz="1800" dirty="0">
              <a:latin typeface="Open sans"/>
            </a:endParaRPr>
          </a:p>
          <a:p>
            <a:pPr lvl="1">
              <a:lnSpc>
                <a:spcPct val="120000"/>
              </a:lnSpc>
            </a:pPr>
            <a:endParaRPr lang="sv-SE" sz="1800" dirty="0">
              <a:latin typeface="Open sans"/>
            </a:endParaRPr>
          </a:p>
          <a:p>
            <a:pPr marL="0" indent="-36000">
              <a:lnSpc>
                <a:spcPct val="120000"/>
              </a:lnSpc>
              <a:buNone/>
            </a:pPr>
            <a:r>
              <a:rPr lang="sv-SE" sz="1800" b="1" dirty="0">
                <a:latin typeface="Open sans"/>
              </a:rPr>
              <a:t>Börjar gälla 1 juli 2022</a:t>
            </a:r>
          </a:p>
          <a:p>
            <a:pPr>
              <a:lnSpc>
                <a:spcPct val="120000"/>
              </a:lnSpc>
            </a:pPr>
            <a:r>
              <a:rPr lang="sv-SE" sz="1800" dirty="0">
                <a:latin typeface="Open sans"/>
              </a:rPr>
              <a:t>Handels- och administrationsprogrammet (HA) byter namn till Försäljnings- och serviceprogrammet </a:t>
            </a:r>
            <a:r>
              <a:rPr lang="sv-SE" sz="1800" dirty="0"/>
              <a:t>(FS)</a:t>
            </a:r>
          </a:p>
        </p:txBody>
      </p:sp>
      <p:pic>
        <p:nvPicPr>
          <p:cNvPr id="4" name="Bildobjekt 3" descr="En bild som visar leksak, vektorgrafik&#10;&#10;Automatiskt genererad beskrivning">
            <a:extLst>
              <a:ext uri="{FF2B5EF4-FFF2-40B4-BE49-F238E27FC236}">
                <a16:creationId xmlns:a16="http://schemas.microsoft.com/office/drawing/2014/main" id="{2D3D8E7F-3497-4802-9D89-015682C9B2F1}"/>
              </a:ext>
            </a:extLst>
          </p:cNvPr>
          <p:cNvPicPr>
            <a:picLocks noChangeAspect="1"/>
          </p:cNvPicPr>
          <p:nvPr/>
        </p:nvPicPr>
        <p:blipFill>
          <a:blip r:embed="rId3"/>
          <a:stretch>
            <a:fillRect/>
          </a:stretch>
        </p:blipFill>
        <p:spPr>
          <a:xfrm>
            <a:off x="2622911" y="2258971"/>
            <a:ext cx="3599695" cy="2520701"/>
          </a:xfrm>
          <a:prstGeom prst="rect">
            <a:avLst/>
          </a:prstGeom>
        </p:spPr>
      </p:pic>
    </p:spTree>
    <p:extLst>
      <p:ext uri="{BB962C8B-B14F-4D97-AF65-F5344CB8AC3E}">
        <p14:creationId xmlns:p14="http://schemas.microsoft.com/office/powerpoint/2010/main" val="397123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F0B32B-50D0-4581-953B-D88DCDB1BBC0}"/>
              </a:ext>
            </a:extLst>
          </p:cNvPr>
          <p:cNvSpPr>
            <a:spLocks noGrp="1"/>
          </p:cNvSpPr>
          <p:nvPr>
            <p:ph type="title"/>
          </p:nvPr>
        </p:nvSpPr>
        <p:spPr/>
        <p:txBody>
          <a:bodyPr/>
          <a:lstStyle/>
          <a:p>
            <a:r>
              <a:rPr lang="sv-SE" dirty="0"/>
              <a:t>Material från Skolverket </a:t>
            </a:r>
            <a:br>
              <a:rPr lang="sv-SE" dirty="0"/>
            </a:br>
            <a:r>
              <a:rPr lang="sv-SE" dirty="0"/>
              <a:t>– stöd för lärarnas arbete</a:t>
            </a:r>
            <a:br>
              <a:rPr lang="sv-SE" b="1" i="0" dirty="0">
                <a:solidFill>
                  <a:srgbClr val="262626"/>
                </a:solidFill>
                <a:effectLst/>
                <a:latin typeface="source sans pro" panose="020B0503030403020204" pitchFamily="34" charset="0"/>
              </a:rPr>
            </a:br>
            <a:endParaRPr lang="en-US" dirty="0"/>
          </a:p>
        </p:txBody>
      </p:sp>
      <p:sp>
        <p:nvSpPr>
          <p:cNvPr id="14" name="Content Placeholder 2">
            <a:extLst>
              <a:ext uri="{FF2B5EF4-FFF2-40B4-BE49-F238E27FC236}">
                <a16:creationId xmlns:a16="http://schemas.microsoft.com/office/drawing/2014/main" id="{571D5C69-2B1E-4336-9444-2359D3C024E1}"/>
              </a:ext>
            </a:extLst>
          </p:cNvPr>
          <p:cNvSpPr>
            <a:spLocks noGrp="1"/>
          </p:cNvSpPr>
          <p:nvPr>
            <p:ph idx="1"/>
          </p:nvPr>
        </p:nvSpPr>
        <p:spPr>
          <a:xfrm>
            <a:off x="467999" y="1692000"/>
            <a:ext cx="8450370" cy="2838055"/>
          </a:xfrm>
        </p:spPr>
        <p:txBody>
          <a:bodyPr/>
          <a:lstStyle/>
          <a:p>
            <a:pPr marL="0" indent="0">
              <a:lnSpc>
                <a:spcPct val="100000"/>
              </a:lnSpc>
              <a:buNone/>
            </a:pPr>
            <a:r>
              <a:rPr lang="sv-SE" sz="1800" b="1" i="0" dirty="0">
                <a:solidFill>
                  <a:srgbClr val="262626"/>
                </a:solidFill>
                <a:effectLst/>
                <a:latin typeface="Open sans"/>
              </a:rPr>
              <a:t>Så använder ni kurs-och ämnesplanerna</a:t>
            </a:r>
            <a:br>
              <a:rPr lang="sv-SE" sz="1800" b="1" i="0" dirty="0">
                <a:solidFill>
                  <a:srgbClr val="262626"/>
                </a:solidFill>
                <a:effectLst/>
                <a:latin typeface="Open sans"/>
              </a:rPr>
            </a:br>
            <a:r>
              <a:rPr lang="sv-SE" sz="1800" dirty="0">
                <a:solidFill>
                  <a:srgbClr val="262626"/>
                </a:solidFill>
                <a:latin typeface="Open sans"/>
              </a:rPr>
              <a:t>Ett ö</a:t>
            </a:r>
            <a:r>
              <a:rPr lang="sv-SE" sz="1800" b="0" i="0" dirty="0">
                <a:solidFill>
                  <a:srgbClr val="262626"/>
                </a:solidFill>
                <a:effectLst/>
                <a:latin typeface="Open sans"/>
              </a:rPr>
              <a:t>vergripande material </a:t>
            </a:r>
            <a:r>
              <a:rPr lang="sv-SE" sz="1800" dirty="0">
                <a:solidFill>
                  <a:srgbClr val="262626"/>
                </a:solidFill>
                <a:latin typeface="Open sans"/>
              </a:rPr>
              <a:t>om kurs-och ämnes</a:t>
            </a:r>
            <a:r>
              <a:rPr lang="sv-SE" sz="1800" b="0" i="0" dirty="0">
                <a:solidFill>
                  <a:srgbClr val="262626"/>
                </a:solidFill>
                <a:effectLst/>
                <a:latin typeface="Open sans"/>
              </a:rPr>
              <a:t>planer, undervisning och bedömning.</a:t>
            </a:r>
          </a:p>
          <a:p>
            <a:pPr marL="0" indent="0">
              <a:lnSpc>
                <a:spcPct val="100000"/>
              </a:lnSpc>
              <a:spcBef>
                <a:spcPts val="0"/>
              </a:spcBef>
              <a:buNone/>
            </a:pPr>
            <a:endParaRPr lang="sv-SE" sz="1800" b="1" i="0" dirty="0">
              <a:solidFill>
                <a:srgbClr val="262626"/>
              </a:solidFill>
              <a:effectLst/>
              <a:latin typeface="Open sans"/>
            </a:endParaRPr>
          </a:p>
          <a:p>
            <a:pPr marL="0" indent="0">
              <a:lnSpc>
                <a:spcPct val="100000"/>
              </a:lnSpc>
              <a:spcBef>
                <a:spcPts val="0"/>
              </a:spcBef>
              <a:buNone/>
            </a:pPr>
            <a:r>
              <a:rPr lang="sv-SE" sz="1800" b="1" i="0" dirty="0">
                <a:solidFill>
                  <a:srgbClr val="262626"/>
                </a:solidFill>
                <a:effectLst/>
                <a:latin typeface="Open sans"/>
              </a:rPr>
              <a:t>Ämnessidor</a:t>
            </a:r>
            <a:br>
              <a:rPr lang="sv-SE" sz="1800" b="1" i="0" dirty="0">
                <a:solidFill>
                  <a:srgbClr val="262626"/>
                </a:solidFill>
                <a:effectLst/>
                <a:latin typeface="Open sans"/>
              </a:rPr>
            </a:br>
            <a:r>
              <a:rPr lang="sv-SE" sz="1800" b="0" i="0" dirty="0">
                <a:solidFill>
                  <a:srgbClr val="262626"/>
                </a:solidFill>
                <a:effectLst/>
                <a:latin typeface="Open sans"/>
              </a:rPr>
              <a:t>Ämnesspecifika material som bygger på </a:t>
            </a:r>
            <a:r>
              <a:rPr lang="sv-SE" sz="1800" dirty="0">
                <a:solidFill>
                  <a:srgbClr val="262626"/>
                </a:solidFill>
                <a:latin typeface="Open sans"/>
              </a:rPr>
              <a:t>ämne</a:t>
            </a:r>
            <a:r>
              <a:rPr lang="sv-SE" sz="1800" b="0" i="0" dirty="0">
                <a:solidFill>
                  <a:srgbClr val="262626"/>
                </a:solidFill>
                <a:effectLst/>
                <a:latin typeface="Open sans"/>
              </a:rPr>
              <a:t>splan och kommentarmaterial.		                                    </a:t>
            </a:r>
          </a:p>
          <a:p>
            <a:pPr marL="0" indent="0">
              <a:lnSpc>
                <a:spcPct val="100000"/>
              </a:lnSpc>
              <a:spcBef>
                <a:spcPts val="0"/>
              </a:spcBef>
              <a:buNone/>
            </a:pPr>
            <a:r>
              <a:rPr lang="sv-SE" sz="1800" b="1" i="0" dirty="0">
                <a:solidFill>
                  <a:srgbClr val="262626"/>
                </a:solidFill>
                <a:effectLst/>
                <a:latin typeface="Open sans"/>
              </a:rPr>
              <a:t>Att planera, bedöma och ge återkoppling</a:t>
            </a:r>
          </a:p>
          <a:p>
            <a:pPr marL="0" indent="0">
              <a:lnSpc>
                <a:spcPct val="100000"/>
              </a:lnSpc>
              <a:spcBef>
                <a:spcPts val="0"/>
              </a:spcBef>
              <a:buNone/>
            </a:pPr>
            <a:r>
              <a:rPr lang="sv-SE" sz="1800" dirty="0">
                <a:solidFill>
                  <a:srgbClr val="262626"/>
                </a:solidFill>
                <a:latin typeface="Open sans"/>
              </a:rPr>
              <a:t>Ett material om att planera för undervisning och kunskapsbedömning.</a:t>
            </a:r>
            <a:endParaRPr lang="en-US" sz="1800" dirty="0">
              <a:solidFill>
                <a:srgbClr val="262626"/>
              </a:solidFill>
              <a:latin typeface="Open sans"/>
            </a:endParaRPr>
          </a:p>
        </p:txBody>
      </p:sp>
      <p:pic>
        <p:nvPicPr>
          <p:cNvPr id="3" name="Bildobjekt 2" descr="En bild som visar text, leksak, docka, vektorgrafik&#10;&#10;Automatiskt genererad beskrivning">
            <a:extLst>
              <a:ext uri="{FF2B5EF4-FFF2-40B4-BE49-F238E27FC236}">
                <a16:creationId xmlns:a16="http://schemas.microsoft.com/office/drawing/2014/main" id="{DC86BC5B-598F-4161-B2CF-D33D8254F5E6}"/>
              </a:ext>
            </a:extLst>
          </p:cNvPr>
          <p:cNvPicPr>
            <a:picLocks noChangeAspect="1"/>
          </p:cNvPicPr>
          <p:nvPr/>
        </p:nvPicPr>
        <p:blipFill>
          <a:blip r:embed="rId3"/>
          <a:stretch>
            <a:fillRect/>
          </a:stretch>
        </p:blipFill>
        <p:spPr>
          <a:xfrm>
            <a:off x="4572000" y="2916193"/>
            <a:ext cx="4101291" cy="1914090"/>
          </a:xfrm>
          <a:prstGeom prst="rect">
            <a:avLst/>
          </a:prstGeom>
        </p:spPr>
      </p:pic>
    </p:spTree>
    <p:extLst>
      <p:ext uri="{BB962C8B-B14F-4D97-AF65-F5344CB8AC3E}">
        <p14:creationId xmlns:p14="http://schemas.microsoft.com/office/powerpoint/2010/main" val="307794484"/>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1358</Words>
  <Application>Microsoft Office PowerPoint</Application>
  <PresentationFormat>Bildspel på skärmen (16:9)</PresentationFormat>
  <Paragraphs>137</Paragraphs>
  <Slides>12</Slides>
  <Notes>12</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12</vt:i4>
      </vt:variant>
    </vt:vector>
  </HeadingPairs>
  <TitlesOfParts>
    <vt:vector size="22" baseType="lpstr">
      <vt:lpstr>Arial</vt:lpstr>
      <vt:lpstr>Calibri</vt:lpstr>
      <vt:lpstr>Garamond</vt:lpstr>
      <vt:lpstr>Open sans</vt:lpstr>
      <vt:lpstr>Segoe UI</vt:lpstr>
      <vt:lpstr>source sans pro</vt:lpstr>
      <vt:lpstr>source sans pro</vt:lpstr>
      <vt:lpstr>Symbol</vt:lpstr>
      <vt:lpstr>Systemtypsnitt</vt:lpstr>
      <vt:lpstr>Office-tema</vt:lpstr>
      <vt:lpstr>Ändringar i kurs- och ämnesplaner och yrkesprogram </vt:lpstr>
      <vt:lpstr>Undervisningen i centrum</vt:lpstr>
      <vt:lpstr>PowerPoint-presentation</vt:lpstr>
      <vt:lpstr>Syftet med ändringarna </vt:lpstr>
      <vt:lpstr>Vad är ändrat?</vt:lpstr>
      <vt:lpstr>När börjar kursplanerna på grundskolenivå att gälla?</vt:lpstr>
      <vt:lpstr>Från när gäller ändringarna i gymnasieskola och vuxenutbildning?</vt:lpstr>
      <vt:lpstr>Förändringar i yrkesprogram</vt:lpstr>
      <vt:lpstr>Material från Skolverket  – stöd för lärarnas arbete </vt:lpstr>
      <vt:lpstr>Så här kommer vi att lägga upp implementeringsarbetet</vt:lpstr>
      <vt:lpstr>Återrapportering till nämnd eller styrelse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Ändringar i kurs-  och ämnesplaner och yrkesprogram</dc:title>
  <dc:creator>Helga Stensson</dc:creator>
  <cp:lastModifiedBy>Petronella Törnevik</cp:lastModifiedBy>
  <cp:revision>9</cp:revision>
  <dcterms:created xsi:type="dcterms:W3CDTF">2021-02-16T11:25:47Z</dcterms:created>
  <dcterms:modified xsi:type="dcterms:W3CDTF">2021-02-23T09:19:29Z</dcterms:modified>
</cp:coreProperties>
</file>