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2.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076136734" r:id="rId2"/>
    <p:sldId id="299" r:id="rId3"/>
    <p:sldId id="1448944346" r:id="rId4"/>
    <p:sldId id="282" r:id="rId5"/>
    <p:sldId id="257" r:id="rId6"/>
    <p:sldId id="2076136730" r:id="rId7"/>
    <p:sldId id="292" r:id="rId8"/>
    <p:sldId id="304" r:id="rId9"/>
    <p:sldId id="296" r:id="rId10"/>
    <p:sldId id="1448944324" r:id="rId11"/>
    <p:sldId id="1448944332" r:id="rId12"/>
    <p:sldId id="1448944333" r:id="rId13"/>
    <p:sldId id="1448944334" r:id="rId14"/>
    <p:sldId id="1448944335" r:id="rId15"/>
    <p:sldId id="1448944336" r:id="rId16"/>
    <p:sldId id="1448944339" r:id="rId17"/>
    <p:sldId id="1448944340" r:id="rId18"/>
    <p:sldId id="2076136731" r:id="rId19"/>
    <p:sldId id="2076136725" r:id="rId20"/>
    <p:sldId id="2076136729" r:id="rId21"/>
    <p:sldId id="275" r:id="rId22"/>
    <p:sldId id="258"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B5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78858" autoAdjust="0"/>
  </p:normalViewPr>
  <p:slideViewPr>
    <p:cSldViewPr snapToGrid="0">
      <p:cViewPr varScale="1">
        <p:scale>
          <a:sx n="95" d="100"/>
          <a:sy n="95" d="100"/>
        </p:scale>
        <p:origin x="1134" y="90"/>
      </p:cViewPr>
      <p:guideLst/>
    </p:cSldViewPr>
  </p:slideViewPr>
  <p:notesTextViewPr>
    <p:cViewPr>
      <p:scale>
        <a:sx n="1" d="1"/>
        <a:sy n="1" d="1"/>
      </p:scale>
      <p:origin x="0" y="0"/>
    </p:cViewPr>
  </p:notesTextViewPr>
  <p:sorterViewPr>
    <p:cViewPr>
      <p:scale>
        <a:sx n="100" d="100"/>
        <a:sy n="100" d="100"/>
      </p:scale>
      <p:origin x="0" y="-552"/>
    </p:cViewPr>
  </p:sorterViewPr>
  <p:notesViewPr>
    <p:cSldViewPr snapToGrid="0" showGuides="1">
      <p:cViewPr varScale="1">
        <p:scale>
          <a:sx n="119" d="100"/>
          <a:sy n="119" d="100"/>
        </p:scale>
        <p:origin x="4136"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9FF6048C-549A-0ED0-6AC9-96EE186A15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3E1F08A6-ACBD-893D-A780-089636EF45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36E3D4-81C9-45C2-9E08-BFD41210FBBF}" type="datetimeFigureOut">
              <a:rPr lang="sv-SE" smtClean="0"/>
              <a:t>2025-04-29</a:t>
            </a:fld>
            <a:endParaRPr lang="sv-SE"/>
          </a:p>
        </p:txBody>
      </p:sp>
      <p:sp>
        <p:nvSpPr>
          <p:cNvPr id="4" name="Platshållare för sidfot 3">
            <a:extLst>
              <a:ext uri="{FF2B5EF4-FFF2-40B4-BE49-F238E27FC236}">
                <a16:creationId xmlns:a16="http://schemas.microsoft.com/office/drawing/2014/main" id="{D7D75D99-2468-4748-28BC-749AA429C76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D0CC835-380E-BBDE-BA5D-277B284DB3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BBE5682-481D-480C-A0B3-D7DF40CE9276}" type="slidenum">
              <a:rPr lang="sv-SE" smtClean="0"/>
              <a:t>‹#›</a:t>
            </a:fld>
            <a:endParaRPr lang="sv-SE"/>
          </a:p>
        </p:txBody>
      </p:sp>
    </p:spTree>
    <p:extLst>
      <p:ext uri="{BB962C8B-B14F-4D97-AF65-F5344CB8AC3E}">
        <p14:creationId xmlns:p14="http://schemas.microsoft.com/office/powerpoint/2010/main" val="298169886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230E4-549C-4715-9B8B-F7B4789FE548}" type="datetimeFigureOut">
              <a:rPr lang="sv-SE" smtClean="0"/>
              <a:t>2025-04-29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06BED0-4988-4506-821C-0E164EB69B33}" type="slidenum">
              <a:rPr lang="sv-SE" smtClean="0"/>
              <a:t>‹#›</a:t>
            </a:fld>
            <a:endParaRPr lang="sv-SE"/>
          </a:p>
        </p:txBody>
      </p:sp>
    </p:spTree>
    <p:extLst>
      <p:ext uri="{BB962C8B-B14F-4D97-AF65-F5344CB8AC3E}">
        <p14:creationId xmlns:p14="http://schemas.microsoft.com/office/powerpoint/2010/main" val="2892952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kolverket.se/om-oss/publikationer-och-nyhetsbrev/prenumerera-pa-skolverkets-nyhetsbrev"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1200" b="0" strike="noStrike" dirty="0">
                <a:latin typeface="+mn-lt"/>
                <a:ea typeface="Times New Roman" panose="02020603050405020304" pitchFamily="18" charset="0"/>
              </a:rPr>
              <a:t>Ämnesbetygsreformen innebär att ämnesbetyg ersätter dagens kursbetyg inom gymnasieskolan, anpassade gymnasieskolan (tidigare gymnasiesärskolan), </a:t>
            </a:r>
            <a:r>
              <a:rPr lang="sv-SE" sz="1200" b="0" strike="noStrike" dirty="0" err="1">
                <a:latin typeface="+mn-lt"/>
                <a:ea typeface="Times New Roman" panose="02020603050405020304" pitchFamily="18" charset="0"/>
              </a:rPr>
              <a:t>komvux</a:t>
            </a:r>
            <a:r>
              <a:rPr lang="sv-SE" sz="1200" b="0" strike="noStrike" dirty="0">
                <a:latin typeface="+mn-lt"/>
                <a:ea typeface="Times New Roman" panose="02020603050405020304" pitchFamily="18" charset="0"/>
              </a:rPr>
              <a:t> på gymnasial nivå och </a:t>
            </a:r>
            <a:r>
              <a:rPr lang="sv-SE" sz="1200" b="0" strike="noStrike" dirty="0" err="1">
                <a:latin typeface="+mn-lt"/>
                <a:ea typeface="Times New Roman" panose="02020603050405020304" pitchFamily="18" charset="0"/>
              </a:rPr>
              <a:t>komvux</a:t>
            </a:r>
            <a:r>
              <a:rPr lang="sv-SE" sz="1200" b="0" strike="noStrike" dirty="0">
                <a:latin typeface="+mn-lt"/>
                <a:ea typeface="Times New Roman" panose="02020603050405020304" pitchFamily="18" charset="0"/>
              </a:rPr>
              <a:t> som anpassad utbildning på gymnasial nivå (tidigare </a:t>
            </a:r>
            <a:r>
              <a:rPr lang="sv-SE" sz="1200" b="0" strike="noStrike" dirty="0" err="1">
                <a:latin typeface="+mn-lt"/>
                <a:ea typeface="Times New Roman" panose="02020603050405020304" pitchFamily="18" charset="0"/>
              </a:rPr>
              <a:t>komvux</a:t>
            </a:r>
            <a:r>
              <a:rPr lang="sv-SE" sz="1200" b="0" strike="noStrike" dirty="0">
                <a:latin typeface="+mn-lt"/>
                <a:ea typeface="Times New Roman" panose="02020603050405020304" pitchFamily="18" charset="0"/>
              </a:rPr>
              <a:t> som särskild utbildning på gymnasial nivå).</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sz="1200" b="0" strike="noStrike" dirty="0">
              <a:latin typeface="+mn-lt"/>
              <a:ea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i="1" dirty="0">
                <a:latin typeface="+mn-lt"/>
              </a:rPr>
              <a:t>Nya och uppdaterade ämnesplaner, programstrukturer, programmål och examensmål</a:t>
            </a:r>
            <a:endParaRPr lang="sv-SE" sz="1200" b="0" i="1" dirty="0">
              <a:latin typeface="+mn-lt"/>
            </a:endParaRPr>
          </a:p>
          <a:p>
            <a:r>
              <a:rPr lang="sv-SE" sz="1200" b="0" i="0" dirty="0">
                <a:latin typeface="+mn-lt"/>
              </a:rPr>
              <a:t>I samband med övergången till ämnesbetyg tar Skolverket fram nya och uppdaterade ämnesplaner, programstrukturer, examensmål och programmål. Då förenklas också betygskriterierna i ämnesplanerna för att dessa ska</a:t>
            </a:r>
            <a:r>
              <a:rPr lang="sv-SE" sz="1200" b="0" i="0" strike="noStrike" dirty="0">
                <a:latin typeface="+mn-lt"/>
              </a:rPr>
              <a:t> bli ett bättre verktyg för lärarna vid betygsättning</a:t>
            </a:r>
            <a:r>
              <a:rPr lang="sv-SE" sz="1200" b="0" i="0" dirty="0">
                <a:latin typeface="+mn-lt"/>
              </a:rPr>
              <a:t>. Skolverket har även uppdaterat </a:t>
            </a:r>
            <a:r>
              <a:rPr lang="sv-SE" sz="1200" b="0" i="0" dirty="0">
                <a:solidFill>
                  <a:srgbClr val="262626"/>
                </a:solidFill>
                <a:effectLst/>
                <a:latin typeface="+mn-lt"/>
              </a:rPr>
              <a:t>ämnesplaner, examensmål och programmål utifrån till exempel teknikutvecklingen och </a:t>
            </a:r>
            <a:r>
              <a:rPr lang="sv-SE" sz="1200" b="0" i="0" dirty="0">
                <a:latin typeface="+mn-lt"/>
              </a:rPr>
              <a:t>föreslagit en </a:t>
            </a:r>
            <a:r>
              <a:rPr lang="sv-SE" sz="1200" b="0" i="0" dirty="0">
                <a:solidFill>
                  <a:srgbClr val="262626"/>
                </a:solidFill>
                <a:effectLst/>
                <a:latin typeface="+mn-lt"/>
              </a:rPr>
              <a:t>förstärkning av bildningsperspektivet och hållbar utveckling i dessa dokument.</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b="0" i="0" dirty="0">
                <a:solidFill>
                  <a:srgbClr val="262626"/>
                </a:solidFill>
                <a:effectLst/>
                <a:latin typeface="source sans pro" panose="020B0503030403020204" pitchFamily="34" charset="0"/>
              </a:rPr>
              <a:t>Yrkesutgångarna och yrkespaken kommer att uppdateras utifrån de nya ämnesplanerna.</a:t>
            </a:r>
            <a:endParaRPr lang="sv-SE" sz="1200" b="0" i="0" dirty="0">
              <a:latin typeface="+mn-lt"/>
            </a:endParaRPr>
          </a:p>
          <a:p>
            <a:pPr marL="0" indent="0">
              <a:buClrTx/>
              <a:buFont typeface="Arial" panose="020B0604020202020204" pitchFamily="34" charset="0"/>
              <a:buNone/>
            </a:pPr>
            <a:endParaRPr lang="sv-SE" sz="1200" dirty="0">
              <a:latin typeface="+mn-lt"/>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i="1" dirty="0">
                <a:latin typeface="+mn-lt"/>
              </a:rPr>
              <a:t>Ämnesbetygen gäller från 1 juli 2025</a:t>
            </a:r>
          </a:p>
          <a:p>
            <a:pPr marL="0" indent="0">
              <a:buClrTx/>
              <a:buFont typeface="Arial" panose="020B0604020202020204" pitchFamily="34" charset="0"/>
              <a:buNone/>
            </a:pPr>
            <a:r>
              <a:rPr lang="sv-SE" sz="1200" dirty="0">
                <a:latin typeface="+mn-lt"/>
              </a:rPr>
              <a:t>Ämnesbetyg ska tillämpas från den 1 juli 2025. Elever som börjar sin utbildning tidigare läser enligt det nuvarande systemet med kursbetyg.</a:t>
            </a:r>
          </a:p>
          <a:p>
            <a:endParaRPr lang="sv-SE" sz="1200" b="0" dirty="0">
              <a:latin typeface="+mn-lt"/>
            </a:endParaRPr>
          </a:p>
          <a:p>
            <a:r>
              <a:rPr lang="sv-SE" sz="1200" b="0" dirty="0">
                <a:latin typeface="+mn-lt"/>
              </a:rPr>
              <a:t>De första eleverna som kommer att få ämnesbetyg är alltså de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mn-lt"/>
              </a:rPr>
              <a:t>som börjar studera på </a:t>
            </a:r>
            <a:r>
              <a:rPr lang="sv-SE" sz="1200" dirty="0" err="1">
                <a:latin typeface="+mn-lt"/>
              </a:rPr>
              <a:t>komvux</a:t>
            </a:r>
            <a:r>
              <a:rPr lang="sv-SE" sz="1200" dirty="0">
                <a:latin typeface="+mn-lt"/>
              </a:rPr>
              <a:t> på gymnasial nivå eller </a:t>
            </a:r>
            <a:r>
              <a:rPr lang="sv-SE" sz="1200" dirty="0" err="1">
                <a:latin typeface="+mn-lt"/>
              </a:rPr>
              <a:t>komvux</a:t>
            </a:r>
            <a:r>
              <a:rPr lang="sv-SE" sz="1200" dirty="0">
                <a:latin typeface="+mn-lt"/>
              </a:rPr>
              <a:t> som anpassad utbildning på gymnasial nivå efter den 30 juni 2025. </a:t>
            </a:r>
          </a:p>
          <a:p>
            <a:pPr marL="171450" indent="-171450">
              <a:buClrTx/>
              <a:buFont typeface="Arial" panose="020B0604020202020204" pitchFamily="34" charset="0"/>
              <a:buChar char="•"/>
            </a:pPr>
            <a:r>
              <a:rPr lang="sv-SE" sz="1200" dirty="0">
                <a:latin typeface="+mn-lt"/>
              </a:rPr>
              <a:t>som börjar sitt första år i gymnasieskolan eller anpassade gymnasieskolan läsåret 2025/2026</a:t>
            </a:r>
            <a:endParaRPr lang="sv-SE" sz="1200" b="1" dirty="0">
              <a:latin typeface="+mn-lt"/>
            </a:endParaRPr>
          </a:p>
          <a:p>
            <a:pPr marL="171450" indent="-171450">
              <a:buClrTx/>
              <a:buFont typeface="Arial" panose="020B0604020202020204" pitchFamily="34" charset="0"/>
              <a:buChar char="•"/>
            </a:pPr>
            <a:r>
              <a:rPr lang="sv-SE" sz="1200" dirty="0">
                <a:latin typeface="+mn-lt"/>
              </a:rPr>
              <a:t>som påbörjar vidareutbildning i form av ett fjärde tekniskt år läsåret 2025/2026</a:t>
            </a:r>
          </a:p>
          <a:p>
            <a:pPr marL="171450" indent="-171450">
              <a:buClrTx/>
              <a:buFont typeface="Arial" panose="020B0604020202020204" pitchFamily="34" charset="0"/>
              <a:buChar char="•"/>
            </a:pPr>
            <a:endParaRPr lang="sv-SE" sz="1200" b="1" i="0" dirty="0">
              <a:solidFill>
                <a:srgbClr val="262626"/>
              </a:solidFill>
              <a:effectLst/>
              <a:latin typeface="+mn-lt"/>
            </a:endParaRPr>
          </a:p>
          <a:p>
            <a:pPr marL="0" indent="0">
              <a:buClrTx/>
              <a:buFont typeface="Arial" panose="020B0604020202020204" pitchFamily="34" charset="0"/>
              <a:buNone/>
            </a:pPr>
            <a:r>
              <a:rPr lang="sv-SE" sz="1200" dirty="0">
                <a:latin typeface="+mn-lt"/>
              </a:rPr>
              <a:t>Övergångsregler kommer att finnas fram till 30 juni 2030</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2</a:t>
            </a:fld>
            <a:endParaRPr lang="sv-SE" dirty="0"/>
          </a:p>
        </p:txBody>
      </p:sp>
    </p:spTree>
    <p:extLst>
      <p:ext uri="{BB962C8B-B14F-4D97-AF65-F5344CB8AC3E}">
        <p14:creationId xmlns:p14="http://schemas.microsoft.com/office/powerpoint/2010/main" val="1436921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följer konkreta exempel på betygsättning med ämnesbetyg. Detta är ett exempel med tre nivåer där läraren sätter ett godkänt betyg på varje nivå.</a:t>
            </a:r>
          </a:p>
          <a:p>
            <a:endParaRPr lang="sv-SE" dirty="0"/>
          </a:p>
          <a:p>
            <a:r>
              <a:rPr lang="sv-SE" dirty="0"/>
              <a:t>När eleven Sarah har läst nivå 1 i ämnet sätter läraren betyg utifrån de kunskaper som Sarah har visat under nivå 1. I det här exemplet får hon betyget C på nivå 1.</a:t>
            </a:r>
          </a:p>
          <a:p>
            <a:endParaRPr lang="sv-SE" dirty="0"/>
          </a:p>
          <a:p>
            <a:r>
              <a:rPr lang="sv-SE" dirty="0"/>
              <a:t>När Sarah har läst nivå 2 sätter läraren betyg utifrån de kunskaper Sarah har visat under nivå 2. I exemplet sätter läraren betyget B. Sarahs betyg på nivå 2 ersätter nu betyget på nivå 1. Hon har alltså betyget B i ämnet efter nivå 2.</a:t>
            </a:r>
          </a:p>
          <a:p>
            <a:endParaRPr lang="sv-SE" dirty="0"/>
          </a:p>
          <a:p>
            <a:r>
              <a:rPr lang="sv-SE" dirty="0"/>
              <a:t>När Sarah har läst nivå 3 sätter läraren betyg på samma sätt. I exemplet sätter läraren denna gång betyget A. Betyget för nivå 3 ersätter då betyget på nivå 2. Eftersom nivå 3 är den högsta nivån Sarah läser i det här ämnet blir betyget A hennes slutliga betyg.</a:t>
            </a:r>
          </a:p>
          <a:p>
            <a:endParaRPr lang="sv-SE" dirty="0"/>
          </a:p>
          <a:p>
            <a:r>
              <a:rPr lang="sv-SE" dirty="0"/>
              <a:t>Alltså, betyget på en högre nivå ersätter betyget på föregående nivå. Notera att läraren aldrig gör en sammanvägning av betyg satta på flera nivåer.</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11</a:t>
            </a:fld>
            <a:endParaRPr lang="sv-SE" dirty="0"/>
          </a:p>
        </p:txBody>
      </p:sp>
    </p:spTree>
    <p:extLst>
      <p:ext uri="{BB962C8B-B14F-4D97-AF65-F5344CB8AC3E}">
        <p14:creationId xmlns:p14="http://schemas.microsoft.com/office/powerpoint/2010/main" val="68620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följer konkreta exempel på betygsättning med ämnesbetyg. Detta är ett exempel med tre nivåer där läraren sätter ett godkänt betyg på varje nivå.</a:t>
            </a:r>
          </a:p>
          <a:p>
            <a:endParaRPr lang="sv-SE" dirty="0"/>
          </a:p>
          <a:p>
            <a:r>
              <a:rPr lang="sv-SE" dirty="0"/>
              <a:t>När eleven Josef har läst nivå 1 i ämnet sätter läraren betyg utifrån de kunskaper som Josef har visat under nivå 1. I det här exemplet får han betyget A på nivå 1.</a:t>
            </a:r>
          </a:p>
          <a:p>
            <a:endParaRPr lang="sv-SE" dirty="0"/>
          </a:p>
          <a:p>
            <a:r>
              <a:rPr lang="sv-SE" dirty="0"/>
              <a:t>När Josef har läst nivå 2 sätter läraren betyg utifrån de kunskaper Josef har visat under nivå 2. I exemplet sätter läraren betyget B. Josefs betyg på nivå 2 ersätter nu betyget på nivå 1. Han har alltså betyget B i ämnet efter nivå 2.</a:t>
            </a:r>
          </a:p>
          <a:p>
            <a:endParaRPr lang="sv-SE" dirty="0"/>
          </a:p>
          <a:p>
            <a:r>
              <a:rPr lang="sv-SE" dirty="0"/>
              <a:t>När Josef har läst nivå 3 sätter läraren betyg på samma sätt. I exemplet sätter läraren denna gång betyget C. Betyget för nivå 3 ersätter då betyget på nivå 2. Eftersom nivå 3 är den högsta nivån Josef läser i det här ämnet blir betyget C hans slutliga betyg.</a:t>
            </a:r>
          </a:p>
          <a:p>
            <a:endParaRPr lang="sv-SE" dirty="0"/>
          </a:p>
          <a:p>
            <a:r>
              <a:rPr lang="sv-SE" dirty="0"/>
              <a:t>Alltså, betyget på en högre nivå ersätter betyget på föregående nivå. Notera att läraren aldrig gör en sammanvägning av betyg satta på flera nivåer.</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12</a:t>
            </a:fld>
            <a:endParaRPr lang="sv-SE" dirty="0"/>
          </a:p>
        </p:txBody>
      </p:sp>
    </p:spTree>
    <p:extLst>
      <p:ext uri="{BB962C8B-B14F-4D97-AF65-F5344CB8AC3E}">
        <p14:creationId xmlns:p14="http://schemas.microsoft.com/office/powerpoint/2010/main" val="3563840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Detta är ett exempel med tre nivåer där läraren sätter ett F som följs av ett godkänt betyg. (I anpassade gymnasieskolan finns inte betyget F, därför sätts inget betyg i anpassade gymnasieskolan om eleven inte når godkänt på en nivå.)</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r>
              <a:rPr lang="sv-SE" dirty="0"/>
              <a:t>På den första nivån når eleven Axel inte upp till ett godkänt betyg och läraren sätter betyget F på nivå 1. </a:t>
            </a:r>
          </a:p>
          <a:p>
            <a:endParaRPr lang="sv-SE" dirty="0"/>
          </a:p>
          <a:p>
            <a:r>
              <a:rPr lang="sv-SE" dirty="0"/>
              <a:t>På nivå 2 går det bättre med studierna och läraren sätter betyget E. Detta betyg ersätter nu det föregående betyget och </a:t>
            </a:r>
            <a:r>
              <a:rPr lang="sv-SE" b="0" dirty="0"/>
              <a:t>Axel  har betyget E i ämnet efter nivå 2.</a:t>
            </a:r>
          </a:p>
          <a:p>
            <a:endParaRPr lang="sv-SE" dirty="0"/>
          </a:p>
          <a:p>
            <a:r>
              <a:rPr lang="sv-SE" dirty="0"/>
              <a:t>Även på nivå 3 sätter läraren betyget E som också blir det slutliga betyget.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13</a:t>
            </a:fld>
            <a:endParaRPr lang="sv-SE" dirty="0"/>
          </a:p>
        </p:txBody>
      </p:sp>
    </p:spTree>
    <p:extLst>
      <p:ext uri="{BB962C8B-B14F-4D97-AF65-F5344CB8AC3E}">
        <p14:creationId xmlns:p14="http://schemas.microsoft.com/office/powerpoint/2010/main" val="2453613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Detta är ett exempel med tre nivåer där läraren sätter betyget F på den sista nivån.  (I anpassade gymnasieskolan finns inte betyget F, därför sätts inget betyg i anpassade gymnasieskolan om eleven inte når godkänt på en nivå.)</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Här sätter läraren det godkända betyget E på nivå 1 och sedan D på nivå 2.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r>
              <a:rPr lang="sv-SE" dirty="0"/>
              <a:t>På nivå 3 når inte eleven Katja upp till ett godkänt betyg och läraren sätter betyget F.</a:t>
            </a:r>
          </a:p>
          <a:p>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När en elev får betyget F på sista nivån behåller eleven betyget från närmast </a:t>
            </a:r>
            <a:r>
              <a:rPr lang="sv-SE" b="0" dirty="0"/>
              <a:t>lägre </a:t>
            </a:r>
            <a:r>
              <a:rPr lang="sv-SE" dirty="0"/>
              <a:t>godkända nivå.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Katja går alltså ut gymnasiet med betyget D i nivå 2 och väljer kanske senare att komplettera med nivå 3 på </a:t>
            </a:r>
            <a:r>
              <a:rPr lang="sv-SE" dirty="0" err="1"/>
              <a:t>komvux</a:t>
            </a:r>
            <a:r>
              <a:rPr lang="sv-SE" dirty="0"/>
              <a:t>. Betyget F från nivå 3 kommer också att synas i Katjas slutliga betyg.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14</a:t>
            </a:fld>
            <a:endParaRPr lang="sv-SE" dirty="0"/>
          </a:p>
        </p:txBody>
      </p:sp>
    </p:spTree>
    <p:extLst>
      <p:ext uri="{BB962C8B-B14F-4D97-AF65-F5344CB8AC3E}">
        <p14:creationId xmlns:p14="http://schemas.microsoft.com/office/powerpoint/2010/main" val="671627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Detta är ett exempel med tre nivåer där läraren inte sätter något betyg på den sista nivån. Här sätter läraren det godkända betyget E på nivå 1 och sedan D på nivå 2.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r>
              <a:rPr lang="sv-SE" dirty="0"/>
              <a:t>På nivå 3 når inte eleven Calle upp till ett godkänt betyg och läraren sätter inget betyg.</a:t>
            </a:r>
          </a:p>
          <a:p>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När en elev inte får något betyg i den sista nivån behåller eleven betyget från närmast </a:t>
            </a:r>
            <a:r>
              <a:rPr lang="sv-SE" b="0" dirty="0"/>
              <a:t>lägre </a:t>
            </a:r>
            <a:r>
              <a:rPr lang="sv-SE" dirty="0"/>
              <a:t>godkända nivå.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Calle går alltså ut gymnasiet med betyget D i nivå 2 och väljer kanske senare att komplettera med nivå 3 på </a:t>
            </a:r>
            <a:r>
              <a:rPr lang="sv-SE" dirty="0" err="1"/>
              <a:t>komvux</a:t>
            </a:r>
            <a:r>
              <a:rPr lang="sv-SE" dirty="0"/>
              <a:t>.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15</a:t>
            </a:fld>
            <a:endParaRPr lang="sv-SE" dirty="0"/>
          </a:p>
        </p:txBody>
      </p:sp>
    </p:spTree>
    <p:extLst>
      <p:ext uri="{BB962C8B-B14F-4D97-AF65-F5344CB8AC3E}">
        <p14:creationId xmlns:p14="http://schemas.microsoft.com/office/powerpoint/2010/main" val="2900184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Relation </a:t>
            </a:r>
            <a:r>
              <a:rPr lang="en-GB" dirty="0" err="1"/>
              <a:t>mellan</a:t>
            </a:r>
            <a:r>
              <a:rPr lang="en-GB" dirty="0"/>
              <a:t> Gy25 och gy1 </a:t>
            </a:r>
            <a:r>
              <a:rPr lang="en-GB" dirty="0" err="1"/>
              <a:t>i</a:t>
            </a:r>
            <a:r>
              <a:rPr lang="en-GB" dirty="0"/>
              <a:t> </a:t>
            </a:r>
            <a:r>
              <a:rPr lang="en-GB" dirty="0" err="1"/>
              <a:t>ämnesplanen</a:t>
            </a:r>
            <a:r>
              <a:rPr lang="en-GB" dirty="0"/>
              <a:t> för </a:t>
            </a:r>
            <a:r>
              <a:rPr lang="en-GB" dirty="0" err="1"/>
              <a:t>matematik</a:t>
            </a:r>
            <a:r>
              <a:rPr lang="en-GB" dirty="0"/>
              <a:t>.</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16</a:t>
            </a:fld>
            <a:endParaRPr lang="sv-SE" dirty="0"/>
          </a:p>
        </p:txBody>
      </p:sp>
    </p:spTree>
    <p:extLst>
      <p:ext uri="{BB962C8B-B14F-4D97-AF65-F5344CB8AC3E}">
        <p14:creationId xmlns:p14="http://schemas.microsoft.com/office/powerpoint/2010/main" val="1432955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17</a:t>
            </a:fld>
            <a:endParaRPr lang="sv-SE" dirty="0"/>
          </a:p>
        </p:txBody>
      </p:sp>
    </p:spTree>
    <p:extLst>
      <p:ext uri="{BB962C8B-B14F-4D97-AF65-F5344CB8AC3E}">
        <p14:creationId xmlns:p14="http://schemas.microsoft.com/office/powerpoint/2010/main" val="2482246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34166-E987-7A04-756B-D72F1724418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F3BF34-51B8-4351-91F1-49D9DF9D32F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B38FD66-388A-D39F-6741-FE65963B5C98}"/>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608CDDC7-FB7B-EF14-C434-E571E9300865}"/>
              </a:ext>
            </a:extLst>
          </p:cNvPr>
          <p:cNvSpPr>
            <a:spLocks noGrp="1"/>
          </p:cNvSpPr>
          <p:nvPr>
            <p:ph type="sldNum" sz="quarter" idx="5"/>
          </p:nvPr>
        </p:nvSpPr>
        <p:spPr/>
        <p:txBody>
          <a:bodyPr/>
          <a:lstStyle/>
          <a:p>
            <a:fld id="{2E06BED0-4988-4506-821C-0E164EB69B33}" type="slidenum">
              <a:rPr lang="sv-SE" smtClean="0"/>
              <a:t>18</a:t>
            </a:fld>
            <a:endParaRPr lang="sv-SE" dirty="0"/>
          </a:p>
        </p:txBody>
      </p:sp>
    </p:spTree>
    <p:extLst>
      <p:ext uri="{BB962C8B-B14F-4D97-AF65-F5344CB8AC3E}">
        <p14:creationId xmlns:p14="http://schemas.microsoft.com/office/powerpoint/2010/main" val="3680066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Relation </a:t>
            </a:r>
            <a:r>
              <a:rPr lang="en-GB" dirty="0" err="1"/>
              <a:t>mellan</a:t>
            </a:r>
            <a:r>
              <a:rPr lang="en-GB" dirty="0"/>
              <a:t> Gy11 och gy25 i </a:t>
            </a:r>
            <a:r>
              <a:rPr lang="en-GB" dirty="0" err="1"/>
              <a:t>ämnesplanen</a:t>
            </a:r>
            <a:r>
              <a:rPr lang="en-GB" dirty="0"/>
              <a:t> för moderna </a:t>
            </a:r>
            <a:r>
              <a:rPr lang="en-GB" dirty="0" err="1"/>
              <a:t>språk</a:t>
            </a:r>
            <a:endParaRPr lang="en-GB" dirty="0"/>
          </a:p>
          <a:p>
            <a:endParaRPr lang="en-GB" dirty="0"/>
          </a:p>
        </p:txBody>
      </p:sp>
      <p:sp>
        <p:nvSpPr>
          <p:cNvPr id="4" name="Platshållare för bildnummer 3"/>
          <p:cNvSpPr>
            <a:spLocks noGrp="1"/>
          </p:cNvSpPr>
          <p:nvPr>
            <p:ph type="sldNum" sz="quarter" idx="5"/>
          </p:nvPr>
        </p:nvSpPr>
        <p:spPr/>
        <p:txBody>
          <a:bodyPr/>
          <a:lstStyle/>
          <a:p>
            <a:fld id="{9600D094-F95C-3740-A37B-17005D23A530}" type="slidenum">
              <a:rPr lang="sv-SE" smtClean="0"/>
              <a:t>19</a:t>
            </a:fld>
            <a:endParaRPr lang="sv-SE"/>
          </a:p>
        </p:txBody>
      </p:sp>
    </p:spTree>
    <p:extLst>
      <p:ext uri="{BB962C8B-B14F-4D97-AF65-F5344CB8AC3E}">
        <p14:creationId xmlns:p14="http://schemas.microsoft.com/office/powerpoint/2010/main" val="3267535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err="1"/>
              <a:t>På</a:t>
            </a:r>
            <a:r>
              <a:rPr lang="en-GB" dirty="0"/>
              <a:t> Skolverket.se </a:t>
            </a:r>
            <a:r>
              <a:rPr lang="en-GB" dirty="0" err="1"/>
              <a:t>finns</a:t>
            </a:r>
            <a:r>
              <a:rPr lang="en-GB" dirty="0"/>
              <a:t> </a:t>
            </a:r>
            <a:r>
              <a:rPr lang="en-GB" dirty="0" err="1"/>
              <a:t>målgruppsingångar</a:t>
            </a:r>
            <a:r>
              <a:rPr lang="en-GB" dirty="0"/>
              <a:t> för de </a:t>
            </a:r>
            <a:r>
              <a:rPr lang="en-GB" dirty="0" err="1"/>
              <a:t>olika</a:t>
            </a:r>
            <a:r>
              <a:rPr lang="en-GB" dirty="0"/>
              <a:t> </a:t>
            </a:r>
            <a:r>
              <a:rPr lang="en-GB" dirty="0" err="1"/>
              <a:t>målgrupperna</a:t>
            </a:r>
            <a:r>
              <a:rPr lang="en-GB" dirty="0"/>
              <a:t> </a:t>
            </a:r>
            <a:r>
              <a:rPr lang="en-GB" dirty="0" err="1"/>
              <a:t>som</a:t>
            </a:r>
            <a:r>
              <a:rPr lang="en-GB" dirty="0"/>
              <a:t> </a:t>
            </a:r>
            <a:r>
              <a:rPr lang="en-GB" dirty="0" err="1"/>
              <a:t>berörs</a:t>
            </a:r>
            <a:r>
              <a:rPr lang="en-GB" dirty="0"/>
              <a:t> </a:t>
            </a:r>
            <a:r>
              <a:rPr lang="en-GB" dirty="0" err="1"/>
              <a:t>av</a:t>
            </a:r>
            <a:r>
              <a:rPr lang="en-GB" dirty="0"/>
              <a:t> Gy25.</a:t>
            </a:r>
          </a:p>
          <a:p>
            <a:endParaRPr lang="en-GB" dirty="0"/>
          </a:p>
          <a:p>
            <a:endParaRPr lang="en-GB" dirty="0"/>
          </a:p>
          <a:p>
            <a:r>
              <a:rPr lang="en-GB" dirty="0" err="1"/>
              <a:t>Här</a:t>
            </a:r>
            <a:r>
              <a:rPr lang="en-GB" dirty="0"/>
              <a:t> </a:t>
            </a:r>
            <a:r>
              <a:rPr lang="en-GB" dirty="0" err="1"/>
              <a:t>finns</a:t>
            </a:r>
            <a:r>
              <a:rPr lang="en-GB" dirty="0"/>
              <a:t> </a:t>
            </a:r>
            <a:r>
              <a:rPr lang="en-GB" dirty="0" err="1"/>
              <a:t>riktad</a:t>
            </a:r>
            <a:r>
              <a:rPr lang="en-GB" dirty="0"/>
              <a:t> information till de </a:t>
            </a:r>
            <a:r>
              <a:rPr lang="en-GB" dirty="0" err="1"/>
              <a:t>olika</a:t>
            </a:r>
            <a:r>
              <a:rPr lang="en-GB" dirty="0"/>
              <a:t> </a:t>
            </a:r>
            <a:r>
              <a:rPr lang="en-GB" dirty="0" err="1"/>
              <a:t>målgrupperna</a:t>
            </a:r>
            <a:r>
              <a:rPr lang="en-GB" dirty="0"/>
              <a:t>:</a:t>
            </a:r>
          </a:p>
          <a:p>
            <a:r>
              <a:rPr lang="en-GB" dirty="0"/>
              <a:t>Material för </a:t>
            </a:r>
            <a:r>
              <a:rPr lang="en-GB" dirty="0" err="1"/>
              <a:t>huvudman</a:t>
            </a:r>
            <a:r>
              <a:rPr lang="en-GB" dirty="0"/>
              <a:t>, </a:t>
            </a:r>
            <a:r>
              <a:rPr lang="en-GB" dirty="0" err="1"/>
              <a:t>skolchef</a:t>
            </a:r>
            <a:r>
              <a:rPr lang="en-GB" dirty="0"/>
              <a:t> och </a:t>
            </a:r>
            <a:r>
              <a:rPr lang="en-GB" dirty="0" err="1"/>
              <a:t>rektor</a:t>
            </a:r>
            <a:r>
              <a:rPr lang="en-GB" dirty="0"/>
              <a:t> till </a:t>
            </a:r>
            <a:r>
              <a:rPr lang="en-GB" dirty="0" err="1"/>
              <a:t>exempel</a:t>
            </a:r>
            <a:r>
              <a:rPr lang="en-GB" dirty="0"/>
              <a:t> </a:t>
            </a:r>
            <a:r>
              <a:rPr lang="en-GB" dirty="0" err="1"/>
              <a:t>tidplan</a:t>
            </a:r>
            <a:r>
              <a:rPr lang="en-GB" dirty="0"/>
              <a:t> för material </a:t>
            </a:r>
            <a:r>
              <a:rPr lang="en-GB" dirty="0" err="1"/>
              <a:t>som</a:t>
            </a:r>
            <a:r>
              <a:rPr lang="en-GB" dirty="0"/>
              <a:t> </a:t>
            </a:r>
            <a:r>
              <a:rPr lang="en-GB" dirty="0" err="1"/>
              <a:t>finns</a:t>
            </a:r>
            <a:r>
              <a:rPr lang="en-GB" dirty="0"/>
              <a:t> och </a:t>
            </a:r>
            <a:r>
              <a:rPr lang="en-GB" dirty="0" err="1"/>
              <a:t>som</a:t>
            </a:r>
            <a:r>
              <a:rPr lang="en-GB" dirty="0"/>
              <a:t> </a:t>
            </a:r>
            <a:r>
              <a:rPr lang="en-GB" dirty="0" err="1"/>
              <a:t>kommer</a:t>
            </a:r>
            <a:r>
              <a:rPr lang="en-GB" dirty="0"/>
              <a:t> under 2025</a:t>
            </a:r>
          </a:p>
          <a:p>
            <a:r>
              <a:rPr lang="en-GB" dirty="0"/>
              <a:t>Material för </a:t>
            </a:r>
            <a:r>
              <a:rPr lang="en-GB" dirty="0" err="1"/>
              <a:t>lärare</a:t>
            </a:r>
            <a:r>
              <a:rPr lang="en-GB" dirty="0"/>
              <a:t> till </a:t>
            </a:r>
            <a:r>
              <a:rPr lang="en-GB" dirty="0" err="1"/>
              <a:t>exempel</a:t>
            </a:r>
            <a:r>
              <a:rPr lang="en-GB" dirty="0"/>
              <a:t> </a:t>
            </a:r>
            <a:r>
              <a:rPr lang="en-GB" dirty="0" err="1"/>
              <a:t>filmer</a:t>
            </a:r>
            <a:r>
              <a:rPr lang="en-GB" dirty="0"/>
              <a:t>, </a:t>
            </a:r>
            <a:r>
              <a:rPr lang="en-GB" dirty="0" err="1"/>
              <a:t>diskussionsfrågor</a:t>
            </a:r>
            <a:r>
              <a:rPr lang="en-GB" dirty="0"/>
              <a:t> och </a:t>
            </a:r>
            <a:r>
              <a:rPr lang="en-GB" dirty="0" err="1"/>
              <a:t>Så</a:t>
            </a:r>
            <a:r>
              <a:rPr lang="en-GB" dirty="0"/>
              <a:t> </a:t>
            </a:r>
            <a:r>
              <a:rPr lang="en-GB" dirty="0" err="1"/>
              <a:t>använder</a:t>
            </a:r>
            <a:r>
              <a:rPr lang="en-GB" dirty="0"/>
              <a:t> du </a:t>
            </a:r>
            <a:r>
              <a:rPr lang="en-GB" dirty="0" err="1"/>
              <a:t>ämnesplanerna</a:t>
            </a:r>
            <a:r>
              <a:rPr lang="en-GB" dirty="0"/>
              <a:t> </a:t>
            </a:r>
            <a:r>
              <a:rPr lang="en-GB" dirty="0" err="1"/>
              <a:t>i</a:t>
            </a:r>
            <a:r>
              <a:rPr lang="en-GB" dirty="0"/>
              <a:t> Gy25</a:t>
            </a:r>
          </a:p>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Material för </a:t>
            </a:r>
            <a:r>
              <a:rPr lang="en-GB" dirty="0" err="1"/>
              <a:t>administratörer</a:t>
            </a:r>
            <a:r>
              <a:rPr lang="en-GB" dirty="0"/>
              <a:t> till </a:t>
            </a:r>
            <a:r>
              <a:rPr lang="en-GB" dirty="0" err="1"/>
              <a:t>exempel</a:t>
            </a:r>
            <a:r>
              <a:rPr lang="en-GB" dirty="0"/>
              <a:t> information om </a:t>
            </a:r>
            <a:r>
              <a:rPr lang="en-GB" dirty="0" err="1"/>
              <a:t>koder</a:t>
            </a:r>
            <a:r>
              <a:rPr lang="en-GB" dirty="0"/>
              <a:t> och </a:t>
            </a:r>
            <a:r>
              <a:rPr lang="en-GB" dirty="0" err="1"/>
              <a:t>studievägskoder</a:t>
            </a:r>
            <a:endParaRPr lang="en-GB" dirty="0"/>
          </a:p>
          <a:p>
            <a:r>
              <a:rPr lang="en-GB" dirty="0"/>
              <a:t>Material för </a:t>
            </a:r>
            <a:r>
              <a:rPr lang="en-GB" dirty="0" err="1"/>
              <a:t>studie</a:t>
            </a:r>
            <a:r>
              <a:rPr lang="en-GB" dirty="0"/>
              <a:t>- och </a:t>
            </a:r>
            <a:r>
              <a:rPr lang="en-GB" dirty="0" err="1"/>
              <a:t>yrkesvägledare</a:t>
            </a:r>
            <a:r>
              <a:rPr lang="en-GB" dirty="0"/>
              <a:t> till </a:t>
            </a:r>
            <a:r>
              <a:rPr lang="en-GB" dirty="0" err="1"/>
              <a:t>exempel</a:t>
            </a:r>
            <a:r>
              <a:rPr lang="en-GB" dirty="0"/>
              <a:t> </a:t>
            </a:r>
            <a:r>
              <a:rPr lang="en-GB" dirty="0" err="1"/>
              <a:t>svar</a:t>
            </a:r>
            <a:r>
              <a:rPr lang="en-GB" dirty="0"/>
              <a:t> </a:t>
            </a:r>
            <a:r>
              <a:rPr lang="en-GB" dirty="0" err="1"/>
              <a:t>på</a:t>
            </a:r>
            <a:r>
              <a:rPr lang="en-GB" dirty="0"/>
              <a:t> </a:t>
            </a:r>
            <a:r>
              <a:rPr lang="en-GB" dirty="0" err="1"/>
              <a:t>vanligt</a:t>
            </a:r>
            <a:r>
              <a:rPr lang="en-GB" dirty="0"/>
              <a:t> </a:t>
            </a:r>
            <a:r>
              <a:rPr lang="en-GB" dirty="0" err="1"/>
              <a:t>förekommande</a:t>
            </a:r>
            <a:r>
              <a:rPr lang="en-GB" dirty="0"/>
              <a:t> </a:t>
            </a:r>
            <a:r>
              <a:rPr lang="en-GB" dirty="0" err="1"/>
              <a:t>frågor</a:t>
            </a:r>
            <a:r>
              <a:rPr lang="en-GB" dirty="0"/>
              <a:t> om Gy25</a:t>
            </a:r>
          </a:p>
          <a:p>
            <a:endParaRPr lang="en-GB" dirty="0"/>
          </a:p>
          <a:p>
            <a:r>
              <a:rPr lang="en-GB" dirty="0"/>
              <a:t>Personal </a:t>
            </a:r>
            <a:r>
              <a:rPr lang="en-GB" dirty="0" err="1"/>
              <a:t>som</a:t>
            </a:r>
            <a:r>
              <a:rPr lang="en-GB" dirty="0"/>
              <a:t> </a:t>
            </a:r>
            <a:r>
              <a:rPr lang="en-GB" dirty="0" err="1"/>
              <a:t>tillhör</a:t>
            </a:r>
            <a:r>
              <a:rPr lang="en-GB" dirty="0"/>
              <a:t> till </a:t>
            </a:r>
            <a:r>
              <a:rPr lang="en-GB" dirty="0" err="1"/>
              <a:t>exempel</a:t>
            </a:r>
            <a:r>
              <a:rPr lang="en-GB" dirty="0"/>
              <a:t> </a:t>
            </a:r>
            <a:r>
              <a:rPr lang="en-GB" dirty="0" err="1"/>
              <a:t>elevhälsan</a:t>
            </a:r>
            <a:r>
              <a:rPr lang="en-GB" dirty="0"/>
              <a:t> och </a:t>
            </a:r>
            <a:r>
              <a:rPr lang="en-GB" dirty="0" err="1"/>
              <a:t>annan</a:t>
            </a:r>
            <a:r>
              <a:rPr lang="en-GB" dirty="0"/>
              <a:t> personal </a:t>
            </a:r>
            <a:r>
              <a:rPr lang="en-GB" dirty="0" err="1"/>
              <a:t>kan</a:t>
            </a:r>
            <a:r>
              <a:rPr lang="en-GB" dirty="0"/>
              <a:t> </a:t>
            </a:r>
            <a:r>
              <a:rPr lang="en-GB" dirty="0" err="1"/>
              <a:t>använda</a:t>
            </a:r>
            <a:r>
              <a:rPr lang="en-GB" dirty="0"/>
              <a:t> </a:t>
            </a:r>
            <a:r>
              <a:rPr lang="en-GB" dirty="0" err="1"/>
              <a:t>samma</a:t>
            </a:r>
            <a:r>
              <a:rPr lang="en-GB" dirty="0"/>
              <a:t> material </a:t>
            </a:r>
            <a:r>
              <a:rPr lang="en-GB" dirty="0" err="1"/>
              <a:t>som</a:t>
            </a:r>
            <a:r>
              <a:rPr lang="en-GB" dirty="0"/>
              <a:t> </a:t>
            </a:r>
            <a:r>
              <a:rPr lang="en-GB" dirty="0" err="1"/>
              <a:t>finns</a:t>
            </a:r>
            <a:r>
              <a:rPr lang="en-GB" dirty="0"/>
              <a:t> under </a:t>
            </a:r>
            <a:r>
              <a:rPr lang="en-GB" dirty="0" err="1"/>
              <a:t>målgruppen</a:t>
            </a:r>
            <a:r>
              <a:rPr lang="en-GB" dirty="0"/>
              <a:t> </a:t>
            </a:r>
            <a:r>
              <a:rPr lang="en-GB" dirty="0" err="1"/>
              <a:t>lärare</a:t>
            </a:r>
            <a:r>
              <a:rPr lang="en-GB" dirty="0"/>
              <a:t>.</a:t>
            </a:r>
          </a:p>
          <a:p>
            <a:endParaRPr lang="en-GB" dirty="0"/>
          </a:p>
          <a:p>
            <a:r>
              <a:rPr lang="en-GB" dirty="0"/>
              <a:t>Under </a:t>
            </a:r>
            <a:r>
              <a:rPr lang="en-GB" dirty="0" err="1"/>
              <a:t>våren</a:t>
            </a:r>
            <a:r>
              <a:rPr lang="en-GB" dirty="0"/>
              <a:t> </a:t>
            </a:r>
            <a:r>
              <a:rPr lang="en-GB" dirty="0" err="1"/>
              <a:t>kommer</a:t>
            </a:r>
            <a:r>
              <a:rPr lang="en-GB" dirty="0"/>
              <a:t> </a:t>
            </a:r>
            <a:r>
              <a:rPr lang="en-GB" dirty="0" err="1"/>
              <a:t>en</a:t>
            </a:r>
            <a:r>
              <a:rPr lang="en-GB" dirty="0"/>
              <a:t> </a:t>
            </a:r>
            <a:r>
              <a:rPr lang="en-GB" dirty="0" err="1"/>
              <a:t>ytterligare</a:t>
            </a:r>
            <a:r>
              <a:rPr lang="en-GB" dirty="0"/>
              <a:t> </a:t>
            </a:r>
            <a:r>
              <a:rPr lang="en-GB" dirty="0" err="1"/>
              <a:t>ingång</a:t>
            </a:r>
            <a:r>
              <a:rPr lang="en-GB" dirty="0"/>
              <a:t> för </a:t>
            </a:r>
            <a:r>
              <a:rPr lang="en-GB" dirty="0" err="1"/>
              <a:t>elever</a:t>
            </a:r>
            <a:r>
              <a:rPr lang="en-GB" dirty="0"/>
              <a:t> och </a:t>
            </a:r>
            <a:r>
              <a:rPr lang="en-GB" dirty="0" err="1"/>
              <a:t>vårdnadshavare</a:t>
            </a:r>
            <a:r>
              <a:rPr lang="en-GB" dirty="0"/>
              <a:t>.</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20</a:t>
            </a:fld>
            <a:endParaRPr lang="sv-SE" dirty="0"/>
          </a:p>
        </p:txBody>
      </p:sp>
    </p:spTree>
    <p:extLst>
      <p:ext uri="{BB962C8B-B14F-4D97-AF65-F5344CB8AC3E}">
        <p14:creationId xmlns:p14="http://schemas.microsoft.com/office/powerpoint/2010/main" val="2872636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fontAlgn="base"/>
            <a:r>
              <a:rPr lang="sv-SE" b="1" i="0" dirty="0">
                <a:solidFill>
                  <a:srgbClr val="262626"/>
                </a:solidFill>
                <a:effectLst/>
                <a:latin typeface="source sans pro" panose="020B0503030403020204" pitchFamily="34" charset="0"/>
              </a:rPr>
              <a:t>Bakgrund och uppdrag kopplat till Gy25</a:t>
            </a:r>
          </a:p>
          <a:p>
            <a:pPr marL="0" marR="0" lvl="0" indent="0" algn="l" defTabSz="685800" rtl="0" eaLnBrk="1" fontAlgn="base" latinLnBrk="0" hangingPunct="1">
              <a:lnSpc>
                <a:spcPct val="100000"/>
              </a:lnSpc>
              <a:spcBef>
                <a:spcPts val="0"/>
              </a:spcBef>
              <a:spcAft>
                <a:spcPts val="0"/>
              </a:spcAft>
              <a:buClrTx/>
              <a:buSzTx/>
              <a:buFontTx/>
              <a:buNone/>
              <a:tabLst/>
              <a:defRPr/>
            </a:pPr>
            <a:r>
              <a:rPr lang="sv-SE" b="0" i="0" dirty="0">
                <a:solidFill>
                  <a:srgbClr val="262626"/>
                </a:solidFill>
                <a:effectLst/>
                <a:latin typeface="source sans pro" panose="020B0503030403020204" pitchFamily="34" charset="0"/>
              </a:rPr>
              <a:t>Ämnesbetyg, Gy25 utgår från förslag från utredningen "Bygga, bedöma och betygssätta – betyg som bättre speglar elevernas kunskaper" (SOU 2020:43). Den ledde till en proposition om ändringar i skollagen som riksdagen sedan har fattat beslut om. </a:t>
            </a:r>
          </a:p>
          <a:p>
            <a:pPr marL="0" marR="0" lvl="0" indent="0" algn="l" defTabSz="685800" rtl="0" eaLnBrk="1" fontAlgn="base" latinLnBrk="0" hangingPunct="1">
              <a:lnSpc>
                <a:spcPct val="100000"/>
              </a:lnSpc>
              <a:spcBef>
                <a:spcPts val="0"/>
              </a:spcBef>
              <a:spcAft>
                <a:spcPts val="0"/>
              </a:spcAft>
              <a:buClrTx/>
              <a:buSzTx/>
              <a:buFontTx/>
              <a:buNone/>
              <a:tabLst/>
              <a:defRPr/>
            </a:pPr>
            <a:endParaRPr lang="sv-SE" sz="1200" b="0" i="0" dirty="0">
              <a:solidFill>
                <a:srgbClr val="262626"/>
              </a:solidFill>
              <a:effectLst/>
              <a:latin typeface="source sans pro" panose="020B0503030403020204" pitchFamily="34" charset="0"/>
              <a:ea typeface="Times New Roman" panose="02020603050405020304" pitchFamily="18" charset="0"/>
            </a:endParaRPr>
          </a:p>
          <a:p>
            <a:pPr marL="0" marR="0" lvl="0" indent="0" algn="l" defTabSz="685800" rtl="0" eaLnBrk="1" fontAlgn="base" latinLnBrk="0" hangingPunct="1">
              <a:lnSpc>
                <a:spcPct val="100000"/>
              </a:lnSpc>
              <a:spcBef>
                <a:spcPts val="0"/>
              </a:spcBef>
              <a:spcAft>
                <a:spcPts val="0"/>
              </a:spcAft>
              <a:buClrTx/>
              <a:buSzTx/>
              <a:buFontTx/>
              <a:buNone/>
              <a:tabLst/>
              <a:defRPr/>
            </a:pPr>
            <a:r>
              <a:rPr lang="sv-SE" sz="1200" dirty="0">
                <a:solidFill>
                  <a:srgbClr val="262626"/>
                </a:solidFill>
                <a:effectLst/>
                <a:latin typeface="+mn-lt"/>
                <a:ea typeface="Times New Roman" panose="02020603050405020304" pitchFamily="18" charset="0"/>
              </a:rPr>
              <a:t>Skolverket har sedan 2020, i enlighet med och beslutade ändringar i skollagen och förordningar,  förberett för en övergång till ämnesbetyg i gymnasieskola, anpassad gymnasieskola och kommunal vuxenutbildning och kommunal vuxenutbildning som anpassad utbildning på gymnasial nivå. I uppdraget ingår att även att genomföra implementeringsinsatser utformade för de olika skolformerna. </a:t>
            </a:r>
          </a:p>
          <a:p>
            <a:pPr fontAlgn="base">
              <a:lnSpc>
                <a:spcPct val="140000"/>
              </a:lnSpc>
              <a:spcBef>
                <a:spcPts val="0"/>
              </a:spcBef>
            </a:pPr>
            <a:endParaRPr lang="sv-SE" sz="1200" dirty="0">
              <a:effectLst/>
              <a:latin typeface="+mn-lt"/>
              <a:ea typeface="Times New Roman" panose="02020603050405020304" pitchFamily="18" charset="0"/>
            </a:endParaRPr>
          </a:p>
          <a:p>
            <a:pPr fontAlgn="base">
              <a:lnSpc>
                <a:spcPct val="140000"/>
              </a:lnSpc>
              <a:spcBef>
                <a:spcPts val="0"/>
              </a:spcBef>
            </a:pPr>
            <a:r>
              <a:rPr lang="sv-SE" sz="1200" dirty="0">
                <a:solidFill>
                  <a:srgbClr val="262626"/>
                </a:solidFill>
                <a:effectLst/>
                <a:latin typeface="+mn-lt"/>
                <a:ea typeface="Times New Roman" panose="02020603050405020304" pitchFamily="18" charset="0"/>
              </a:rPr>
              <a:t>Utgångspunkten i arbetet har varit att innehållet i de nuvarande kurserna i huvudsak skulle anpassas och uppdateras inom ramen för befintliga program och ämnen. Samtidigt har till exempel förändrade behov i arbetslivet och behovet av att dela ämnen utifrån modellen för ämnesbetyg inneburit att förändringarna är mer omfattande i vissa ämnen och program än andra. </a:t>
            </a:r>
            <a:endParaRPr lang="sv-SE" sz="1200" dirty="0">
              <a:effectLst/>
              <a:latin typeface="+mn-lt"/>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3</a:t>
            </a:fld>
            <a:endParaRPr lang="sv-SE" dirty="0"/>
          </a:p>
        </p:txBody>
      </p:sp>
    </p:spTree>
    <p:extLst>
      <p:ext uri="{BB962C8B-B14F-4D97-AF65-F5344CB8AC3E}">
        <p14:creationId xmlns:p14="http://schemas.microsoft.com/office/powerpoint/2010/main" val="8709542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gn="l">
              <a:buNone/>
            </a:pPr>
            <a:r>
              <a:rPr lang="sv-SE" b="1" dirty="0"/>
              <a:t>Läs mer om Gy25 och ämnesbetyg på Skolverkets webbplats</a:t>
            </a:r>
          </a:p>
          <a:p>
            <a:pPr marL="0" indent="0" algn="l">
              <a:buNone/>
            </a:pPr>
            <a:r>
              <a:rPr lang="sv-SE" dirty="0">
                <a:solidFill>
                  <a:schemeClr val="tx1"/>
                </a:solidFill>
                <a:latin typeface="+mn-lt"/>
              </a:rPr>
              <a:t>Ämnesplaner, programstrukturer och examensmål som är redovisade till regeringen</a:t>
            </a:r>
          </a:p>
          <a:p>
            <a:pPr marL="171450" indent="-171450" algn="l">
              <a:buFont typeface="Arial" panose="020B0604020202020204" pitchFamily="34" charset="0"/>
              <a:buChar char="•"/>
            </a:pPr>
            <a:r>
              <a:rPr lang="sv-SE" dirty="0">
                <a:solidFill>
                  <a:schemeClr val="tx1"/>
                </a:solidFill>
                <a:latin typeface="+mn-lt"/>
              </a:rPr>
              <a:t>Filmer och </a:t>
            </a:r>
            <a:r>
              <a:rPr lang="sv-SE" dirty="0" err="1">
                <a:solidFill>
                  <a:schemeClr val="tx1"/>
                </a:solidFill>
                <a:latin typeface="+mn-lt"/>
              </a:rPr>
              <a:t>poddar</a:t>
            </a:r>
            <a:r>
              <a:rPr lang="sv-SE" dirty="0">
                <a:solidFill>
                  <a:schemeClr val="tx1"/>
                </a:solidFill>
                <a:latin typeface="+mn-lt"/>
              </a:rPr>
              <a:t> om ämnesbetygsreformen</a:t>
            </a:r>
          </a:p>
          <a:p>
            <a:pPr marL="171450" indent="-171450" algn="l">
              <a:buFont typeface="Arial" panose="020B0604020202020204" pitchFamily="34" charset="0"/>
              <a:buChar char="•"/>
            </a:pPr>
            <a:r>
              <a:rPr lang="sv-SE" dirty="0">
                <a:solidFill>
                  <a:schemeClr val="tx1"/>
                </a:solidFill>
                <a:latin typeface="+mn-lt"/>
              </a:rPr>
              <a:t>Frågor och svar om ämnesbetyg</a:t>
            </a:r>
          </a:p>
          <a:p>
            <a:endParaRPr lang="sv-SE" dirty="0"/>
          </a:p>
          <a:p>
            <a:r>
              <a:rPr lang="sv-SE" b="1" dirty="0"/>
              <a:t>Prenumerera på Skolverkets nyhetsbrev</a:t>
            </a:r>
            <a:endParaRPr lang="sv-SE" dirty="0">
              <a:solidFill>
                <a:srgbClr val="262626"/>
              </a:solidFill>
              <a:latin typeface="+mn-lt"/>
            </a:endParaRPr>
          </a:p>
          <a:p>
            <a:pPr marL="171450" indent="-171450">
              <a:buFont typeface="Arial" panose="020B0604020202020204" pitchFamily="34" charset="0"/>
              <a:buChar char="•"/>
            </a:pPr>
            <a:r>
              <a:rPr lang="sv-SE" dirty="0">
                <a:solidFill>
                  <a:srgbClr val="262626"/>
                </a:solidFill>
                <a:latin typeface="+mn-lt"/>
              </a:rPr>
              <a:t>N</a:t>
            </a:r>
            <a:r>
              <a:rPr lang="sv-SE" b="0" i="0" dirty="0">
                <a:solidFill>
                  <a:srgbClr val="262626"/>
                </a:solidFill>
                <a:effectLst/>
                <a:latin typeface="+mn-lt"/>
              </a:rPr>
              <a:t>yhetsbrevet kommer i din mejlkorg en gång i veckan.</a:t>
            </a:r>
          </a:p>
          <a:p>
            <a:pPr marL="171450" indent="-171450">
              <a:buFont typeface="Arial" panose="020B0604020202020204" pitchFamily="34" charset="0"/>
              <a:buChar char="•"/>
            </a:pPr>
            <a:r>
              <a:rPr lang="sv-SE" dirty="0">
                <a:solidFill>
                  <a:srgbClr val="262626"/>
                </a:solidFill>
                <a:latin typeface="+mn-lt"/>
              </a:rPr>
              <a:t>Du får </a:t>
            </a:r>
            <a:r>
              <a:rPr lang="sv-SE" b="0" i="0" dirty="0">
                <a:solidFill>
                  <a:srgbClr val="262626"/>
                </a:solidFill>
                <a:effectLst/>
                <a:latin typeface="+mn-lt"/>
              </a:rPr>
              <a:t>den senaste informationen från Skolverket. Håll dig uppdaterad om kommande regeländringar, aktuellt stöd, statsbidrag och kompetensutveckling.</a:t>
            </a:r>
          </a:p>
          <a:p>
            <a:pPr marL="171450" indent="-171450">
              <a:buFont typeface="Arial" panose="020B0604020202020204" pitchFamily="34" charset="0"/>
              <a:buChar char="•"/>
            </a:pPr>
            <a:r>
              <a:rPr lang="sv-SE" dirty="0">
                <a:solidFill>
                  <a:srgbClr val="262626"/>
                </a:solidFill>
                <a:latin typeface="+mn-lt"/>
              </a:rPr>
              <a:t>Anmäl dig via: </a:t>
            </a:r>
            <a:r>
              <a:rPr lang="sv-SE" dirty="0">
                <a:solidFill>
                  <a:srgbClr val="262626"/>
                </a:solidFill>
                <a:latin typeface="+mn-lt"/>
                <a:hlinkClick r:id="rId3"/>
              </a:rPr>
              <a:t>https://www.skolverket.se/om-oss/publikationer-och-nyhetsbrev/prenumerera-pa-skolverkets-nyhetsbrev</a:t>
            </a:r>
            <a:r>
              <a:rPr lang="sv-SE" dirty="0">
                <a:solidFill>
                  <a:srgbClr val="262626"/>
                </a:solidFill>
                <a:latin typeface="+mn-lt"/>
              </a:rPr>
              <a:t> </a:t>
            </a:r>
          </a:p>
          <a:p>
            <a:endParaRPr lang="sv-SE" dirty="0"/>
          </a:p>
        </p:txBody>
      </p:sp>
      <p:sp>
        <p:nvSpPr>
          <p:cNvPr id="4" name="Platshållare för bildnummer 3"/>
          <p:cNvSpPr>
            <a:spLocks noGrp="1"/>
          </p:cNvSpPr>
          <p:nvPr>
            <p:ph type="sldNum" sz="quarter" idx="5"/>
          </p:nvPr>
        </p:nvSpPr>
        <p:spPr/>
        <p:txBody>
          <a:bodyPr/>
          <a:lstStyle/>
          <a:p>
            <a:fld id="{16EEDE37-3986-48DF-B46E-723BC33D0228}" type="slidenum">
              <a:rPr lang="sv-SE" smtClean="0"/>
              <a:t>21</a:t>
            </a:fld>
            <a:endParaRPr lang="sv-SE" dirty="0"/>
          </a:p>
        </p:txBody>
      </p:sp>
    </p:spTree>
    <p:extLst>
      <p:ext uri="{BB962C8B-B14F-4D97-AF65-F5344CB8AC3E}">
        <p14:creationId xmlns:p14="http://schemas.microsoft.com/office/powerpoint/2010/main" val="262855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22</a:t>
            </a:fld>
            <a:endParaRPr lang="sv-SE" dirty="0"/>
          </a:p>
        </p:txBody>
      </p:sp>
    </p:spTree>
    <p:extLst>
      <p:ext uri="{BB962C8B-B14F-4D97-AF65-F5344CB8AC3E}">
        <p14:creationId xmlns:p14="http://schemas.microsoft.com/office/powerpoint/2010/main" val="1183101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20000"/>
              </a:lnSpc>
              <a:spcAft>
                <a:spcPts val="800"/>
              </a:spcAft>
            </a:pPr>
            <a:r>
              <a:rPr lang="sv-SE" sz="1200" kern="100" dirty="0">
                <a:effectLst/>
                <a:latin typeface="+mn-lt"/>
                <a:ea typeface="Times New Roman" panose="02020603050405020304" pitchFamily="18" charset="0"/>
                <a:cs typeface="Times New Roman" panose="02020603050405020304" pitchFamily="18" charset="0"/>
              </a:rPr>
              <a:t>Det har under lång tid funnits kritik mot det nuvarande systemet med kursbetyg som funnits sedan 1994. Kritiken har framför allt handlat om att kursbetygen bidrar till fragmentisering av kunskapsinnehållet och därmed av gymnasieelevernas lärande. Kritiken har även handlat om att:</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mn-lt"/>
                <a:ea typeface="Times New Roman" panose="02020603050405020304" pitchFamily="18" charset="0"/>
                <a:cs typeface="Times New Roman" panose="02020603050405020304" pitchFamily="18" charset="0"/>
              </a:rPr>
              <a:t>elever idag får flera kursbetyg i ett och samma ämne som alla sedan räknas med i det slutliga betyget oavsett när under utbildningen som betygen sattes.</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mn-lt"/>
                <a:ea typeface="Times New Roman" panose="02020603050405020304" pitchFamily="18" charset="0"/>
                <a:cs typeface="Times New Roman" panose="02020603050405020304" pitchFamily="18" charset="0"/>
              </a:rPr>
              <a:t>tidiga misslyckanden kan följa elever och betygen ger inte alltid en rättvisande bild av elevens kunskaper och förmågor i slutet av studierna.</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mn-lt"/>
                <a:ea typeface="Times New Roman" panose="02020603050405020304" pitchFamily="18" charset="0"/>
                <a:cs typeface="Times New Roman" panose="02020603050405020304" pitchFamily="18" charset="0"/>
              </a:rPr>
              <a:t>systemet med kursbetyg har ofta inneburit fokus på täta bedömningstillfällen och stress för både lärare och elever. Fokus för undervisningen har blivit att hinna med och beta av.</a:t>
            </a:r>
          </a:p>
          <a:p>
            <a:pPr>
              <a:lnSpc>
                <a:spcPct val="120000"/>
              </a:lnSpc>
              <a:spcAft>
                <a:spcPts val="800"/>
              </a:spcAft>
            </a:pPr>
            <a:r>
              <a:rPr lang="sv-SE" sz="1200" kern="100" dirty="0">
                <a:effectLst/>
                <a:latin typeface="+mn-lt"/>
                <a:ea typeface="Times New Roman" panose="02020603050405020304" pitchFamily="18" charset="0"/>
                <a:cs typeface="Times New Roman" panose="02020603050405020304" pitchFamily="18" charset="0"/>
              </a:rPr>
              <a:t>Med Gy25, sammantagen bedömning och mindre detaljerade betygskriterier är ambitionen att undervisning och lärande åter ska vara i fokus och att tyngden i lärarnas arbete med eleverna ska ligga på undervisning och lärande.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4</a:t>
            </a:fld>
            <a:endParaRPr lang="sv-SE" dirty="0"/>
          </a:p>
        </p:txBody>
      </p:sp>
    </p:spTree>
    <p:extLst>
      <p:ext uri="{BB962C8B-B14F-4D97-AF65-F5344CB8AC3E}">
        <p14:creationId xmlns:p14="http://schemas.microsoft.com/office/powerpoint/2010/main" val="1815247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20000"/>
              </a:lnSpc>
              <a:spcAft>
                <a:spcPts val="800"/>
              </a:spcAft>
            </a:pPr>
            <a:r>
              <a:rPr lang="sv-SE" sz="1200" b="1" kern="100" dirty="0">
                <a:effectLst/>
                <a:latin typeface="Times New Roman" panose="02020603050405020304" pitchFamily="18" charset="0"/>
                <a:ea typeface="Times New Roman" panose="02020603050405020304" pitchFamily="18" charset="0"/>
                <a:cs typeface="Times New Roman" panose="02020603050405020304" pitchFamily="18" charset="0"/>
              </a:rPr>
              <a:t>Syftet med ämnesbetyg</a:t>
            </a:r>
            <a:endPar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Eleven ska få längre tid för att hinna fördjupa sig i ett ämne innan det slutliga betyget sätts.</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Läraren ges också bättre möjligheter att bedriva undervisning långsiktigt och utifrån en helhetssyn.</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Betyget kommer bättre än idag återspegla vad eleven kan i slutet av sina studier i ämnet.</a:t>
            </a:r>
          </a:p>
          <a:p>
            <a:pPr>
              <a:lnSpc>
                <a:spcPct val="120000"/>
              </a:lnSpc>
              <a:spcAft>
                <a:spcPts val="800"/>
              </a:spcAft>
            </a:pPr>
            <a:endParaRPr lang="sv-SE" sz="12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pPr>
            <a:r>
              <a:rPr lang="sv-SE" sz="1200" b="1" kern="100" dirty="0">
                <a:effectLst/>
                <a:latin typeface="Times New Roman" panose="02020603050405020304" pitchFamily="18" charset="0"/>
                <a:ea typeface="Times New Roman" panose="02020603050405020304" pitchFamily="18" charset="0"/>
                <a:cs typeface="Times New Roman" panose="02020603050405020304" pitchFamily="18" charset="0"/>
              </a:rPr>
              <a:t>Det här innebär förändringarna</a:t>
            </a:r>
            <a:endPar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Alla ämnesplaner utformas som sammanhållna ämnen med nivåer i stället för dagens kurser. Ett ämne kan ha en eller flera nivåer.</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I många ämnen kommer eleverna att kunna få undervisning under en längre sammanhållen period innan det slutliga betyget sätts.</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Ämnen, examensmål, programmål och programstrukturer uppdateras för att passa framtidens studier och yrkesliv.</a:t>
            </a:r>
          </a:p>
          <a:p>
            <a:pPr marL="0" lvl="0" indent="0">
              <a:lnSpc>
                <a:spcPct val="120000"/>
              </a:lnSpc>
              <a:spcAft>
                <a:spcPts val="800"/>
              </a:spcAft>
              <a:buSzPts val="1000"/>
              <a:buFont typeface="Symbol" panose="05050102010706020507" pitchFamily="18" charset="2"/>
              <a:buNone/>
              <a:tabLst>
                <a:tab pos="457200" algn="l"/>
              </a:tabLst>
            </a:pPr>
            <a:endParaRPr lang="sv-SE" sz="1200" u="sng" kern="1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20000"/>
              </a:lnSpc>
              <a:spcAft>
                <a:spcPts val="800"/>
              </a:spcAft>
              <a:buSzPts val="1000"/>
              <a:buFont typeface="Symbol" panose="05050102010706020507" pitchFamily="18" charset="2"/>
              <a:buNone/>
              <a:tabLst>
                <a:tab pos="457200" algn="l"/>
              </a:tabLst>
            </a:pPr>
            <a:r>
              <a:rPr lang="sv-SE" sz="1200" u="none" kern="1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Elever behöver ibland kunna byta mellan skolformer. Därför har Gy25 utformats för att passa i gymnasieskolan, anpassade gymnasieskolan, </a:t>
            </a:r>
            <a:r>
              <a:rPr lang="sv-SE" sz="1200" u="none" kern="100" dirty="0" err="1">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komvux</a:t>
            </a:r>
            <a:r>
              <a:rPr lang="sv-SE" sz="1200" u="none" kern="1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 på gymnasial nivå och </a:t>
            </a:r>
            <a:r>
              <a:rPr lang="sv-SE" sz="1200" u="none" kern="100" dirty="0" err="1">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komvux</a:t>
            </a:r>
            <a:r>
              <a:rPr lang="sv-SE" sz="1200" u="none" kern="1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 som anpassad utbildning på gymnasial nivå.</a:t>
            </a:r>
            <a:endParaRPr lang="sv-SE" sz="1200" u="none"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5</a:t>
            </a:fld>
            <a:endParaRPr lang="sv-SE" dirty="0"/>
          </a:p>
        </p:txBody>
      </p:sp>
    </p:spTree>
    <p:extLst>
      <p:ext uri="{BB962C8B-B14F-4D97-AF65-F5344CB8AC3E}">
        <p14:creationId xmlns:p14="http://schemas.microsoft.com/office/powerpoint/2010/main" val="673195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8A5F3-57D2-B251-BFD9-42BB1E8C4E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3BD18D6-AB8B-0948-6040-47FD051F4FE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CA859E2-CBA3-4A38-5720-A62493A79C6D}"/>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CC08D76C-E37D-3EDF-A8A2-B4A94B9F768D}"/>
              </a:ext>
            </a:extLst>
          </p:cNvPr>
          <p:cNvSpPr>
            <a:spLocks noGrp="1"/>
          </p:cNvSpPr>
          <p:nvPr>
            <p:ph type="sldNum" sz="quarter" idx="5"/>
          </p:nvPr>
        </p:nvSpPr>
        <p:spPr/>
        <p:txBody>
          <a:bodyPr/>
          <a:lstStyle/>
          <a:p>
            <a:fld id="{2E06BED0-4988-4506-821C-0E164EB69B33}" type="slidenum">
              <a:rPr lang="sv-SE" smtClean="0"/>
              <a:t>6</a:t>
            </a:fld>
            <a:endParaRPr lang="sv-SE" dirty="0"/>
          </a:p>
        </p:txBody>
      </p:sp>
    </p:spTree>
    <p:extLst>
      <p:ext uri="{BB962C8B-B14F-4D97-AF65-F5344CB8AC3E}">
        <p14:creationId xmlns:p14="http://schemas.microsoft.com/office/powerpoint/2010/main" val="642628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dirty="0">
                <a:highlight>
                  <a:srgbClr val="FFFF00"/>
                </a:highlight>
              </a:rPr>
              <a:t>Den här bilden använder vi för att förklara hur en ämnesplan i Gy25 fungerar.</a:t>
            </a:r>
          </a:p>
          <a:p>
            <a:pPr marL="571500" indent="-571500">
              <a:buFont typeface="Arial" panose="020B0604020202020204" pitchFamily="34" charset="0"/>
              <a:buChar char="•"/>
            </a:pPr>
            <a:r>
              <a:rPr lang="sv-SE" sz="1200" b="0" i="0" dirty="0">
                <a:highlight>
                  <a:srgbClr val="FFFF00"/>
                </a:highlight>
              </a:rPr>
              <a:t>Alla ämnesplanerna i Gy25 är konstruerade som sammanhållna ämne med en eller flera nivåer. </a:t>
            </a:r>
          </a:p>
          <a:p>
            <a:pPr marL="571500" indent="-571500">
              <a:buFont typeface="Arial" panose="020B0604020202020204" pitchFamily="34" charset="0"/>
              <a:buChar char="•"/>
            </a:pPr>
            <a:r>
              <a:rPr lang="sv-SE" sz="1200" b="0" i="0" dirty="0">
                <a:highlight>
                  <a:srgbClr val="FFFF00"/>
                </a:highlight>
              </a:rPr>
              <a:t>De ingående delarna känns igen från Gy11 – syfte, centralt innehåll och betygskriterier, men målen för ämnet och betygskriterierna är gemensamma för alla nivåer som ingår i ämnet. Vi ska strax kika på hur detta kan se ut med ett ämne som exempel.</a:t>
            </a:r>
          </a:p>
          <a:p>
            <a:pPr marL="571500" indent="-571500">
              <a:buFont typeface="Arial" panose="020B0604020202020204" pitchFamily="34" charset="0"/>
              <a:buChar char="•"/>
            </a:pPr>
            <a:r>
              <a:rPr lang="sv-SE" sz="1200" b="0" i="0" dirty="0">
                <a:highlight>
                  <a:srgbClr val="00FFFF"/>
                </a:highlight>
              </a:rPr>
              <a:t>Det centrala innehållet i ämnesplanen är det som är fokus vi planering och genomförande av undervisningen. Eleverna har rätt att möta allt centralt innehåll som finns i ämnets ingående nivåer. Läraren har ett professionellt friutrymme att avgöra hur undervisningen av det centrala innehållet ska ske. Läraren behöver känna till allt innehåll i ämnesplanen även om man bara undervisar i någon enstaka nivå.</a:t>
            </a:r>
          </a:p>
          <a:p>
            <a:pPr marL="571500" indent="-571500">
              <a:buFont typeface="Arial" panose="020B0604020202020204" pitchFamily="34" charset="0"/>
              <a:buChar char="•"/>
            </a:pPr>
            <a:r>
              <a:rPr lang="sv-SE" sz="1200" b="0" i="0" dirty="0">
                <a:highlight>
                  <a:srgbClr val="00FFFF"/>
                </a:highlight>
              </a:rPr>
              <a:t>Betygskriterierna används för betygssättning.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7</a:t>
            </a:fld>
            <a:endParaRPr lang="sv-SE" dirty="0"/>
          </a:p>
        </p:txBody>
      </p:sp>
    </p:spTree>
    <p:extLst>
      <p:ext uri="{BB962C8B-B14F-4D97-AF65-F5344CB8AC3E}">
        <p14:creationId xmlns:p14="http://schemas.microsoft.com/office/powerpoint/2010/main" val="2298915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Vad är det då som är nytt i CI?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Det centrala innehållet är obligatoriskt och alla elever har rätt att möta allt centralt innehåll i undervisningen. </a:t>
            </a:r>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Det här gäller sedan tidigare och kommer inte att ändras i och med Gy 25.  De olika innehållspunkterna är dock inte lika omfattande och de ska uppfattas som byggstenar som kan kombineras på olika sätt och som kan väga olika tungt i undervisningen. </a:t>
            </a:r>
          </a:p>
          <a:p>
            <a:endParaRPr lang="sv-SE" dirty="0"/>
          </a:p>
          <a:p>
            <a:r>
              <a:rPr lang="sv-SE" dirty="0"/>
              <a:t>Innehållspunkterna är uttryckta mer eller mindre detaljerat beroende på ämnets traditioner, ämnets kunskapsinnehåll och de behov lärare, forskare och branscher har gett uttryck för när vi har arbetat med ämnesplanerna. </a:t>
            </a:r>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 största förändringarna ligger i hur vi strukturerat centralt innehåll. I nuvarande system kan ett centralt innehåll ligga i enbart en kurs . </a:t>
            </a:r>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I Gy25 bygger varje nivå vidare på en tidigare nivå så att eleven möter litteraturhistoria genom alla nivåer med ökande komplexitet för varje nivå.</a:t>
            </a:r>
            <a:r>
              <a:rPr lang="sv-SE" dirty="0">
                <a:solidFill>
                  <a:srgbClr val="262626"/>
                </a:solidFill>
                <a:latin typeface="source sans pro" panose="020B0503030403020204" pitchFamily="34" charset="0"/>
              </a:rPr>
              <a:t> För att få till långsiktigheten och helhetssynen på ämnen kommer det att vara viktigt att ha en bild av hur progressionen i innehållet mellan nivåerna utvecklas.</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b="0" i="0" dirty="0">
              <a:solidFill>
                <a:srgbClr val="262626"/>
              </a:solidFill>
              <a:effectLst/>
              <a:latin typeface="source sans pro" panose="020B0503030403020204" pitchFamily="34" charset="0"/>
            </a:endParaRPr>
          </a:p>
          <a:p>
            <a:pPr>
              <a:spcBef>
                <a:spcPts val="200"/>
              </a:spcBef>
            </a:pPr>
            <a:r>
              <a:rPr lang="sv-SE" sz="1200" kern="1200" dirty="0">
                <a:solidFill>
                  <a:schemeClr val="tx1"/>
                </a:solidFill>
                <a:latin typeface="+mn-lt"/>
                <a:ea typeface="+mn-ea"/>
                <a:cs typeface="+mn-cs"/>
              </a:rPr>
              <a:t>Inga ämnen är uppbyggda enligt enbart en progressionsprincip, men det är bra att fundera över de här principerna för att få den där viktiga helhetsbilden över progressionen mellan nivåerna i ämnet. </a:t>
            </a:r>
          </a:p>
          <a:p>
            <a:pPr marL="0" indent="0">
              <a:buNone/>
            </a:pPr>
            <a:r>
              <a:rPr lang="sv-SE" dirty="0"/>
              <a:t>Modellen för Gy25 bygger på att det finns en progression mellan nivåerna som ingår i ett ämne. </a:t>
            </a:r>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En högre nivå ska bygga vidare på en lägre nivå. Det centrala innehållet bär progressionen i ämnet. </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100" kern="100" dirty="0">
                <a:effectLst/>
                <a:latin typeface="Times New Roman" panose="02020603050405020304" pitchFamily="18" charset="0"/>
                <a:ea typeface="Times New Roman" panose="02020603050405020304" pitchFamily="18" charset="0"/>
                <a:cs typeface="Times New Roman" panose="02020603050405020304" pitchFamily="18" charset="0"/>
              </a:rPr>
              <a:t>Olika </a:t>
            </a:r>
            <a:r>
              <a:rPr lang="sv-SE" sz="1100" kern="100" dirty="0" err="1">
                <a:effectLst/>
                <a:latin typeface="Times New Roman" panose="02020603050405020304" pitchFamily="18" charset="0"/>
                <a:ea typeface="Times New Roman" panose="02020603050405020304" pitchFamily="18" charset="0"/>
                <a:cs typeface="Times New Roman" panose="02020603050405020304" pitchFamily="18" charset="0"/>
              </a:rPr>
              <a:t>progressionsprinciper</a:t>
            </a:r>
            <a:r>
              <a:rPr lang="sv-SE" sz="1100" kern="100" dirty="0">
                <a:effectLst/>
                <a:latin typeface="Times New Roman" panose="02020603050405020304" pitchFamily="18" charset="0"/>
                <a:ea typeface="Times New Roman" panose="02020603050405020304" pitchFamily="18" charset="0"/>
                <a:cs typeface="Times New Roman" panose="02020603050405020304" pitchFamily="18" charset="0"/>
              </a:rPr>
              <a:t> inom olika ämnen, aldrig bara en sorts utan en blandning. </a:t>
            </a: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endParaRPr lang="sv-SE" sz="1100" kern="1200" dirty="0">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Det finns fyra principer av progression i ämnesplanerna:</a:t>
            </a:r>
          </a:p>
          <a:p>
            <a:pPr marL="342900" lvl="0" indent="-342900" fontAlgn="base">
              <a:lnSpc>
                <a:spcPct val="120000"/>
              </a:lnSpc>
              <a:spcAft>
                <a:spcPts val="375"/>
              </a:spcAft>
              <a:buSzPts val="1000"/>
              <a:buFont typeface="Symbol" panose="05050102010706020507" pitchFamily="18" charset="2"/>
              <a:buChar char=""/>
              <a:tabLst>
                <a:tab pos="457200" algn="l"/>
              </a:tabLst>
            </a:pPr>
            <a:r>
              <a:rPr lang="sv-SE" sz="1200" b="1" kern="0" dirty="0">
                <a:solidFill>
                  <a:srgbClr val="262626"/>
                </a:solidFill>
                <a:effectLst/>
                <a:highlight>
                  <a:srgbClr val="FFFFFF"/>
                </a:highlight>
                <a:latin typeface="Source Sans Pro" panose="020B0503030403020204" pitchFamily="34" charset="0"/>
                <a:ea typeface="Times New Roman" panose="02020603050405020304" pitchFamily="18" charset="0"/>
                <a:cs typeface="Times New Roman" panose="02020603050405020304" pitchFamily="18" charset="0"/>
              </a:rPr>
              <a:t>fördjupas</a:t>
            </a:r>
            <a:r>
              <a:rPr lang="sv-SE" sz="1200" kern="0" dirty="0">
                <a:solidFill>
                  <a:srgbClr val="262626"/>
                </a:solidFill>
                <a:effectLst/>
                <a:highlight>
                  <a:srgbClr val="FFFFFF"/>
                </a:highlight>
                <a:latin typeface="Source Sans Pro" panose="020B0503030403020204" pitchFamily="34" charset="0"/>
                <a:ea typeface="Times New Roman" panose="02020603050405020304" pitchFamily="18" charset="0"/>
                <a:cs typeface="Times New Roman" panose="02020603050405020304" pitchFamily="18" charset="0"/>
              </a:rPr>
              <a:t> genom ökad komplexitet</a:t>
            </a:r>
            <a:endParaRPr lang="sv-SE" sz="1200" kern="100" dirty="0">
              <a:solidFill>
                <a:srgbClr val="26262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fontAlgn="base">
              <a:lnSpc>
                <a:spcPct val="120000"/>
              </a:lnSpc>
              <a:spcAft>
                <a:spcPts val="375"/>
              </a:spcAft>
              <a:buSzPts val="1000"/>
              <a:buFont typeface="Symbol" panose="05050102010706020507" pitchFamily="18" charset="2"/>
              <a:buChar char=""/>
              <a:tabLst>
                <a:tab pos="457200" algn="l"/>
              </a:tabLst>
            </a:pPr>
            <a:r>
              <a:rPr lang="sv-SE" sz="1200" b="1" kern="0" dirty="0">
                <a:solidFill>
                  <a:srgbClr val="262626"/>
                </a:solidFill>
                <a:effectLst/>
                <a:highlight>
                  <a:srgbClr val="FFFFFF"/>
                </a:highlight>
                <a:latin typeface="Source Sans Pro" panose="020B0503030403020204" pitchFamily="34" charset="0"/>
                <a:ea typeface="Times New Roman" panose="02020603050405020304" pitchFamily="18" charset="0"/>
                <a:cs typeface="Times New Roman" panose="02020603050405020304" pitchFamily="18" charset="0"/>
              </a:rPr>
              <a:t>breddas</a:t>
            </a:r>
            <a:r>
              <a:rPr lang="sv-SE" sz="1200" kern="0" dirty="0">
                <a:solidFill>
                  <a:srgbClr val="262626"/>
                </a:solidFill>
                <a:effectLst/>
                <a:highlight>
                  <a:srgbClr val="FFFFFF"/>
                </a:highlight>
                <a:latin typeface="Source Sans Pro" panose="020B0503030403020204" pitchFamily="34" charset="0"/>
                <a:ea typeface="Times New Roman" panose="02020603050405020304" pitchFamily="18" charset="0"/>
                <a:cs typeface="Times New Roman" panose="02020603050405020304" pitchFamily="18" charset="0"/>
              </a:rPr>
              <a:t> genom att nya innehållsliga områden läggs till</a:t>
            </a:r>
            <a:endParaRPr lang="sv-SE" sz="1200" kern="100" dirty="0">
              <a:solidFill>
                <a:srgbClr val="26262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fontAlgn="base">
              <a:lnSpc>
                <a:spcPct val="120000"/>
              </a:lnSpc>
              <a:spcAft>
                <a:spcPts val="375"/>
              </a:spcAft>
              <a:buSzPts val="1000"/>
              <a:buFont typeface="Symbol" panose="05050102010706020507" pitchFamily="18" charset="2"/>
              <a:buChar char=""/>
              <a:tabLst>
                <a:tab pos="457200" algn="l"/>
              </a:tabLst>
            </a:pPr>
            <a:r>
              <a:rPr lang="sv-SE" sz="1200" b="1" kern="0" dirty="0">
                <a:solidFill>
                  <a:srgbClr val="262626"/>
                </a:solidFill>
                <a:effectLst/>
                <a:highlight>
                  <a:srgbClr val="FFFFFF"/>
                </a:highlight>
                <a:latin typeface="Source Sans Pro" panose="020B0503030403020204" pitchFamily="34" charset="0"/>
                <a:ea typeface="Times New Roman" panose="02020603050405020304" pitchFamily="18" charset="0"/>
                <a:cs typeface="Times New Roman" panose="02020603050405020304" pitchFamily="18" charset="0"/>
              </a:rPr>
              <a:t>byggs på</a:t>
            </a:r>
            <a:r>
              <a:rPr lang="sv-SE" sz="1200" kern="0" dirty="0">
                <a:solidFill>
                  <a:srgbClr val="262626"/>
                </a:solidFill>
                <a:effectLst/>
                <a:highlight>
                  <a:srgbClr val="FFFFFF"/>
                </a:highlight>
                <a:latin typeface="Source Sans Pro" panose="020B0503030403020204" pitchFamily="34" charset="0"/>
                <a:ea typeface="Times New Roman" panose="02020603050405020304" pitchFamily="18" charset="0"/>
                <a:cs typeface="Times New Roman" panose="02020603050405020304" pitchFamily="18" charset="0"/>
              </a:rPr>
              <a:t> med</a:t>
            </a:r>
            <a:r>
              <a:rPr lang="sv-SE" sz="1200" kern="1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innehåll som förutsätter att eleven förstått ett innehåll på en lägre nivå    </a:t>
            </a:r>
            <a:endParaRPr lang="sv-SE" sz="1200" kern="100" dirty="0">
              <a:solidFill>
                <a:srgbClr val="26262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fontAlgn="base">
              <a:lnSpc>
                <a:spcPct val="120000"/>
              </a:lnSpc>
              <a:spcAft>
                <a:spcPts val="375"/>
              </a:spcAft>
              <a:buSzPts val="1000"/>
              <a:buFont typeface="Symbol" panose="05050102010706020507" pitchFamily="18" charset="2"/>
              <a:buChar char=""/>
              <a:tabLst>
                <a:tab pos="457200" algn="l"/>
              </a:tabLst>
            </a:pPr>
            <a:r>
              <a:rPr lang="sv-SE" sz="1200" b="1" kern="0" dirty="0">
                <a:solidFill>
                  <a:srgbClr val="262626"/>
                </a:solidFill>
                <a:effectLst/>
                <a:highlight>
                  <a:srgbClr val="FFFFFF"/>
                </a:highlight>
                <a:latin typeface="Source Sans Pro" panose="020B0503030403020204" pitchFamily="34" charset="0"/>
                <a:ea typeface="Times New Roman" panose="02020603050405020304" pitchFamily="18" charset="0"/>
                <a:cs typeface="Times New Roman" panose="02020603050405020304" pitchFamily="18" charset="0"/>
              </a:rPr>
              <a:t>upprepas</a:t>
            </a:r>
            <a:r>
              <a:rPr lang="sv-SE" sz="1200" kern="0" dirty="0">
                <a:solidFill>
                  <a:srgbClr val="262626"/>
                </a:solidFill>
                <a:effectLst/>
                <a:highlight>
                  <a:srgbClr val="FFFFFF"/>
                </a:highlight>
                <a:latin typeface="Source Sans Pro" panose="020B0503030403020204" pitchFamily="34" charset="0"/>
                <a:ea typeface="Times New Roman" panose="02020603050405020304" pitchFamily="18" charset="0"/>
                <a:cs typeface="Times New Roman" panose="02020603050405020304" pitchFamily="18" charset="0"/>
              </a:rPr>
              <a:t> men ökar i svårighetsgrad, eftersom det relaterar till övrigt centralt innehåll på nivån</a:t>
            </a:r>
            <a:r>
              <a:rPr lang="sv-SE" sz="1200" kern="1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sv-SE" sz="1200" kern="100" dirty="0">
              <a:solidFill>
                <a:srgbClr val="26262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fontAlgn="base">
              <a:lnSpc>
                <a:spcPct val="120000"/>
              </a:lnSpc>
              <a:spcAft>
                <a:spcPts val="375"/>
              </a:spcAft>
              <a:buSzPts val="1000"/>
              <a:buFont typeface="Symbol" panose="05050102010706020507" pitchFamily="18" charset="2"/>
              <a:buNone/>
              <a:tabLst>
                <a:tab pos="457200" algn="l"/>
              </a:tabLst>
            </a:pPr>
            <a:endParaRPr lang="sv-SE" sz="1200" kern="100" dirty="0">
              <a:solidFill>
                <a:srgbClr val="26262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Vi ska strax kika på hur det kan se ut.</a:t>
            </a:r>
          </a:p>
          <a:p>
            <a:pPr>
              <a:spcBef>
                <a:spcPts val="200"/>
              </a:spcBef>
            </a:pPr>
            <a:endParaRPr lang="sv-SE" sz="1200" kern="1200" dirty="0">
              <a:solidFill>
                <a:schemeClr val="tx1"/>
              </a:solidFill>
              <a:latin typeface="+mn-lt"/>
              <a:ea typeface="+mn-ea"/>
              <a:cs typeface="+mn-cs"/>
            </a:endParaRPr>
          </a:p>
          <a:p>
            <a:pPr>
              <a:spcBef>
                <a:spcPts val="200"/>
              </a:spcBef>
            </a:pPr>
            <a:endParaRPr lang="sv-SE" sz="3200" dirty="0">
              <a:effectLst/>
              <a:latin typeface="Arial" panose="020B0604020202020204" pitchFamily="34"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8</a:t>
            </a:fld>
            <a:endParaRPr lang="sv-SE" dirty="0"/>
          </a:p>
        </p:txBody>
      </p:sp>
    </p:spTree>
    <p:extLst>
      <p:ext uri="{BB962C8B-B14F-4D97-AF65-F5344CB8AC3E}">
        <p14:creationId xmlns:p14="http://schemas.microsoft.com/office/powerpoint/2010/main" val="3091362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Här en bild där vi ser ett utdrag ur ämnet </a:t>
            </a:r>
            <a:r>
              <a:rPr lang="sv-SE" i="1" dirty="0"/>
              <a:t>scenisk gestaltning</a:t>
            </a:r>
            <a:r>
              <a:rPr lang="sv-SE" dirty="0"/>
              <a:t>.</a:t>
            </a:r>
          </a:p>
          <a:p>
            <a:endParaRPr lang="sv-SE" dirty="0"/>
          </a:p>
          <a:p>
            <a:r>
              <a:rPr lang="sv-SE" dirty="0"/>
              <a:t>Detta är en av alla ämnesplaner som Skolverket tagit fram i arbetet med Gy25. Med den vill vi uppmärksamma er på ett bar saker:</a:t>
            </a:r>
          </a:p>
          <a:p>
            <a:pPr marL="228600" indent="-228600">
              <a:buAutoNum type="arabicPeriod"/>
            </a:pPr>
            <a:r>
              <a:rPr lang="sv-SE" dirty="0"/>
              <a:t>Begreppen till exempel och däribland – </a:t>
            </a:r>
            <a:r>
              <a:rPr lang="sv-SE" u="sng" dirty="0"/>
              <a:t>till exempel </a:t>
            </a:r>
            <a:r>
              <a:rPr lang="sv-SE" dirty="0"/>
              <a:t>innebär att man som lärare får några exempel som kan ingå i undervisningen. Läraren kan alltså välja. Om det står </a:t>
            </a:r>
            <a:r>
              <a:rPr lang="sv-SE" u="sng" dirty="0"/>
              <a:t>däribland</a:t>
            </a:r>
            <a:r>
              <a:rPr lang="sv-SE" dirty="0"/>
              <a:t> betyder det att allt som listas efter ska ingå i undervisningen. Läraren är alltid fri att lägga till annat som inte listas.</a:t>
            </a:r>
          </a:p>
          <a:p>
            <a:pPr marL="228600" marR="0" lvl="0" indent="-228600" algn="l" defTabSz="685800" rtl="0" eaLnBrk="1" fontAlgn="auto" latinLnBrk="0" hangingPunct="1">
              <a:lnSpc>
                <a:spcPct val="100000"/>
              </a:lnSpc>
              <a:spcBef>
                <a:spcPts val="0"/>
              </a:spcBef>
              <a:spcAft>
                <a:spcPts val="0"/>
              </a:spcAft>
              <a:buClrTx/>
              <a:buSzTx/>
              <a:buFontTx/>
              <a:buAutoNum type="arabicPeriod"/>
              <a:tabLst/>
              <a:defRPr/>
            </a:pPr>
            <a:r>
              <a:rPr lang="sv-SE" u="sng" dirty="0"/>
              <a:t>Progression</a:t>
            </a:r>
            <a:r>
              <a:rPr lang="sv-SE" dirty="0"/>
              <a:t> - I detta exempel har vi arbetat med begrepp som </a:t>
            </a:r>
            <a:r>
              <a:rPr lang="sv-SE" b="1" dirty="0"/>
              <a:t>introduktion</a:t>
            </a:r>
            <a:r>
              <a:rPr lang="sv-SE" dirty="0"/>
              <a:t> i nivå 1 för att i nivå 3 tala om </a:t>
            </a:r>
            <a:r>
              <a:rPr lang="sv-SE" b="1" dirty="0"/>
              <a:t>fördjupat arbete </a:t>
            </a:r>
            <a:r>
              <a:rPr lang="sv-SE" b="0" i="1" dirty="0"/>
              <a:t>(fördjupas genom ökad komplexitet)</a:t>
            </a:r>
            <a:r>
              <a:rPr lang="sv-SE" dirty="0"/>
              <a:t>. Begreppen </a:t>
            </a:r>
            <a:r>
              <a:rPr lang="sv-SE" b="1" dirty="0"/>
              <a:t>till exempel </a:t>
            </a:r>
            <a:r>
              <a:rPr lang="sv-SE" dirty="0"/>
              <a:t>och </a:t>
            </a:r>
            <a:r>
              <a:rPr lang="sv-SE" b="1" dirty="0"/>
              <a:t>däribland</a:t>
            </a:r>
            <a:r>
              <a:rPr lang="sv-SE" dirty="0"/>
              <a:t> används också för att bygga progression </a:t>
            </a:r>
            <a:r>
              <a:rPr lang="sv-SE" i="1" dirty="0"/>
              <a:t>(Breddas genom att nya innehållsliga områden läggs till</a:t>
            </a:r>
            <a:r>
              <a:rPr lang="sv-SE" dirty="0"/>
              <a:t>).</a:t>
            </a:r>
          </a:p>
          <a:p>
            <a:pPr marL="228600" marR="0" lvl="0" indent="-228600" algn="l" defTabSz="685800" rtl="0" eaLnBrk="1" fontAlgn="auto" latinLnBrk="0" hangingPunct="1">
              <a:lnSpc>
                <a:spcPct val="100000"/>
              </a:lnSpc>
              <a:spcBef>
                <a:spcPts val="0"/>
              </a:spcBef>
              <a:spcAft>
                <a:spcPts val="0"/>
              </a:spcAft>
              <a:buClrTx/>
              <a:buSzTx/>
              <a:buFontTx/>
              <a:buAutoNum type="arabicPeriod"/>
              <a:tabLst/>
              <a:defRPr/>
            </a:pPr>
            <a:r>
              <a:rPr lang="sv-SE" dirty="0"/>
              <a:t>Det finns också en progression i begreppen </a:t>
            </a:r>
            <a:r>
              <a:rPr lang="sv-SE" b="1" dirty="0"/>
              <a:t>kan användas </a:t>
            </a:r>
            <a:r>
              <a:rPr lang="sv-SE" dirty="0"/>
              <a:t>(nivå 1), </a:t>
            </a:r>
            <a:r>
              <a:rPr lang="sv-SE" b="1" dirty="0"/>
              <a:t>kan gestaltas </a:t>
            </a:r>
            <a:r>
              <a:rPr lang="sv-SE" dirty="0"/>
              <a:t>(nivå 2) och </a:t>
            </a:r>
            <a:r>
              <a:rPr lang="sv-SE" b="1" dirty="0"/>
              <a:t>samverkar</a:t>
            </a:r>
            <a:r>
              <a:rPr lang="sv-SE" dirty="0"/>
              <a:t> (nivå 3). Meningen Arbete efter givna ramar återfinns i alla tre nivåer och är ett exempel på </a:t>
            </a:r>
            <a:r>
              <a:rPr lang="sv-SE" i="1" dirty="0"/>
              <a:t>Upprepas men ökar i svårighetsgrad, eftersom det relaterar till övrigt centralt innehåll på nivån. </a:t>
            </a:r>
          </a:p>
          <a:p>
            <a:pPr marL="228600" indent="-228600">
              <a:buAutoNum type="arabicPeriod"/>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i="1" dirty="0"/>
              <a:t>Byggs på med innehåll som förutsätter att eleven förstått ett innehåll på en lägre nivå </a:t>
            </a:r>
            <a:r>
              <a:rPr lang="sv-SE" dirty="0"/>
              <a:t> (inget tydligt exempel alternativt att det genomsyrar samtliga nivåer)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9</a:t>
            </a:fld>
            <a:endParaRPr lang="sv-SE" dirty="0"/>
          </a:p>
        </p:txBody>
      </p:sp>
    </p:spTree>
    <p:extLst>
      <p:ext uri="{BB962C8B-B14F-4D97-AF65-F5344CB8AC3E}">
        <p14:creationId xmlns:p14="http://schemas.microsoft.com/office/powerpoint/2010/main" val="251564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95A87-566C-0C32-CB05-52968AEAC24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AA9887A-CE36-4773-6B18-DAC30BB1466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C9442D2-FE9A-DFDC-3B97-0951F25B2D0A}"/>
              </a:ext>
            </a:extLst>
          </p:cNvPr>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Anpassad gymnasieskola</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Här en bild där vi ser ett utdrag ur ämnet </a:t>
            </a:r>
            <a:r>
              <a:rPr lang="sv-SE" i="1" dirty="0"/>
              <a:t>teater</a:t>
            </a:r>
            <a:r>
              <a:rPr lang="sv-SE" dirty="0"/>
              <a:t>.</a:t>
            </a:r>
          </a:p>
          <a:p>
            <a:endParaRPr lang="sv-SE" dirty="0"/>
          </a:p>
          <a:p>
            <a:r>
              <a:rPr lang="sv-SE" dirty="0"/>
              <a:t>Detta är en av alla ämnesplaner som Skolverket tagit fram i arbetet med Gy25. Med den vill vi uppmärksamma er på ett bar saker:</a:t>
            </a:r>
          </a:p>
          <a:p>
            <a:pPr marL="228600" indent="-228600">
              <a:buAutoNum type="arabicPeriod"/>
            </a:pPr>
            <a:r>
              <a:rPr lang="sv-SE" dirty="0"/>
              <a:t>Begreppen till exempel och däribland – </a:t>
            </a:r>
            <a:r>
              <a:rPr lang="sv-SE" u="sng" dirty="0"/>
              <a:t>till exempel </a:t>
            </a:r>
            <a:r>
              <a:rPr lang="sv-SE" dirty="0"/>
              <a:t>innebär att man som lärare får några exempel som kan ingå i undervisningen. Läraren kan alltså välja. Om det står </a:t>
            </a:r>
            <a:r>
              <a:rPr lang="sv-SE" u="sng" dirty="0"/>
              <a:t>däribland</a:t>
            </a:r>
            <a:r>
              <a:rPr lang="sv-SE" dirty="0"/>
              <a:t> betyder det att allt som listas efter ska ingå i undervisningen. Läraren är alltid fri att lägga till annat som inte listas.</a:t>
            </a:r>
          </a:p>
          <a:p>
            <a:pPr marL="342900" indent="-342900">
              <a:buClr>
                <a:schemeClr val="bg2"/>
              </a:buClr>
              <a:buFont typeface="+mj-lt"/>
              <a:buAutoNum type="arabicPeriod"/>
            </a:pPr>
            <a:r>
              <a:rPr lang="sv-SE" dirty="0"/>
              <a:t>Progression - I detta exempel har vi arbetat med begrepp som </a:t>
            </a:r>
            <a:r>
              <a:rPr lang="sv-SE" b="1" dirty="0"/>
              <a:t>grundläggande</a:t>
            </a:r>
            <a:r>
              <a:rPr lang="sv-SE" dirty="0"/>
              <a:t> i nivå 1 för att i nivå 3 tala om </a:t>
            </a:r>
            <a:r>
              <a:rPr lang="sv-SE" b="1" dirty="0"/>
              <a:t>inom valt teaterområde</a:t>
            </a:r>
            <a:r>
              <a:rPr lang="sv-SE" dirty="0"/>
              <a:t>. Det finns också en progression i begreppen </a:t>
            </a:r>
            <a:r>
              <a:rPr lang="sv-SE" b="1" dirty="0"/>
              <a:t>uttrycka sig på scen</a:t>
            </a:r>
            <a:r>
              <a:rPr lang="sv-SE" dirty="0"/>
              <a:t>(nivå 1), </a:t>
            </a:r>
            <a:r>
              <a:rPr lang="sv-SE" b="1" dirty="0"/>
              <a:t>uttrycka sig i olika former av gestaltningsarbete </a:t>
            </a:r>
            <a:r>
              <a:rPr lang="sv-SE" dirty="0"/>
              <a:t>(nivå 2) och </a:t>
            </a:r>
            <a:r>
              <a:rPr lang="sv-SE" b="1" dirty="0"/>
              <a:t>hörd på scenen samt för att kunna kommunicera med en publik</a:t>
            </a:r>
            <a:r>
              <a:rPr lang="sv-SE" dirty="0"/>
              <a:t> (nivå 3). (</a:t>
            </a:r>
            <a:r>
              <a:rPr lang="sv-SE" i="1" dirty="0"/>
              <a:t>Fördjupas genom ökad komplexitet och Breddas genom att nya innehållsliga områden läggs till)</a:t>
            </a:r>
          </a:p>
          <a:p>
            <a:pPr marL="342900" indent="-342900">
              <a:buClr>
                <a:schemeClr val="bg2"/>
              </a:buClr>
              <a:buFont typeface="+mj-lt"/>
              <a:buAutoNum type="arabicPeriod"/>
            </a:pPr>
            <a:r>
              <a:rPr lang="sv-SE" sz="1200" dirty="0">
                <a:effectLst/>
                <a:latin typeface="Arial" panose="020B0604020202020204" pitchFamily="34" charset="0"/>
                <a:ea typeface="Times New Roman" panose="02020603050405020304" pitchFamily="18" charset="0"/>
                <a:cs typeface="Times New Roman" panose="02020603050405020304" pitchFamily="18" charset="0"/>
              </a:rPr>
              <a:t>Teatern som konstart och dess roll i samhället, </a:t>
            </a:r>
            <a:r>
              <a:rPr lang="sv-SE" sz="1200" dirty="0">
                <a:solidFill>
                  <a:schemeClr val="bg1"/>
                </a:solidFill>
                <a:effectLst/>
                <a:highlight>
                  <a:srgbClr val="692859"/>
                </a:highlight>
                <a:latin typeface="Arial" panose="020B0604020202020204" pitchFamily="34" charset="0"/>
                <a:ea typeface="Times New Roman" panose="02020603050405020304" pitchFamily="18" charset="0"/>
                <a:cs typeface="Times New Roman" panose="02020603050405020304" pitchFamily="18" charset="0"/>
              </a:rPr>
              <a:t>till exempel</a:t>
            </a:r>
            <a:r>
              <a:rPr lang="sv-SE" sz="1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r>
              <a:rPr lang="sv-SE" sz="1200" dirty="0">
                <a:effectLst/>
                <a:latin typeface="Arial" panose="020B0604020202020204" pitchFamily="34" charset="0"/>
                <a:ea typeface="Times New Roman" panose="02020603050405020304" pitchFamily="18" charset="0"/>
                <a:cs typeface="Times New Roman" panose="02020603050405020304" pitchFamily="18" charset="0"/>
              </a:rPr>
              <a:t>hur teatern har speglat och speglar sin samtid.</a:t>
            </a:r>
            <a:r>
              <a:rPr lang="sv-SE" dirty="0"/>
              <a:t> (</a:t>
            </a:r>
            <a:r>
              <a:rPr lang="sv-SE" i="1" dirty="0"/>
              <a:t>Upprepas men ökar i svårighetsgrad, eftersom det relaterar till övrigt centralt innehåll på nivån).</a:t>
            </a:r>
            <a:r>
              <a:rPr lang="sv-SE" dirty="0"/>
              <a:t> </a:t>
            </a:r>
          </a:p>
          <a:p>
            <a:endParaRPr lang="sv-SE" dirty="0"/>
          </a:p>
        </p:txBody>
      </p:sp>
      <p:sp>
        <p:nvSpPr>
          <p:cNvPr id="4" name="Platshållare för bildnummer 3">
            <a:extLst>
              <a:ext uri="{FF2B5EF4-FFF2-40B4-BE49-F238E27FC236}">
                <a16:creationId xmlns:a16="http://schemas.microsoft.com/office/drawing/2014/main" id="{EFC230B4-862A-45E1-DEAF-E31F40FFD1A2}"/>
              </a:ext>
            </a:extLst>
          </p:cNvPr>
          <p:cNvSpPr>
            <a:spLocks noGrp="1"/>
          </p:cNvSpPr>
          <p:nvPr>
            <p:ph type="sldNum" sz="quarter" idx="5"/>
          </p:nvPr>
        </p:nvSpPr>
        <p:spPr/>
        <p:txBody>
          <a:bodyPr/>
          <a:lstStyle/>
          <a:p>
            <a:fld id="{2E06BED0-4988-4506-821C-0E164EB69B33}" type="slidenum">
              <a:rPr lang="sv-SE" smtClean="0"/>
              <a:t>10</a:t>
            </a:fld>
            <a:endParaRPr lang="sv-SE" dirty="0"/>
          </a:p>
        </p:txBody>
      </p:sp>
    </p:spTree>
    <p:extLst>
      <p:ext uri="{BB962C8B-B14F-4D97-AF65-F5344CB8AC3E}">
        <p14:creationId xmlns:p14="http://schemas.microsoft.com/office/powerpoint/2010/main" val="2176114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Kapitel">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1D0C9D-640F-0FE6-9278-FF15BD756206}"/>
              </a:ext>
            </a:extLst>
          </p:cNvPr>
          <p:cNvSpPr>
            <a:spLocks noGrp="1"/>
          </p:cNvSpPr>
          <p:nvPr>
            <p:ph type="ctrTitle" hasCustomPrompt="1"/>
          </p:nvPr>
        </p:nvSpPr>
        <p:spPr>
          <a:xfrm>
            <a:off x="750957" y="552451"/>
            <a:ext cx="9269343" cy="3165129"/>
          </a:xfrm>
        </p:spPr>
        <p:txBody>
          <a:bodyPr anchor="b"/>
          <a:lstStyle>
            <a:lvl1pPr algn="l">
              <a:lnSpc>
                <a:spcPct val="85000"/>
              </a:lnSpc>
              <a:defRPr sz="7200">
                <a:solidFill>
                  <a:schemeClr val="bg1"/>
                </a:solidFill>
              </a:defRPr>
            </a:lvl1pPr>
          </a:lstStyle>
          <a:p>
            <a:r>
              <a:rPr lang="sv-SE" dirty="0"/>
              <a:t>Skriv huvudrubrik</a:t>
            </a:r>
          </a:p>
        </p:txBody>
      </p:sp>
      <p:sp>
        <p:nvSpPr>
          <p:cNvPr id="3" name="Underrubrik 2">
            <a:extLst>
              <a:ext uri="{FF2B5EF4-FFF2-40B4-BE49-F238E27FC236}">
                <a16:creationId xmlns:a16="http://schemas.microsoft.com/office/drawing/2014/main" id="{822F2E12-3506-08C7-A502-7936D96E508F}"/>
              </a:ext>
            </a:extLst>
          </p:cNvPr>
          <p:cNvSpPr>
            <a:spLocks noGrp="1"/>
          </p:cNvSpPr>
          <p:nvPr>
            <p:ph type="subTitle" idx="1" hasCustomPrompt="1"/>
          </p:nvPr>
        </p:nvSpPr>
        <p:spPr>
          <a:xfrm>
            <a:off x="750957" y="4196519"/>
            <a:ext cx="9269343" cy="1330739"/>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Skriv underrubrik</a:t>
            </a:r>
          </a:p>
        </p:txBody>
      </p:sp>
      <p:sp>
        <p:nvSpPr>
          <p:cNvPr id="9" name="Rektangel 8">
            <a:extLst>
              <a:ext uri="{FF2B5EF4-FFF2-40B4-BE49-F238E27FC236}">
                <a16:creationId xmlns:a16="http://schemas.microsoft.com/office/drawing/2014/main" id="{A64C15E6-092F-148A-17C7-DAC4CD3DDC25}"/>
              </a:ext>
            </a:extLst>
          </p:cNvPr>
          <p:cNvSpPr/>
          <p:nvPr userDrawn="1"/>
        </p:nvSpPr>
        <p:spPr>
          <a:xfrm>
            <a:off x="10548730" y="1"/>
            <a:ext cx="1308308" cy="5524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Bild 7">
            <a:extLst>
              <a:ext uri="{FF2B5EF4-FFF2-40B4-BE49-F238E27FC236}">
                <a16:creationId xmlns:a16="http://schemas.microsoft.com/office/drawing/2014/main" id="{2819BF45-BEDF-03A5-9576-0281EDC72FAB}"/>
              </a:ext>
            </a:extLst>
          </p:cNvPr>
          <p:cNvSpPr/>
          <p:nvPr userDrawn="1"/>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tx1"/>
          </a:solidFill>
          <a:ln w="1151" cap="flat">
            <a:noFill/>
            <a:prstDash val="solid"/>
            <a:miter/>
          </a:ln>
        </p:spPr>
        <p:txBody>
          <a:bodyPr rtlCol="0" anchor="ctr"/>
          <a:lstStyle/>
          <a:p>
            <a:endParaRPr lang="sv-SE" dirty="0"/>
          </a:p>
        </p:txBody>
      </p:sp>
    </p:spTree>
    <p:extLst>
      <p:ext uri="{BB962C8B-B14F-4D97-AF65-F5344CB8AC3E}">
        <p14:creationId xmlns:p14="http://schemas.microsoft.com/office/powerpoint/2010/main" val="4274860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objek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8" name="Rektangel 7">
            <a:extLst>
              <a:ext uri="{FF2B5EF4-FFF2-40B4-BE49-F238E27FC236}">
                <a16:creationId xmlns:a16="http://schemas.microsoft.com/office/drawing/2014/main" id="{DDA07AE9-1075-4B34-9171-D82BB6D6459F}"/>
              </a:ext>
            </a:extLst>
          </p:cNvPr>
          <p:cNvSpPr/>
          <p:nvPr userDrawn="1"/>
        </p:nvSpPr>
        <p:spPr>
          <a:xfrm>
            <a:off x="6169038" y="552451"/>
            <a:ext cx="5688000" cy="597693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97244839"/>
      </p:ext>
    </p:extLst>
  </p:cSld>
  <p:clrMapOvr>
    <a:masterClrMapping/>
  </p:clrMapOvr>
  <p:extLst>
    <p:ext uri="{DCECCB84-F9BA-43D5-87BE-67443E8EF086}">
      <p15:sldGuideLst xmlns:p15="http://schemas.microsoft.com/office/powerpoint/2012/main">
        <p15:guide id="3" pos="3636">
          <p15:clr>
            <a:srgbClr val="FBAE40"/>
          </p15:clr>
        </p15:guide>
        <p15:guide id="4" pos="388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jekt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6419850"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6419850"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9" name="Rektangel 8">
            <a:extLst>
              <a:ext uri="{FF2B5EF4-FFF2-40B4-BE49-F238E27FC236}">
                <a16:creationId xmlns:a16="http://schemas.microsoft.com/office/drawing/2014/main" id="{DD55D52D-1745-EE7C-99E3-01351F0674D9}"/>
              </a:ext>
            </a:extLst>
          </p:cNvPr>
          <p:cNvSpPr/>
          <p:nvPr userDrawn="1"/>
        </p:nvSpPr>
        <p:spPr>
          <a:xfrm>
            <a:off x="334962" y="552451"/>
            <a:ext cx="5688000" cy="597693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4110744269"/>
      </p:ext>
    </p:extLst>
  </p:cSld>
  <p:clrMapOvr>
    <a:masterClrMapping/>
  </p:clrMapOvr>
  <p:extLst>
    <p:ext uri="{DCECCB84-F9BA-43D5-87BE-67443E8EF086}">
      <p15:sldGuideLst xmlns:p15="http://schemas.microsoft.com/office/powerpoint/2012/main">
        <p15:guide id="3" pos="3795">
          <p15:clr>
            <a:srgbClr val="FBAE40"/>
          </p15:clr>
        </p15:guide>
        <p15:guide id="4" pos="404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AC7F46F2-AB17-D569-ECFD-7A9CF65A1948}"/>
              </a:ext>
            </a:extLst>
          </p:cNvPr>
          <p:cNvSpPr/>
          <p:nvPr userDrawn="1"/>
        </p:nvSpPr>
        <p:spPr>
          <a:xfrm>
            <a:off x="334963" y="1916113"/>
            <a:ext cx="11522075" cy="46085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334963" y="1916113"/>
            <a:ext cx="11522075" cy="4608512"/>
          </a:xfrm>
          <a:solidFill>
            <a:schemeClr val="bg1"/>
          </a:solidFill>
        </p:spPr>
        <p:txBody>
          <a:bodyPr anchor="ctr"/>
          <a:lstStyle>
            <a:lvl1pPr marL="0" indent="0" algn="ctr">
              <a:buNone/>
              <a:defRPr/>
            </a:lvl1pPr>
          </a:lstStyle>
          <a:p>
            <a:r>
              <a:rPr lang="sv-SE" dirty="0"/>
              <a:t>Klicka på ikonen för att lägga till ett diagram</a:t>
            </a:r>
          </a:p>
        </p:txBody>
      </p:sp>
      <p:sp>
        <p:nvSpPr>
          <p:cNvPr id="3" name="Rubrik 2">
            <a:extLst>
              <a:ext uri="{FF2B5EF4-FFF2-40B4-BE49-F238E27FC236}">
                <a16:creationId xmlns:a16="http://schemas.microsoft.com/office/drawing/2014/main" id="{4E65F383-B964-BFA8-7479-4DDB7D496B11}"/>
              </a:ext>
            </a:extLst>
          </p:cNvPr>
          <p:cNvSpPr>
            <a:spLocks noGrp="1"/>
          </p:cNvSpPr>
          <p:nvPr>
            <p:ph type="title"/>
          </p:nvPr>
        </p:nvSpPr>
        <p:spPr>
          <a:xfrm>
            <a:off x="334962" y="552451"/>
            <a:ext cx="11522075" cy="1363662"/>
          </a:xfrm>
        </p:spPr>
        <p:txBody>
          <a:bodyPr/>
          <a:lstStyle/>
          <a:p>
            <a:r>
              <a:rPr lang="sv-SE" dirty="0"/>
              <a:t>Klicka här för att ändra mall för rubrikformat</a:t>
            </a:r>
          </a:p>
        </p:txBody>
      </p:sp>
    </p:spTree>
    <p:extLst>
      <p:ext uri="{BB962C8B-B14F-4D97-AF65-F5344CB8AC3E}">
        <p14:creationId xmlns:p14="http://schemas.microsoft.com/office/powerpoint/2010/main" val="308509490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ehåll och Diagram">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2B1546DA-9D0F-F584-DA86-8F62EC3084A1}"/>
              </a:ext>
            </a:extLst>
          </p:cNvPr>
          <p:cNvSpPr/>
          <p:nvPr userDrawn="1"/>
        </p:nvSpPr>
        <p:spPr>
          <a:xfrm>
            <a:off x="6166677" y="552450"/>
            <a:ext cx="5690360" cy="59721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6166678" y="552450"/>
            <a:ext cx="5690360" cy="5972175"/>
          </a:xfrm>
          <a:solidFill>
            <a:schemeClr val="bg1"/>
          </a:solidFill>
        </p:spPr>
        <p:txBody>
          <a:bodyPr anchor="ctr"/>
          <a:lstStyle>
            <a:lvl1pPr marL="0" indent="0" algn="ctr">
              <a:buNone/>
              <a:defRPr/>
            </a:lvl1pPr>
          </a:lstStyle>
          <a:p>
            <a:r>
              <a:rPr lang="sv-SE" dirty="0"/>
              <a:t>Klicka på ikonen för att lägga till ett diagram</a:t>
            </a:r>
          </a:p>
        </p:txBody>
      </p:sp>
      <p:sp>
        <p:nvSpPr>
          <p:cNvPr id="11" name="Rubrik 10">
            <a:extLst>
              <a:ext uri="{FF2B5EF4-FFF2-40B4-BE49-F238E27FC236}">
                <a16:creationId xmlns:a16="http://schemas.microsoft.com/office/drawing/2014/main" id="{4F2146E6-1E0A-7C2A-C7D9-CBFAACA70860}"/>
              </a:ext>
            </a:extLst>
          </p:cNvPr>
          <p:cNvSpPr>
            <a:spLocks noGrp="1"/>
          </p:cNvSpPr>
          <p:nvPr>
            <p:ph type="title" hasCustomPrompt="1"/>
          </p:nvPr>
        </p:nvSpPr>
        <p:spPr>
          <a:xfrm>
            <a:off x="334962" y="552451"/>
            <a:ext cx="5376725" cy="1367942"/>
          </a:xfrm>
        </p:spPr>
        <p:txBody>
          <a:bodyPr/>
          <a:lstStyle>
            <a:lvl1pPr>
              <a:defRPr/>
            </a:lvl1pPr>
          </a:lstStyle>
          <a:p>
            <a:r>
              <a:rPr lang="sv-SE" dirty="0"/>
              <a:t>Skriv rubrik</a:t>
            </a:r>
          </a:p>
        </p:txBody>
      </p:sp>
      <p:sp>
        <p:nvSpPr>
          <p:cNvPr id="12" name="Platshållare för innehåll 2">
            <a:extLst>
              <a:ext uri="{FF2B5EF4-FFF2-40B4-BE49-F238E27FC236}">
                <a16:creationId xmlns:a16="http://schemas.microsoft.com/office/drawing/2014/main" id="{190316F7-EA73-023B-E661-5D90E25736A5}"/>
              </a:ext>
            </a:extLst>
          </p:cNvPr>
          <p:cNvSpPr>
            <a:spLocks noGrp="1"/>
          </p:cNvSpPr>
          <p:nvPr>
            <p:ph idx="1" hasCustomPrompt="1"/>
          </p:nvPr>
        </p:nvSpPr>
        <p:spPr>
          <a:xfrm>
            <a:off x="334962" y="2425148"/>
            <a:ext cx="5376725"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56964645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gram och Innehål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0AA2FC3-858D-7D2C-BA95-4BC009644C4A}"/>
              </a:ext>
            </a:extLst>
          </p:cNvPr>
          <p:cNvSpPr/>
          <p:nvPr userDrawn="1"/>
        </p:nvSpPr>
        <p:spPr>
          <a:xfrm>
            <a:off x="334963" y="552450"/>
            <a:ext cx="5690360" cy="59721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334962" y="552450"/>
            <a:ext cx="5690360" cy="5972175"/>
          </a:xfrm>
          <a:solidFill>
            <a:schemeClr val="bg1"/>
          </a:solidFill>
        </p:spPr>
        <p:txBody>
          <a:bodyPr anchor="ctr"/>
          <a:lstStyle>
            <a:lvl1pPr marL="0" indent="0" algn="ctr">
              <a:buNone/>
              <a:defRPr/>
            </a:lvl1pPr>
          </a:lstStyle>
          <a:p>
            <a:r>
              <a:rPr lang="sv-SE" dirty="0"/>
              <a:t>Klicka på ikonen för att lägga till ett diagram</a:t>
            </a:r>
          </a:p>
        </p:txBody>
      </p:sp>
      <p:sp>
        <p:nvSpPr>
          <p:cNvPr id="11" name="Rubrik 10">
            <a:extLst>
              <a:ext uri="{FF2B5EF4-FFF2-40B4-BE49-F238E27FC236}">
                <a16:creationId xmlns:a16="http://schemas.microsoft.com/office/drawing/2014/main" id="{4F2146E6-1E0A-7C2A-C7D9-CBFAACA70860}"/>
              </a:ext>
            </a:extLst>
          </p:cNvPr>
          <p:cNvSpPr>
            <a:spLocks noGrp="1"/>
          </p:cNvSpPr>
          <p:nvPr>
            <p:ph type="title" hasCustomPrompt="1"/>
          </p:nvPr>
        </p:nvSpPr>
        <p:spPr>
          <a:xfrm>
            <a:off x="6480313" y="552451"/>
            <a:ext cx="5376725" cy="1367942"/>
          </a:xfrm>
        </p:spPr>
        <p:txBody>
          <a:bodyPr/>
          <a:lstStyle>
            <a:lvl1pPr>
              <a:defRPr/>
            </a:lvl1pPr>
          </a:lstStyle>
          <a:p>
            <a:r>
              <a:rPr lang="sv-SE" dirty="0"/>
              <a:t>Skriv rubrik</a:t>
            </a:r>
          </a:p>
        </p:txBody>
      </p:sp>
      <p:sp>
        <p:nvSpPr>
          <p:cNvPr id="12" name="Platshållare för innehåll 2">
            <a:extLst>
              <a:ext uri="{FF2B5EF4-FFF2-40B4-BE49-F238E27FC236}">
                <a16:creationId xmlns:a16="http://schemas.microsoft.com/office/drawing/2014/main" id="{190316F7-EA73-023B-E661-5D90E25736A5}"/>
              </a:ext>
            </a:extLst>
          </p:cNvPr>
          <p:cNvSpPr>
            <a:spLocks noGrp="1"/>
          </p:cNvSpPr>
          <p:nvPr>
            <p:ph idx="1" hasCustomPrompt="1"/>
          </p:nvPr>
        </p:nvSpPr>
        <p:spPr>
          <a:xfrm>
            <a:off x="6454429" y="2425148"/>
            <a:ext cx="5402609"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974380508"/>
      </p:ext>
    </p:extLst>
  </p:cSld>
  <p:clrMapOvr>
    <a:masterClrMapping/>
  </p:clrMapOvr>
  <p:extLst>
    <p:ext uri="{DCECCB84-F9BA-43D5-87BE-67443E8EF086}">
      <p15:sldGuideLst xmlns:p15="http://schemas.microsoft.com/office/powerpoint/2012/main">
        <p15:guide id="1" orient="horz" pos="1007">
          <p15:clr>
            <a:srgbClr val="FBAE40"/>
          </p15:clr>
        </p15:guide>
        <p15:guide id="2" orient="horz" pos="111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us/Kapitel">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8B00F768-CF4F-79DB-49DD-91B21EEFB79B}"/>
              </a:ext>
            </a:extLst>
          </p:cNvPr>
          <p:cNvSpPr/>
          <p:nvPr userDrawn="1"/>
        </p:nvSpPr>
        <p:spPr>
          <a:xfrm>
            <a:off x="3335130" y="2252870"/>
            <a:ext cx="6855792" cy="229262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Rektangel 6">
            <a:extLst>
              <a:ext uri="{FF2B5EF4-FFF2-40B4-BE49-F238E27FC236}">
                <a16:creationId xmlns:a16="http://schemas.microsoft.com/office/drawing/2014/main" id="{954B7139-0C4A-0C39-55BE-E6D8F4CAA1CA}"/>
              </a:ext>
            </a:extLst>
          </p:cNvPr>
          <p:cNvSpPr/>
          <p:nvPr userDrawn="1"/>
        </p:nvSpPr>
        <p:spPr>
          <a:xfrm>
            <a:off x="10548730" y="1"/>
            <a:ext cx="1308308" cy="5524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Bild 7">
            <a:extLst>
              <a:ext uri="{FF2B5EF4-FFF2-40B4-BE49-F238E27FC236}">
                <a16:creationId xmlns:a16="http://schemas.microsoft.com/office/drawing/2014/main" id="{6A09132B-0567-8176-4BF4-FBE5ADF8316D}"/>
              </a:ext>
            </a:extLst>
          </p:cNvPr>
          <p:cNvSpPr/>
          <p:nvPr/>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tx1"/>
          </a:solidFill>
          <a:ln w="1151" cap="flat">
            <a:noFill/>
            <a:prstDash val="solid"/>
            <a:miter/>
          </a:ln>
        </p:spPr>
        <p:txBody>
          <a:bodyPr rtlCol="0" anchor="ctr"/>
          <a:lstStyle/>
          <a:p>
            <a:endParaRPr lang="sv-SE" dirty="0"/>
          </a:p>
        </p:txBody>
      </p:sp>
      <p:sp>
        <p:nvSpPr>
          <p:cNvPr id="10" name="Rektangel 9">
            <a:extLst>
              <a:ext uri="{FF2B5EF4-FFF2-40B4-BE49-F238E27FC236}">
                <a16:creationId xmlns:a16="http://schemas.microsoft.com/office/drawing/2014/main" id="{5B63FBF8-E1C5-3C4A-D2D1-5B2F8D3A7D22}"/>
              </a:ext>
            </a:extLst>
          </p:cNvPr>
          <p:cNvSpPr/>
          <p:nvPr userDrawn="1"/>
        </p:nvSpPr>
        <p:spPr>
          <a:xfrm>
            <a:off x="2001078" y="2252870"/>
            <a:ext cx="1334052" cy="229262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ubrik 1">
            <a:extLst>
              <a:ext uri="{FF2B5EF4-FFF2-40B4-BE49-F238E27FC236}">
                <a16:creationId xmlns:a16="http://schemas.microsoft.com/office/drawing/2014/main" id="{C58582BF-315D-47ED-3A02-7594E55D51A3}"/>
              </a:ext>
            </a:extLst>
          </p:cNvPr>
          <p:cNvSpPr>
            <a:spLocks noGrp="1"/>
          </p:cNvSpPr>
          <p:nvPr>
            <p:ph type="ctrTitle" hasCustomPrompt="1"/>
          </p:nvPr>
        </p:nvSpPr>
        <p:spPr>
          <a:xfrm>
            <a:off x="3829880" y="2420938"/>
            <a:ext cx="5596093" cy="1563551"/>
          </a:xfrm>
        </p:spPr>
        <p:txBody>
          <a:bodyPr wrap="none" anchor="b">
            <a:noAutofit/>
          </a:bodyPr>
          <a:lstStyle>
            <a:lvl1pPr algn="l">
              <a:lnSpc>
                <a:spcPct val="85000"/>
              </a:lnSpc>
              <a:defRPr sz="9000">
                <a:solidFill>
                  <a:schemeClr val="accent1"/>
                </a:solidFill>
              </a:defRPr>
            </a:lvl1pPr>
          </a:lstStyle>
          <a:p>
            <a:r>
              <a:rPr lang="sv-SE" dirty="0"/>
              <a:t>Rubrik</a:t>
            </a:r>
          </a:p>
        </p:txBody>
      </p:sp>
      <p:sp>
        <p:nvSpPr>
          <p:cNvPr id="13" name="Underrubrik 2">
            <a:extLst>
              <a:ext uri="{FF2B5EF4-FFF2-40B4-BE49-F238E27FC236}">
                <a16:creationId xmlns:a16="http://schemas.microsoft.com/office/drawing/2014/main" id="{3A174CF1-50ED-A47A-94C7-D6E8D647750B}"/>
              </a:ext>
            </a:extLst>
          </p:cNvPr>
          <p:cNvSpPr>
            <a:spLocks noGrp="1"/>
          </p:cNvSpPr>
          <p:nvPr>
            <p:ph type="subTitle" idx="1" hasCustomPrompt="1"/>
          </p:nvPr>
        </p:nvSpPr>
        <p:spPr>
          <a:xfrm>
            <a:off x="3829880" y="3993325"/>
            <a:ext cx="5606517" cy="428488"/>
          </a:xfrm>
        </p:spPr>
        <p:txBody>
          <a:bodyPr wrap="none" lIns="46800" anchor="ctr">
            <a:noAutofit/>
          </a:bodyPr>
          <a:lstStyle>
            <a:lvl1pPr marL="0" indent="0" algn="l">
              <a:lnSpc>
                <a:spcPct val="85000"/>
              </a:lnSpc>
              <a:buNone/>
              <a:defRPr sz="2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text</a:t>
            </a:r>
          </a:p>
        </p:txBody>
      </p:sp>
    </p:spTree>
    <p:extLst>
      <p:ext uri="{BB962C8B-B14F-4D97-AF65-F5344CB8AC3E}">
        <p14:creationId xmlns:p14="http://schemas.microsoft.com/office/powerpoint/2010/main" val="2796622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lutsida">
    <p:bg>
      <p:bgPr>
        <a:solidFill>
          <a:schemeClr val="accent1"/>
        </a:solidFill>
        <a:effectLst/>
      </p:bgPr>
    </p:bg>
    <p:spTree>
      <p:nvGrpSpPr>
        <p:cNvPr id="1" name=""/>
        <p:cNvGrpSpPr/>
        <p:nvPr/>
      </p:nvGrpSpPr>
      <p:grpSpPr>
        <a:xfrm>
          <a:off x="0" y="0"/>
          <a:ext cx="0" cy="0"/>
          <a:chOff x="0" y="0"/>
          <a:chExt cx="0" cy="0"/>
        </a:xfrm>
      </p:grpSpPr>
      <p:sp>
        <p:nvSpPr>
          <p:cNvPr id="9" name="Bild 7">
            <a:extLst>
              <a:ext uri="{FF2B5EF4-FFF2-40B4-BE49-F238E27FC236}">
                <a16:creationId xmlns:a16="http://schemas.microsoft.com/office/drawing/2014/main" id="{6A09132B-0567-8176-4BF4-FBE5ADF8316D}"/>
              </a:ext>
            </a:extLst>
          </p:cNvPr>
          <p:cNvSpPr/>
          <p:nvPr/>
        </p:nvSpPr>
        <p:spPr>
          <a:xfrm>
            <a:off x="3282122" y="2835398"/>
            <a:ext cx="5571900" cy="950306"/>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bg1"/>
          </a:solidFill>
          <a:ln w="1151" cap="flat">
            <a:noFill/>
            <a:prstDash val="solid"/>
            <a:miter/>
          </a:ln>
        </p:spPr>
        <p:txBody>
          <a:bodyPr rtlCol="0" anchor="ctr"/>
          <a:lstStyle/>
          <a:p>
            <a:endParaRPr lang="sv-SE" dirty="0"/>
          </a:p>
        </p:txBody>
      </p:sp>
    </p:spTree>
    <p:extLst>
      <p:ext uri="{BB962C8B-B14F-4D97-AF65-F5344CB8AC3E}">
        <p14:creationId xmlns:p14="http://schemas.microsoft.com/office/powerpoint/2010/main" val="1230995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nnehåll i en bred sp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4000" y="624000"/>
            <a:ext cx="10546024" cy="1231696"/>
          </a:xfrm>
        </p:spPr>
        <p:txBody>
          <a:bodyPr wrap="square" lIns="0" anchor="t" anchorCtr="0">
            <a:noAutofit/>
          </a:bodyPr>
          <a:lstStyle/>
          <a:p>
            <a:r>
              <a:rPr lang="sv-SE" dirty="0"/>
              <a:t>Sida med text i en bred spalt</a:t>
            </a:r>
            <a:endParaRPr lang="en-US" dirty="0"/>
          </a:p>
        </p:txBody>
      </p:sp>
      <p:sp>
        <p:nvSpPr>
          <p:cNvPr id="3" name="Content Placeholder 2"/>
          <p:cNvSpPr>
            <a:spLocks noGrp="1"/>
          </p:cNvSpPr>
          <p:nvPr>
            <p:ph idx="1"/>
          </p:nvPr>
        </p:nvSpPr>
        <p:spPr>
          <a:xfrm>
            <a:off x="624000" y="2256001"/>
            <a:ext cx="10546024" cy="3784073"/>
          </a:xfrm>
        </p:spPr>
        <p:txBody>
          <a:bodyPr lIns="0" numCol="1" spcCol="432000">
            <a:noAutofit/>
          </a:bodyPr>
          <a:lstStyle>
            <a:lvl1pPr>
              <a:lnSpc>
                <a:spcPts val="2933"/>
              </a:lnSpc>
              <a:defRPr sz="2400"/>
            </a:lvl1pPr>
            <a:lvl2pPr>
              <a:lnSpc>
                <a:spcPts val="2933"/>
              </a:lnSpc>
              <a:defRPr sz="2400"/>
            </a:lvl2pPr>
            <a:lvl3pPr>
              <a:lnSpc>
                <a:spcPts val="2933"/>
              </a:lnSpc>
              <a:defRPr sz="2400"/>
            </a:lvl3pPr>
            <a:lvl4pPr>
              <a:lnSpc>
                <a:spcPts val="2933"/>
              </a:lnSpc>
              <a:defRPr sz="2400"/>
            </a:lvl4pPr>
            <a:lvl5pPr>
              <a:lnSpc>
                <a:spcPts val="2933"/>
              </a:lnSpc>
              <a:defRPr sz="2400" baseline="0"/>
            </a:lvl5pPr>
          </a:lstStyle>
          <a:p>
            <a:pPr lvl="0"/>
            <a:r>
              <a:rPr lang="sv-SE"/>
              <a:t>Klicka här för att ändra format på bakgrundstexten</a:t>
            </a:r>
          </a:p>
        </p:txBody>
      </p:sp>
      <p:cxnSp>
        <p:nvCxnSpPr>
          <p:cNvPr id="13" name="Rak 12">
            <a:extLst>
              <a:ext uri="{FF2B5EF4-FFF2-40B4-BE49-F238E27FC236}">
                <a16:creationId xmlns:a16="http://schemas.microsoft.com/office/drawing/2014/main" id="{94B301F5-5A61-4D46-AF70-0F529A180DED}"/>
              </a:ext>
            </a:extLst>
          </p:cNvPr>
          <p:cNvCxnSpPr/>
          <p:nvPr userDrawn="1"/>
        </p:nvCxnSpPr>
        <p:spPr>
          <a:xfrm>
            <a:off x="-8965" y="6336000"/>
            <a:ext cx="121968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ruta 14">
            <a:extLst>
              <a:ext uri="{FF2B5EF4-FFF2-40B4-BE49-F238E27FC236}">
                <a16:creationId xmlns:a16="http://schemas.microsoft.com/office/drawing/2014/main" id="{081B4B6B-E6FD-B441-9B37-8E6853F3450B}"/>
              </a:ext>
            </a:extLst>
          </p:cNvPr>
          <p:cNvSpPr txBox="1"/>
          <p:nvPr userDrawn="1"/>
        </p:nvSpPr>
        <p:spPr>
          <a:xfrm>
            <a:off x="6421654" y="6536488"/>
            <a:ext cx="605857" cy="175208"/>
          </a:xfrm>
          <a:prstGeom prst="rect">
            <a:avLst/>
          </a:prstGeom>
          <a:noFill/>
        </p:spPr>
        <p:txBody>
          <a:bodyPr wrap="square" lIns="0" tIns="0" rIns="0" bIns="0" rtlCol="0">
            <a:noAutofit/>
          </a:bodyPr>
          <a:lstStyle/>
          <a:p>
            <a:r>
              <a:rPr lang="sv-SE" sz="1067" dirty="0">
                <a:latin typeface="Arial" panose="020B0604020202020204" pitchFamily="34" charset="0"/>
                <a:cs typeface="Arial" panose="020B0604020202020204" pitchFamily="34" charset="0"/>
              </a:rPr>
              <a:t>Sida </a:t>
            </a:r>
            <a:fld id="{AD0127C6-9469-C446-BCA0-17521D814E32}" type="slidenum">
              <a:rPr lang="sv-SE" sz="1067" smtClean="0">
                <a:latin typeface="Arial" panose="020B0604020202020204" pitchFamily="34" charset="0"/>
                <a:cs typeface="Arial" panose="020B0604020202020204" pitchFamily="34" charset="0"/>
              </a:rPr>
              <a:t>‹#›</a:t>
            </a:fld>
            <a:endParaRPr lang="sv-SE" sz="1067" dirty="0">
              <a:latin typeface="Arial" panose="020B0604020202020204" pitchFamily="34" charset="0"/>
              <a:cs typeface="Arial" panose="020B0604020202020204" pitchFamily="34" charset="0"/>
            </a:endParaRPr>
          </a:p>
        </p:txBody>
      </p:sp>
      <p:cxnSp>
        <p:nvCxnSpPr>
          <p:cNvPr id="16" name="Rak 15">
            <a:extLst>
              <a:ext uri="{FF2B5EF4-FFF2-40B4-BE49-F238E27FC236}">
                <a16:creationId xmlns:a16="http://schemas.microsoft.com/office/drawing/2014/main" id="{A5F0DAC9-B6DE-3A41-8F3D-135A7BD9D37E}"/>
              </a:ext>
            </a:extLst>
          </p:cNvPr>
          <p:cNvCxnSpPr>
            <a:cxnSpLocks/>
          </p:cNvCxnSpPr>
          <p:nvPr userDrawn="1"/>
        </p:nvCxnSpPr>
        <p:spPr>
          <a:xfrm flipV="1">
            <a:off x="6314279" y="6524296"/>
            <a:ext cx="0" cy="175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Bild 7">
            <a:extLst>
              <a:ext uri="{FF2B5EF4-FFF2-40B4-BE49-F238E27FC236}">
                <a16:creationId xmlns:a16="http://schemas.microsoft.com/office/drawing/2014/main" id="{5406414E-289E-3C45-9FA1-E67E461A95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64485" y="6499913"/>
            <a:ext cx="1056000" cy="229564"/>
          </a:xfrm>
          <a:prstGeom prst="rect">
            <a:avLst/>
          </a:prstGeom>
        </p:spPr>
      </p:pic>
    </p:spTree>
    <p:extLst>
      <p:ext uri="{BB962C8B-B14F-4D97-AF65-F5344CB8AC3E}">
        <p14:creationId xmlns:p14="http://schemas.microsoft.com/office/powerpoint/2010/main" val="3377779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B618C6E1-EF6E-4C41-773B-AD42B0013554}"/>
              </a:ext>
            </a:extLst>
          </p:cNvPr>
          <p:cNvSpPr/>
          <p:nvPr userDrawn="1"/>
        </p:nvSpPr>
        <p:spPr>
          <a:xfrm>
            <a:off x="10548730" y="1"/>
            <a:ext cx="1308308" cy="55245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Bild 7">
            <a:extLst>
              <a:ext uri="{FF2B5EF4-FFF2-40B4-BE49-F238E27FC236}">
                <a16:creationId xmlns:a16="http://schemas.microsoft.com/office/drawing/2014/main" id="{9D5A8E40-E4E2-7B0A-0D42-4B5B25D7B2E4}"/>
              </a:ext>
            </a:extLst>
          </p:cNvPr>
          <p:cNvSpPr/>
          <p:nvPr userDrawn="1"/>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bg1"/>
          </a:solidFill>
          <a:ln w="1151" cap="flat">
            <a:noFill/>
            <a:prstDash val="solid"/>
            <a:miter/>
          </a:ln>
        </p:spPr>
        <p:txBody>
          <a:bodyPr rtlCol="0" anchor="ctr"/>
          <a:lstStyle/>
          <a:p>
            <a:endParaRPr lang="sv-SE" dirty="0"/>
          </a:p>
        </p:txBody>
      </p:sp>
      <p:sp>
        <p:nvSpPr>
          <p:cNvPr id="16" name="Platshållare för text 15">
            <a:extLst>
              <a:ext uri="{FF2B5EF4-FFF2-40B4-BE49-F238E27FC236}">
                <a16:creationId xmlns:a16="http://schemas.microsoft.com/office/drawing/2014/main" id="{F46BEE33-0529-BAC3-D725-286055F85184}"/>
              </a:ext>
            </a:extLst>
          </p:cNvPr>
          <p:cNvSpPr>
            <a:spLocks noGrp="1"/>
          </p:cNvSpPr>
          <p:nvPr>
            <p:ph type="body" sz="quarter" idx="10" hasCustomPrompt="1"/>
          </p:nvPr>
        </p:nvSpPr>
        <p:spPr>
          <a:xfrm>
            <a:off x="334963" y="2420938"/>
            <a:ext cx="4680000" cy="3671887"/>
          </a:xfrm>
        </p:spPr>
        <p:txBody>
          <a:bodyPr wrap="square" numCol="1" spcCol="0"/>
          <a:lstStyle>
            <a:lvl1pPr marL="1793875" indent="-1793875">
              <a:buNone/>
              <a:tabLst>
                <a:tab pos="1793875" algn="l"/>
              </a:tabLst>
              <a:defRPr/>
            </a:lvl1pPr>
            <a:lvl2pPr marL="180975" indent="0">
              <a:buNone/>
              <a:defRPr/>
            </a:lvl2pPr>
          </a:lstStyle>
          <a:p>
            <a:pPr lvl="0"/>
            <a:r>
              <a:rPr lang="sv-SE" dirty="0"/>
              <a:t>08.00 Använd TAB för att flytta text höger</a:t>
            </a:r>
          </a:p>
        </p:txBody>
      </p:sp>
      <p:sp>
        <p:nvSpPr>
          <p:cNvPr id="3" name="Underrubrik 2">
            <a:extLst>
              <a:ext uri="{FF2B5EF4-FFF2-40B4-BE49-F238E27FC236}">
                <a16:creationId xmlns:a16="http://schemas.microsoft.com/office/drawing/2014/main" id="{C0EA7789-D837-A645-D8B4-DA8954209765}"/>
              </a:ext>
            </a:extLst>
          </p:cNvPr>
          <p:cNvSpPr>
            <a:spLocks noGrp="1"/>
          </p:cNvSpPr>
          <p:nvPr>
            <p:ph type="subTitle" idx="1" hasCustomPrompt="1"/>
          </p:nvPr>
        </p:nvSpPr>
        <p:spPr>
          <a:xfrm>
            <a:off x="334962" y="1357796"/>
            <a:ext cx="9685337" cy="558318"/>
          </a:xfrm>
        </p:spPr>
        <p:txBody>
          <a:bodyPr>
            <a:noAutofit/>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Skriv en beskrivande text</a:t>
            </a:r>
          </a:p>
        </p:txBody>
      </p:sp>
      <p:sp>
        <p:nvSpPr>
          <p:cNvPr id="6" name="Rubrik 5">
            <a:extLst>
              <a:ext uri="{FF2B5EF4-FFF2-40B4-BE49-F238E27FC236}">
                <a16:creationId xmlns:a16="http://schemas.microsoft.com/office/drawing/2014/main" id="{1866B906-014D-A382-E978-809025409D02}"/>
              </a:ext>
            </a:extLst>
          </p:cNvPr>
          <p:cNvSpPr>
            <a:spLocks noGrp="1"/>
          </p:cNvSpPr>
          <p:nvPr>
            <p:ph type="title" hasCustomPrompt="1"/>
          </p:nvPr>
        </p:nvSpPr>
        <p:spPr>
          <a:xfrm>
            <a:off x="334962" y="552451"/>
            <a:ext cx="9685337" cy="704345"/>
          </a:xfrm>
        </p:spPr>
        <p:txBody>
          <a:bodyPr/>
          <a:lstStyle>
            <a:lvl1pPr>
              <a:defRPr>
                <a:solidFill>
                  <a:schemeClr val="tx1"/>
                </a:solidFill>
              </a:defRPr>
            </a:lvl1pPr>
          </a:lstStyle>
          <a:p>
            <a:r>
              <a:rPr lang="sv-SE" dirty="0"/>
              <a:t>Skriv rubrik</a:t>
            </a:r>
          </a:p>
        </p:txBody>
      </p:sp>
      <p:sp>
        <p:nvSpPr>
          <p:cNvPr id="9" name="Platshållare för text 15">
            <a:extLst>
              <a:ext uri="{FF2B5EF4-FFF2-40B4-BE49-F238E27FC236}">
                <a16:creationId xmlns:a16="http://schemas.microsoft.com/office/drawing/2014/main" id="{E843BAA9-8BCC-FC0A-082F-C092371AD9E8}"/>
              </a:ext>
            </a:extLst>
          </p:cNvPr>
          <p:cNvSpPr>
            <a:spLocks noGrp="1"/>
          </p:cNvSpPr>
          <p:nvPr>
            <p:ph type="body" sz="quarter" idx="11" hasCustomPrompt="1"/>
          </p:nvPr>
        </p:nvSpPr>
        <p:spPr>
          <a:xfrm>
            <a:off x="5340300" y="2420938"/>
            <a:ext cx="4680000" cy="3671887"/>
          </a:xfrm>
        </p:spPr>
        <p:txBody>
          <a:bodyPr wrap="square" numCol="1" spcCol="0"/>
          <a:lstStyle>
            <a:lvl1pPr marL="1793875" indent="-1793875">
              <a:buNone/>
              <a:tabLst>
                <a:tab pos="1793875" algn="l"/>
              </a:tabLst>
              <a:defRPr/>
            </a:lvl1pPr>
            <a:lvl2pPr marL="180975" indent="0">
              <a:buNone/>
              <a:defRPr/>
            </a:lvl2pPr>
          </a:lstStyle>
          <a:p>
            <a:pPr lvl="0"/>
            <a:r>
              <a:rPr lang="sv-SE" dirty="0"/>
              <a:t>08.00 Använd TAB för att flytta text höger</a:t>
            </a:r>
          </a:p>
        </p:txBody>
      </p:sp>
    </p:spTree>
    <p:extLst>
      <p:ext uri="{BB962C8B-B14F-4D97-AF65-F5344CB8AC3E}">
        <p14:creationId xmlns:p14="http://schemas.microsoft.com/office/powerpoint/2010/main" val="27531565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968533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9685338" cy="3667678"/>
          </a:xfrm>
        </p:spPr>
        <p:txBody>
          <a:bodyPr/>
          <a:lstStyle>
            <a:lvl1pPr>
              <a:defRPr/>
            </a:lvl1pPr>
          </a:lstStyle>
          <a:p>
            <a:pPr lvl="0"/>
            <a:r>
              <a:rPr lang="sv-SE" dirty="0"/>
              <a:t>Skriv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3612041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968533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4681538" cy="3667678"/>
          </a:xfrm>
        </p:spPr>
        <p:txBody>
          <a:bodyPr/>
          <a:lstStyle>
            <a:lvl1pPr>
              <a:defRPr/>
            </a:lvl1pPr>
          </a:lstStyle>
          <a:p>
            <a:pPr lvl="0"/>
            <a:r>
              <a:rPr lang="sv-SE" dirty="0"/>
              <a:t>Skriv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innehåll 2">
            <a:extLst>
              <a:ext uri="{FF2B5EF4-FFF2-40B4-BE49-F238E27FC236}">
                <a16:creationId xmlns:a16="http://schemas.microsoft.com/office/drawing/2014/main" id="{AA180532-CCF0-0FA9-5FA7-39897AA469C0}"/>
              </a:ext>
            </a:extLst>
          </p:cNvPr>
          <p:cNvSpPr>
            <a:spLocks noGrp="1"/>
          </p:cNvSpPr>
          <p:nvPr>
            <p:ph idx="13"/>
          </p:nvPr>
        </p:nvSpPr>
        <p:spPr>
          <a:xfrm>
            <a:off x="5340350" y="2425148"/>
            <a:ext cx="4681538" cy="3667678"/>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424189888"/>
      </p:ext>
    </p:extLst>
  </p:cSld>
  <p:clrMapOvr>
    <a:masterClrMapping/>
  </p:clrMapOvr>
  <p:extLst>
    <p:ext uri="{DCECCB84-F9BA-43D5-87BE-67443E8EF086}">
      <p15:sldGuideLst xmlns:p15="http://schemas.microsoft.com/office/powerpoint/2012/main">
        <p15:guide id="1" pos="3261" userDrawn="1">
          <p15:clr>
            <a:srgbClr val="FBAE40"/>
          </p15:clr>
        </p15:guide>
        <p15:guide id="2" pos="3160" userDrawn="1">
          <p15:clr>
            <a:srgbClr val="FBAE40"/>
          </p15:clr>
        </p15:guide>
        <p15:guide id="3" pos="336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F25679-0BC9-D674-45AB-591CA17B0799}"/>
              </a:ext>
            </a:extLst>
          </p:cNvPr>
          <p:cNvSpPr>
            <a:spLocks noGrp="1"/>
          </p:cNvSpPr>
          <p:nvPr>
            <p:ph type="title" hasCustomPrompt="1"/>
          </p:nvPr>
        </p:nvSpPr>
        <p:spPr>
          <a:xfrm>
            <a:off x="334963" y="552451"/>
            <a:ext cx="9685338" cy="1367942"/>
          </a:xfrm>
        </p:spPr>
        <p:txBody>
          <a:bodyPr/>
          <a:lstStyle>
            <a:lvl1pPr>
              <a:defRPr/>
            </a:lvl1pPr>
          </a:lstStyle>
          <a:p>
            <a:r>
              <a:rPr lang="sv-SE" dirty="0"/>
              <a:t>Skriv rubrik</a:t>
            </a:r>
          </a:p>
        </p:txBody>
      </p:sp>
      <p:sp>
        <p:nvSpPr>
          <p:cNvPr id="3" name="Platshållare för datum 2">
            <a:extLst>
              <a:ext uri="{FF2B5EF4-FFF2-40B4-BE49-F238E27FC236}">
                <a16:creationId xmlns:a16="http://schemas.microsoft.com/office/drawing/2014/main" id="{378ED611-716C-B130-17A5-5EC5C3C108BD}"/>
              </a:ext>
            </a:extLst>
          </p:cNvPr>
          <p:cNvSpPr>
            <a:spLocks noGrp="1"/>
          </p:cNvSpPr>
          <p:nvPr>
            <p:ph type="dt" sz="half" idx="10"/>
          </p:nvPr>
        </p:nvSpPr>
        <p:spPr/>
        <p:txBody>
          <a:bodyPr/>
          <a:lstStyle/>
          <a:p>
            <a:r>
              <a:rPr lang="sv-SE"/>
              <a:t>2025-02-18</a:t>
            </a:r>
            <a:endParaRPr lang="sv-SE" dirty="0"/>
          </a:p>
        </p:txBody>
      </p:sp>
      <p:sp>
        <p:nvSpPr>
          <p:cNvPr id="4" name="Platshållare för sidfot 3">
            <a:extLst>
              <a:ext uri="{FF2B5EF4-FFF2-40B4-BE49-F238E27FC236}">
                <a16:creationId xmlns:a16="http://schemas.microsoft.com/office/drawing/2014/main" id="{84FC6570-191F-718A-DCCA-75F7FC5A808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EF9000B3-11D6-605B-5CC1-DA0B4CE56EEF}"/>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867033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6167438" y="552450"/>
            <a:ext cx="5689600" cy="5976938"/>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Tree>
    <p:extLst>
      <p:ext uri="{BB962C8B-B14F-4D97-AF65-F5344CB8AC3E}">
        <p14:creationId xmlns:p14="http://schemas.microsoft.com/office/powerpoint/2010/main" val="3197351073"/>
      </p:ext>
    </p:extLst>
  </p:cSld>
  <p:clrMapOvr>
    <a:masterClrMapping/>
  </p:clrMapOvr>
  <p:extLst>
    <p:ext uri="{DCECCB84-F9BA-43D5-87BE-67443E8EF086}">
      <p15:sldGuideLst xmlns:p15="http://schemas.microsoft.com/office/powerpoint/2012/main">
        <p15:guide id="3" pos="3636" userDrawn="1">
          <p15:clr>
            <a:srgbClr val="FBAE40"/>
          </p15:clr>
        </p15:guide>
        <p15:guide id="4" pos="388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och innehåll">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334962" y="552450"/>
            <a:ext cx="5689600" cy="5976938"/>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6419850"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6419850"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4045801015"/>
      </p:ext>
    </p:extLst>
  </p:cSld>
  <p:clrMapOvr>
    <a:masterClrMapping/>
  </p:clrMapOvr>
  <p:extLst>
    <p:ext uri="{DCECCB84-F9BA-43D5-87BE-67443E8EF086}">
      <p15:sldGuideLst xmlns:p15="http://schemas.microsoft.com/office/powerpoint/2012/main">
        <p15:guide id="3" pos="3795" userDrawn="1">
          <p15:clr>
            <a:srgbClr val="FBAE40"/>
          </p15:clr>
        </p15:guide>
        <p15:guide id="4" pos="404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 och två bilder">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6167438" y="552450"/>
            <a:ext cx="3943971" cy="3538054"/>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7" name="Platshållare för bild 10">
            <a:extLst>
              <a:ext uri="{FF2B5EF4-FFF2-40B4-BE49-F238E27FC236}">
                <a16:creationId xmlns:a16="http://schemas.microsoft.com/office/drawing/2014/main" id="{FD078754-18E4-F5B9-162F-95C18F30434A}"/>
              </a:ext>
            </a:extLst>
          </p:cNvPr>
          <p:cNvSpPr>
            <a:spLocks noGrp="1"/>
          </p:cNvSpPr>
          <p:nvPr>
            <p:ph type="pic" sz="quarter" idx="15"/>
          </p:nvPr>
        </p:nvSpPr>
        <p:spPr>
          <a:xfrm>
            <a:off x="6167438" y="4218609"/>
            <a:ext cx="2782198" cy="2306016"/>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3183047403"/>
      </p:ext>
    </p:extLst>
  </p:cSld>
  <p:clrMapOvr>
    <a:masterClrMapping/>
  </p:clrMapOvr>
  <p:extLst>
    <p:ext uri="{DCECCB84-F9BA-43D5-87BE-67443E8EF086}">
      <p15:sldGuideLst xmlns:p15="http://schemas.microsoft.com/office/powerpoint/2012/main">
        <p15:guide id="3" pos="3636">
          <p15:clr>
            <a:srgbClr val="FBAE40"/>
          </p15:clr>
        </p15:guide>
        <p15:guide id="4" pos="388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lbild">
    <p:bg>
      <p:bgPr>
        <a:solidFill>
          <a:schemeClr val="accent1"/>
        </a:solidFill>
        <a:effectLst/>
      </p:bgPr>
    </p:bg>
    <p:spTree>
      <p:nvGrpSpPr>
        <p:cNvPr id="1" name=""/>
        <p:cNvGrpSpPr/>
        <p:nvPr/>
      </p:nvGrpSpPr>
      <p:grpSpPr>
        <a:xfrm>
          <a:off x="0" y="0"/>
          <a:ext cx="0" cy="0"/>
          <a:chOff x="0" y="0"/>
          <a:chExt cx="0" cy="0"/>
        </a:xfrm>
      </p:grpSpPr>
      <p:sp>
        <p:nvSpPr>
          <p:cNvPr id="13" name="Platshållare för bild 12">
            <a:extLst>
              <a:ext uri="{FF2B5EF4-FFF2-40B4-BE49-F238E27FC236}">
                <a16:creationId xmlns:a16="http://schemas.microsoft.com/office/drawing/2014/main" id="{7C03C63D-E85D-02DD-FCCC-C4BA9EC21002}"/>
              </a:ext>
            </a:extLst>
          </p:cNvPr>
          <p:cNvSpPr>
            <a:spLocks noGrp="1"/>
          </p:cNvSpPr>
          <p:nvPr>
            <p:ph type="pic" sz="quarter" idx="14"/>
          </p:nvPr>
        </p:nvSpPr>
        <p:spPr>
          <a:xfrm>
            <a:off x="0" y="0"/>
            <a:ext cx="12192000" cy="6858000"/>
          </a:xfrm>
          <a:custGeom>
            <a:avLst/>
            <a:gdLst>
              <a:gd name="connsiteX0" fmla="*/ 10548730 w 12192000"/>
              <a:gd name="connsiteY0" fmla="*/ 1 h 6858000"/>
              <a:gd name="connsiteX1" fmla="*/ 10548730 w 12192000"/>
              <a:gd name="connsiteY1" fmla="*/ 552451 h 6858000"/>
              <a:gd name="connsiteX2" fmla="*/ 11857038 w 12192000"/>
              <a:gd name="connsiteY2" fmla="*/ 552451 h 6858000"/>
              <a:gd name="connsiteX3" fmla="*/ 11857038 w 12192000"/>
              <a:gd name="connsiteY3" fmla="*/ 1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0548730" y="1"/>
                </a:moveTo>
                <a:lnTo>
                  <a:pt x="10548730" y="552451"/>
                </a:lnTo>
                <a:lnTo>
                  <a:pt x="11857038" y="552451"/>
                </a:lnTo>
                <a:lnTo>
                  <a:pt x="11857038" y="1"/>
                </a:lnTo>
                <a:close/>
                <a:moveTo>
                  <a:pt x="0" y="0"/>
                </a:moveTo>
                <a:lnTo>
                  <a:pt x="12192000" y="0"/>
                </a:lnTo>
                <a:lnTo>
                  <a:pt x="12192000" y="6858000"/>
                </a:lnTo>
                <a:lnTo>
                  <a:pt x="0" y="6858000"/>
                </a:lnTo>
                <a:close/>
              </a:path>
            </a:pathLst>
          </a:custGeom>
          <a:solidFill>
            <a:schemeClr val="bg1">
              <a:lumMod val="85000"/>
            </a:schemeClr>
          </a:solidFill>
        </p:spPr>
        <p:txBody>
          <a:bodyPr wrap="square" anchor="ctr">
            <a:noAutofit/>
          </a:bodyPr>
          <a:lstStyle>
            <a:lvl1pPr marL="0" indent="0" algn="ctr">
              <a:buNone/>
              <a:defRPr/>
            </a:lvl1pPr>
          </a:lstStyle>
          <a:p>
            <a:r>
              <a:rPr lang="sv-SE" dirty="0"/>
              <a:t>Klicka på ikonen för att lägga till en bild</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4192031852"/>
      </p:ext>
    </p:extLst>
  </p:cSld>
  <p:clrMapOvr>
    <a:masterClrMapping/>
  </p:clrMapOvr>
  <p:extLst>
    <p:ext uri="{DCECCB84-F9BA-43D5-87BE-67443E8EF086}">
      <p15:sldGuideLst xmlns:p15="http://schemas.microsoft.com/office/powerpoint/2012/main">
        <p15:guide id="3" pos="3795">
          <p15:clr>
            <a:srgbClr val="FBAE40"/>
          </p15:clr>
        </p15:guide>
        <p15:guide id="4" pos="404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A4B93FC3-CC14-E09B-7BAD-81012D916A9E}"/>
              </a:ext>
            </a:extLst>
          </p:cNvPr>
          <p:cNvSpPr/>
          <p:nvPr userDrawn="1"/>
        </p:nvSpPr>
        <p:spPr>
          <a:xfrm>
            <a:off x="10548730" y="1"/>
            <a:ext cx="1308308" cy="55245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rubrik 1">
            <a:extLst>
              <a:ext uri="{FF2B5EF4-FFF2-40B4-BE49-F238E27FC236}">
                <a16:creationId xmlns:a16="http://schemas.microsoft.com/office/drawing/2014/main" id="{BB303B53-73BC-7736-F110-AF40987138B0}"/>
              </a:ext>
            </a:extLst>
          </p:cNvPr>
          <p:cNvSpPr>
            <a:spLocks noGrp="1"/>
          </p:cNvSpPr>
          <p:nvPr>
            <p:ph type="title"/>
          </p:nvPr>
        </p:nvSpPr>
        <p:spPr>
          <a:xfrm>
            <a:off x="334962" y="552451"/>
            <a:ext cx="11522075" cy="1367942"/>
          </a:xfrm>
          <a:prstGeom prst="rect">
            <a:avLst/>
          </a:prstGeom>
        </p:spPr>
        <p:txBody>
          <a:bodyPr vert="horz" lIns="0" tIns="0" rIns="0" bIns="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C20C44D3-02E7-D14C-F6E0-C5F0FE6B3075}"/>
              </a:ext>
            </a:extLst>
          </p:cNvPr>
          <p:cNvSpPr>
            <a:spLocks noGrp="1"/>
          </p:cNvSpPr>
          <p:nvPr>
            <p:ph type="body" idx="1"/>
          </p:nvPr>
        </p:nvSpPr>
        <p:spPr>
          <a:xfrm>
            <a:off x="334962" y="2425148"/>
            <a:ext cx="11522076" cy="3667678"/>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27B6A962-EF39-EC5A-4924-A5BF7EE590EC}"/>
              </a:ext>
            </a:extLst>
          </p:cNvPr>
          <p:cNvSpPr>
            <a:spLocks noGrp="1"/>
          </p:cNvSpPr>
          <p:nvPr>
            <p:ph type="dt" sz="half" idx="2"/>
          </p:nvPr>
        </p:nvSpPr>
        <p:spPr>
          <a:xfrm>
            <a:off x="334963" y="136515"/>
            <a:ext cx="2743200" cy="252067"/>
          </a:xfrm>
          <a:prstGeom prst="rect">
            <a:avLst/>
          </a:prstGeom>
        </p:spPr>
        <p:txBody>
          <a:bodyPr vert="horz" lIns="0" tIns="0" rIns="0" bIns="0" rtlCol="0" anchor="ctr"/>
          <a:lstStyle>
            <a:lvl1pPr algn="l">
              <a:defRPr sz="800">
                <a:solidFill>
                  <a:schemeClr val="tx1"/>
                </a:solidFill>
              </a:defRPr>
            </a:lvl1pPr>
          </a:lstStyle>
          <a:p>
            <a:r>
              <a:rPr lang="sv-SE"/>
              <a:t>2025-02-18</a:t>
            </a:r>
            <a:endParaRPr lang="sv-SE" dirty="0"/>
          </a:p>
        </p:txBody>
      </p:sp>
      <p:sp>
        <p:nvSpPr>
          <p:cNvPr id="5" name="Platshållare för sidfot 4">
            <a:extLst>
              <a:ext uri="{FF2B5EF4-FFF2-40B4-BE49-F238E27FC236}">
                <a16:creationId xmlns:a16="http://schemas.microsoft.com/office/drawing/2014/main" id="{4F3F8D06-8374-7CF8-3DA6-F35C69F16967}"/>
              </a:ext>
            </a:extLst>
          </p:cNvPr>
          <p:cNvSpPr>
            <a:spLocks noGrp="1"/>
          </p:cNvSpPr>
          <p:nvPr>
            <p:ph type="ftr" sz="quarter" idx="3"/>
          </p:nvPr>
        </p:nvSpPr>
        <p:spPr>
          <a:xfrm>
            <a:off x="7289800" y="6589108"/>
            <a:ext cx="4567238" cy="185527"/>
          </a:xfrm>
          <a:prstGeom prst="rect">
            <a:avLst/>
          </a:prstGeom>
        </p:spPr>
        <p:txBody>
          <a:bodyPr vert="horz" lIns="0" tIns="0" rIns="0" bIns="0" rtlCol="0" anchor="ctr"/>
          <a:lstStyle>
            <a:lvl1pPr algn="r">
              <a:defRPr sz="8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93F6B2BA-8CCD-3CBA-3D46-AE677669A0EB}"/>
              </a:ext>
            </a:extLst>
          </p:cNvPr>
          <p:cNvSpPr>
            <a:spLocks noGrp="1"/>
          </p:cNvSpPr>
          <p:nvPr>
            <p:ph type="sldNum" sz="quarter" idx="4"/>
          </p:nvPr>
        </p:nvSpPr>
        <p:spPr>
          <a:xfrm>
            <a:off x="11891617" y="6590749"/>
            <a:ext cx="234881" cy="185527"/>
          </a:xfrm>
          <a:prstGeom prst="rect">
            <a:avLst/>
          </a:prstGeom>
        </p:spPr>
        <p:txBody>
          <a:bodyPr vert="horz" lIns="0" tIns="0" rIns="0" bIns="0" rtlCol="0" anchor="ctr"/>
          <a:lstStyle>
            <a:lvl1pPr algn="ctr">
              <a:defRPr sz="800">
                <a:solidFill>
                  <a:schemeClr val="tx1"/>
                </a:solidFill>
              </a:defRPr>
            </a:lvl1pPr>
          </a:lstStyle>
          <a:p>
            <a:fld id="{88B859A7-2ED4-41B8-8577-D864C71C8736}" type="slidenum">
              <a:rPr lang="sv-SE" smtClean="0"/>
              <a:pPr/>
              <a:t>‹#›</a:t>
            </a:fld>
            <a:endParaRPr lang="sv-SE" dirty="0"/>
          </a:p>
        </p:txBody>
      </p:sp>
      <p:pic>
        <p:nvPicPr>
          <p:cNvPr id="13" name="Bild 12">
            <a:extLst>
              <a:ext uri="{FF2B5EF4-FFF2-40B4-BE49-F238E27FC236}">
                <a16:creationId xmlns:a16="http://schemas.microsoft.com/office/drawing/2014/main" id="{C4ECD665-68D6-9A9B-FD1F-839C843684CF}"/>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10697610" y="176128"/>
            <a:ext cx="1010549" cy="172842"/>
          </a:xfrm>
          <a:prstGeom prst="rect">
            <a:avLst/>
          </a:prstGeom>
        </p:spPr>
      </p:pic>
      <p:sp>
        <p:nvSpPr>
          <p:cNvPr id="7" name="xxLanguageTextBox">
            <a:extLst>
              <a:ext uri="{FF2B5EF4-FFF2-40B4-BE49-F238E27FC236}">
                <a16:creationId xmlns:a16="http://schemas.microsoft.com/office/drawing/2014/main" id="{F21B44DC-414C-C9AC-9A80-06C4D80AF2D7}"/>
              </a:ext>
            </a:extLst>
          </p:cNvPr>
          <p:cNvSpPr/>
          <p:nvPr userDrawn="1">
            <p:custDataLst>
              <p:tags r:id="rId19"/>
            </p:custDataLst>
          </p:nvPr>
        </p:nvSpPr>
        <p:spPr>
          <a:xfrm>
            <a:off x="0" y="0"/>
            <a:ext cx="12700" cy="127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185694280"/>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50" r:id="rId3"/>
    <p:sldLayoutId id="2147483656" r:id="rId4"/>
    <p:sldLayoutId id="2147483654" r:id="rId5"/>
    <p:sldLayoutId id="2147483657" r:id="rId6"/>
    <p:sldLayoutId id="2147483658" r:id="rId7"/>
    <p:sldLayoutId id="2147483660" r:id="rId8"/>
    <p:sldLayoutId id="2147483659" r:id="rId9"/>
    <p:sldLayoutId id="2147483667" r:id="rId10"/>
    <p:sldLayoutId id="2147483668" r:id="rId11"/>
    <p:sldLayoutId id="2147483661" r:id="rId12"/>
    <p:sldLayoutId id="2147483662" r:id="rId13"/>
    <p:sldLayoutId id="2147483663" r:id="rId14"/>
    <p:sldLayoutId id="2147483664" r:id="rId15"/>
    <p:sldLayoutId id="2147483665" r:id="rId16"/>
    <p:sldLayoutId id="2147483669" r:id="rId17"/>
  </p:sldLayoutIdLst>
  <p:hf sldNum="0" hdr="0" ftr="0" dt="0"/>
  <p:txStyles>
    <p:titleStyle>
      <a:lvl1pPr algn="l" defTabSz="914400" rtl="0" eaLnBrk="1" latinLnBrk="0" hangingPunct="1">
        <a:lnSpc>
          <a:spcPct val="100000"/>
        </a:lnSpc>
        <a:spcBef>
          <a:spcPct val="0"/>
        </a:spcBef>
        <a:buNone/>
        <a:defRPr sz="4400" b="1" kern="1200">
          <a:solidFill>
            <a:schemeClr val="accent1"/>
          </a:solidFill>
          <a:latin typeface="+mj-lt"/>
          <a:ea typeface="+mj-ea"/>
          <a:cs typeface="+mj-cs"/>
        </a:defRPr>
      </a:lvl1pPr>
    </p:titleStyle>
    <p:bodyStyle>
      <a:lvl1pPr marL="180975" indent="-180975" algn="l" defTabSz="914400" rtl="0" eaLnBrk="1" latinLnBrk="0" hangingPunct="1">
        <a:lnSpc>
          <a:spcPct val="100000"/>
        </a:lnSpc>
        <a:spcBef>
          <a:spcPts val="1600"/>
        </a:spcBef>
        <a:buFont typeface="Arial" panose="020B0604020202020204" pitchFamily="34" charset="0"/>
        <a:buChar char="•"/>
        <a:defRPr sz="2000" kern="1200">
          <a:solidFill>
            <a:schemeClr val="tx1"/>
          </a:solidFill>
          <a:latin typeface="+mn-lt"/>
          <a:ea typeface="+mn-ea"/>
          <a:cs typeface="+mn-cs"/>
        </a:defRPr>
      </a:lvl1pPr>
      <a:lvl2pPr marL="447675" indent="-266700" algn="l" defTabSz="914400" rtl="0" eaLnBrk="1" latinLnBrk="0" hangingPunct="1">
        <a:lnSpc>
          <a:spcPct val="100000"/>
        </a:lnSpc>
        <a:spcBef>
          <a:spcPts val="500"/>
        </a:spcBef>
        <a:buFont typeface="Arial" panose="020B0604020202020204" pitchFamily="34" charset="0"/>
        <a:buChar char="−"/>
        <a:tabLst>
          <a:tab pos="447675" algn="l"/>
        </a:tabLst>
        <a:defRPr sz="1800" kern="1200">
          <a:solidFill>
            <a:schemeClr val="tx1"/>
          </a:solidFill>
          <a:latin typeface="+mn-lt"/>
          <a:ea typeface="+mn-ea"/>
          <a:cs typeface="+mn-cs"/>
        </a:defRPr>
      </a:lvl2pPr>
      <a:lvl3pPr marL="628650" indent="-180975"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3" indent="-176213" algn="l" defTabSz="914400" rtl="0" eaLnBrk="1" latinLnBrk="0" hangingPunct="1">
        <a:lnSpc>
          <a:spcPct val="10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987425" indent="-182563"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525" userDrawn="1">
          <p15:clr>
            <a:srgbClr val="F26B43"/>
          </p15:clr>
        </p15:guide>
        <p15:guide id="2" pos="211" userDrawn="1">
          <p15:clr>
            <a:srgbClr val="F26B43"/>
          </p15:clr>
        </p15:guide>
        <p15:guide id="3" pos="6312" userDrawn="1">
          <p15:clr>
            <a:srgbClr val="F26B43"/>
          </p15:clr>
        </p15:guide>
        <p15:guide id="4" orient="horz" pos="348" userDrawn="1">
          <p15:clr>
            <a:srgbClr val="F26B43"/>
          </p15:clr>
        </p15:guide>
        <p15:guide id="5" orient="horz" pos="1207" userDrawn="1">
          <p15:clr>
            <a:srgbClr val="F26B43"/>
          </p15:clr>
        </p15:guide>
        <p15:guide id="6" pos="7469" userDrawn="1">
          <p15:clr>
            <a:srgbClr val="F26B43"/>
          </p15:clr>
        </p15:guide>
        <p15:guide id="7" orient="horz" pos="3838" userDrawn="1">
          <p15:clr>
            <a:srgbClr val="F26B43"/>
          </p15:clr>
        </p15:guide>
        <p15:guide id="8" orient="horz" pos="411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hemeOverride" Target="../theme/themeOverride2.xml"/><Relationship Id="rId6" Type="http://schemas.openxmlformats.org/officeDocument/2006/relationships/hyperlink" Target="https://www.skolverket.se/om-oss/kontakta-oss" TargetMode="External"/><Relationship Id="rId5" Type="http://schemas.openxmlformats.org/officeDocument/2006/relationships/hyperlink" Target="https://www.skolverket.se/om-oss/nyhetsbrev-och-sociala-medier/prenumerera-pa-skolverkets-nyhetsbrev" TargetMode="External"/><Relationship Id="rId4" Type="http://schemas.openxmlformats.org/officeDocument/2006/relationships/hyperlink" Target="https://www.skolverket.se/regler-och-ansvar/forandringar-inom-skolomradet/gy25----amnesbetyg-pa-gymnasial-niva"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367C2C-C082-700F-DC42-5F1A87A6E09B}"/>
              </a:ext>
            </a:extLst>
          </p:cNvPr>
          <p:cNvSpPr>
            <a:spLocks noGrp="1"/>
          </p:cNvSpPr>
          <p:nvPr>
            <p:ph type="ctrTitle"/>
          </p:nvPr>
        </p:nvSpPr>
        <p:spPr/>
        <p:txBody>
          <a:bodyPr/>
          <a:lstStyle/>
          <a:p>
            <a:r>
              <a:rPr lang="sv-SE" dirty="0"/>
              <a:t>Gy25</a:t>
            </a:r>
          </a:p>
        </p:txBody>
      </p:sp>
      <p:sp>
        <p:nvSpPr>
          <p:cNvPr id="3" name="Underrubrik 2">
            <a:extLst>
              <a:ext uri="{FF2B5EF4-FFF2-40B4-BE49-F238E27FC236}">
                <a16:creationId xmlns:a16="http://schemas.microsoft.com/office/drawing/2014/main" id="{85EF46DA-7730-5B07-A3D9-B32564739116}"/>
              </a:ext>
            </a:extLst>
          </p:cNvPr>
          <p:cNvSpPr>
            <a:spLocks noGrp="1"/>
          </p:cNvSpPr>
          <p:nvPr>
            <p:ph type="subTitle" idx="1"/>
          </p:nvPr>
        </p:nvSpPr>
        <p:spPr/>
        <p:txBody>
          <a:bodyPr/>
          <a:lstStyle/>
          <a:p>
            <a:r>
              <a:rPr lang="sv-SE" dirty="0"/>
              <a:t>En introduktion för dig som arbetar med gymnasial utbildning</a:t>
            </a:r>
          </a:p>
        </p:txBody>
      </p:sp>
    </p:spTree>
    <p:extLst>
      <p:ext uri="{BB962C8B-B14F-4D97-AF65-F5344CB8AC3E}">
        <p14:creationId xmlns:p14="http://schemas.microsoft.com/office/powerpoint/2010/main" val="376475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A44AC-729B-EDA3-34F8-575E3D07D10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3DD3925-A3E7-FB28-2504-F43FF54CDD27}"/>
              </a:ext>
            </a:extLst>
          </p:cNvPr>
          <p:cNvSpPr>
            <a:spLocks noGrp="1"/>
          </p:cNvSpPr>
          <p:nvPr>
            <p:ph type="title"/>
          </p:nvPr>
        </p:nvSpPr>
        <p:spPr/>
        <p:txBody>
          <a:bodyPr/>
          <a:lstStyle/>
          <a:p>
            <a:r>
              <a:rPr lang="sv-SE" sz="4400" dirty="0"/>
              <a:t>Teater (utdrag)</a:t>
            </a:r>
            <a:endParaRPr lang="sv-SE" dirty="0"/>
          </a:p>
        </p:txBody>
      </p:sp>
      <p:grpSp>
        <p:nvGrpSpPr>
          <p:cNvPr id="3" name="Textbox">
            <a:extLst>
              <a:ext uri="{FF2B5EF4-FFF2-40B4-BE49-F238E27FC236}">
                <a16:creationId xmlns:a16="http://schemas.microsoft.com/office/drawing/2014/main" id="{3ED846CF-5021-8FD4-A619-4D116C626EF1}"/>
              </a:ext>
            </a:extLst>
          </p:cNvPr>
          <p:cNvGrpSpPr/>
          <p:nvPr/>
        </p:nvGrpSpPr>
        <p:grpSpPr>
          <a:xfrm>
            <a:off x="334961" y="1713187"/>
            <a:ext cx="3350490" cy="4781974"/>
            <a:chOff x="8045381" y="704709"/>
            <a:chExt cx="2918332" cy="3849878"/>
          </a:xfrm>
        </p:grpSpPr>
        <p:sp>
          <p:nvSpPr>
            <p:cNvPr id="4" name="Frihandsfigur: Form 3">
              <a:extLst>
                <a:ext uri="{FF2B5EF4-FFF2-40B4-BE49-F238E27FC236}">
                  <a16:creationId xmlns:a16="http://schemas.microsoft.com/office/drawing/2014/main" id="{AA5ADB13-A457-EBEE-8AF8-8CF34C2AA0BD}"/>
                </a:ext>
              </a:extLst>
            </p:cNvPr>
            <p:cNvSpPr/>
            <p:nvPr/>
          </p:nvSpPr>
          <p:spPr>
            <a:xfrm>
              <a:off x="8045382" y="704709"/>
              <a:ext cx="2918331" cy="432356"/>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tIns="144000" bIns="144000" rtlCol="0" anchor="ctr">
              <a:spAutoFit/>
            </a:bodyPr>
            <a:lstStyle/>
            <a:p>
              <a:pPr algn="ctr"/>
              <a:r>
                <a:rPr lang="sv-SE" sz="1600" b="1" dirty="0">
                  <a:solidFill>
                    <a:schemeClr val="bg1"/>
                  </a:solidFill>
                </a:rPr>
                <a:t>Nivå 1, 100 poäng</a:t>
              </a:r>
            </a:p>
          </p:txBody>
        </p:sp>
        <p:sp>
          <p:nvSpPr>
            <p:cNvPr id="5" name="Rektangel 4">
              <a:extLst>
                <a:ext uri="{FF2B5EF4-FFF2-40B4-BE49-F238E27FC236}">
                  <a16:creationId xmlns:a16="http://schemas.microsoft.com/office/drawing/2014/main" id="{CE97519A-29EF-B2C0-3ABB-ADD5EA9857CC}"/>
                </a:ext>
              </a:extLst>
            </p:cNvPr>
            <p:cNvSpPr/>
            <p:nvPr/>
          </p:nvSpPr>
          <p:spPr>
            <a:xfrm>
              <a:off x="8045381" y="1170585"/>
              <a:ext cx="2918331" cy="3384002"/>
            </a:xfrm>
            <a:prstGeom prst="rect">
              <a:avLst/>
            </a:prstGeom>
            <a:solidFill>
              <a:schemeClr val="bg1"/>
            </a:solidFill>
            <a:ln w="6348" cap="flat">
              <a:noFill/>
              <a:prstDash val="solid"/>
              <a:miter/>
            </a:ln>
          </p:spPr>
          <p:txBody>
            <a:bodyPr rot="0" spcFirstLastPara="0" vertOverflow="overflow" horzOverflow="overflow" vert="horz" wrap="square" lIns="252000" tIns="108000" rIns="252000" bIns="108000" numCol="1" spcCol="0" rtlCol="0" fromWordArt="0" anchor="t" anchorCtr="0" forceAA="0" compatLnSpc="1">
              <a:prstTxWarp prst="textNoShape">
                <a:avLst/>
              </a:prstTxWarp>
              <a:noAutofit/>
            </a:bodyPr>
            <a:lstStyle/>
            <a:p>
              <a:pPr marL="342900" lvl="0" indent="-342900">
                <a:lnSpc>
                  <a:spcPct val="130000"/>
                </a:lnSpc>
                <a:buFont typeface="Arial" panose="020B0604020202020204" pitchFamily="34" charset="0"/>
                <a:buChar char="•"/>
                <a:tabLst>
                  <a:tab pos="228600" algn="l"/>
                  <a:tab pos="828040" algn="l"/>
                </a:tabLst>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Teatern som konstart och dess roll i samhället, </a:t>
              </a:r>
              <a:r>
                <a:rPr lang="sv-SE" sz="1600" dirty="0">
                  <a:solidFill>
                    <a:schemeClr val="bg1"/>
                  </a:solidFill>
                  <a:effectLst/>
                  <a:highlight>
                    <a:srgbClr val="692859"/>
                  </a:highlight>
                  <a:latin typeface="Arial" panose="020B0604020202020204" pitchFamily="34" charset="0"/>
                  <a:ea typeface="Times New Roman" panose="02020603050405020304" pitchFamily="18" charset="0"/>
                  <a:cs typeface="Times New Roman" panose="02020603050405020304" pitchFamily="18" charset="0"/>
                </a:rPr>
                <a:t>till exempel</a:t>
              </a:r>
              <a:r>
                <a:rPr lang="sv-SE"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hur teatern har speglat och speglar sin samtid.</a:t>
              </a:r>
            </a:p>
            <a:p>
              <a:pPr marL="342900" lvl="0" indent="-342900">
                <a:lnSpc>
                  <a:spcPct val="130000"/>
                </a:lnSpc>
                <a:buFont typeface="Arial" panose="020B0604020202020204" pitchFamily="34" charset="0"/>
                <a:buChar char="•"/>
                <a:tabLst>
                  <a:tab pos="228600" algn="l"/>
                  <a:tab pos="828040" algn="l"/>
                </a:tabLst>
              </a:pP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Grundläggande</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 begrepp inom teater, till exempel manus, regi och scenografi.</a:t>
              </a:r>
            </a:p>
            <a:p>
              <a:pPr marL="342900" lvl="0" indent="-342900">
                <a:lnSpc>
                  <a:spcPct val="130000"/>
                </a:lnSpc>
                <a:buFont typeface="Arial" panose="020B0604020202020204" pitchFamily="34" charset="0"/>
                <a:buChar char="•"/>
                <a:tabLst>
                  <a:tab pos="228600" algn="l"/>
                  <a:tab pos="828040" algn="l"/>
                </a:tabLst>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Röst, kropp och rörelse som medel för att </a:t>
              </a: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uttrycka sig på scenen</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a:t>
              </a:r>
            </a:p>
          </p:txBody>
        </p:sp>
      </p:grpSp>
      <p:grpSp>
        <p:nvGrpSpPr>
          <p:cNvPr id="6" name="Textbox">
            <a:extLst>
              <a:ext uri="{FF2B5EF4-FFF2-40B4-BE49-F238E27FC236}">
                <a16:creationId xmlns:a16="http://schemas.microsoft.com/office/drawing/2014/main" id="{DC123907-93F2-EF80-2C88-35913560C1AA}"/>
              </a:ext>
            </a:extLst>
          </p:cNvPr>
          <p:cNvGrpSpPr/>
          <p:nvPr/>
        </p:nvGrpSpPr>
        <p:grpSpPr>
          <a:xfrm>
            <a:off x="4102300" y="1713187"/>
            <a:ext cx="3350489" cy="4781974"/>
            <a:chOff x="8045382" y="704709"/>
            <a:chExt cx="2918331" cy="3849878"/>
          </a:xfrm>
        </p:grpSpPr>
        <p:sp>
          <p:nvSpPr>
            <p:cNvPr id="7" name="Frihandsfigur: Form 6">
              <a:extLst>
                <a:ext uri="{FF2B5EF4-FFF2-40B4-BE49-F238E27FC236}">
                  <a16:creationId xmlns:a16="http://schemas.microsoft.com/office/drawing/2014/main" id="{FBA7A82F-ABF7-B964-369C-57A6276A9947}"/>
                </a:ext>
              </a:extLst>
            </p:cNvPr>
            <p:cNvSpPr/>
            <p:nvPr/>
          </p:nvSpPr>
          <p:spPr>
            <a:xfrm>
              <a:off x="8045382" y="704709"/>
              <a:ext cx="2918331" cy="432356"/>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tIns="144000" bIns="144000" rtlCol="0" anchor="ctr">
              <a:spAutoFit/>
            </a:bodyPr>
            <a:lstStyle/>
            <a:p>
              <a:pPr algn="ctr"/>
              <a:r>
                <a:rPr lang="sv-SE" sz="1600" b="1" dirty="0">
                  <a:solidFill>
                    <a:schemeClr val="bg1"/>
                  </a:solidFill>
                </a:rPr>
                <a:t>Nivå 2, 100 poäng</a:t>
              </a:r>
            </a:p>
          </p:txBody>
        </p:sp>
        <p:sp>
          <p:nvSpPr>
            <p:cNvPr id="8" name="Rektangel 7">
              <a:extLst>
                <a:ext uri="{FF2B5EF4-FFF2-40B4-BE49-F238E27FC236}">
                  <a16:creationId xmlns:a16="http://schemas.microsoft.com/office/drawing/2014/main" id="{09C134F3-A7D6-EF81-DB52-1FD28416326C}"/>
                </a:ext>
              </a:extLst>
            </p:cNvPr>
            <p:cNvSpPr/>
            <p:nvPr/>
          </p:nvSpPr>
          <p:spPr>
            <a:xfrm>
              <a:off x="8045382" y="1170585"/>
              <a:ext cx="2918331" cy="3384002"/>
            </a:xfrm>
            <a:prstGeom prst="rect">
              <a:avLst/>
            </a:prstGeom>
            <a:solidFill>
              <a:schemeClr val="bg1"/>
            </a:solidFill>
            <a:ln w="6348" cap="flat">
              <a:noFill/>
              <a:prstDash val="solid"/>
              <a:miter/>
            </a:ln>
          </p:spPr>
          <p:txBody>
            <a:bodyPr rot="0" spcFirstLastPara="0" vertOverflow="overflow" horzOverflow="overflow" vert="horz" wrap="square" lIns="252000" tIns="108000" rIns="252000" bIns="108000" numCol="1" spcCol="0" rtlCol="0" fromWordArt="0" anchor="t" anchorCtr="0" forceAA="0" compatLnSpc="1">
              <a:prstTxWarp prst="textNoShape">
                <a:avLst/>
              </a:prstTxWarp>
              <a:noAutofit/>
            </a:bodyPr>
            <a:lstStyle/>
            <a:p>
              <a:pPr marL="342900" lvl="0" indent="-342900">
                <a:lnSpc>
                  <a:spcPct val="130000"/>
                </a:lnSpc>
                <a:buFont typeface="Times New Roman" panose="02020603050405020304" pitchFamily="18" charset="0"/>
                <a:buChar char="-"/>
                <a:tabLst>
                  <a:tab pos="228600" algn="l"/>
                  <a:tab pos="828040" algn="l"/>
                </a:tabLst>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Teatern som konstart och dess roll i samhället, </a:t>
              </a:r>
              <a:r>
                <a:rPr lang="sv-SE" sz="1600" dirty="0">
                  <a:solidFill>
                    <a:schemeClr val="bg1"/>
                  </a:solidFill>
                  <a:effectLst/>
                  <a:highlight>
                    <a:srgbClr val="692859"/>
                  </a:highlight>
                  <a:latin typeface="Arial" panose="020B0604020202020204" pitchFamily="34" charset="0"/>
                  <a:ea typeface="Times New Roman" panose="02020603050405020304" pitchFamily="18" charset="0"/>
                  <a:cs typeface="Times New Roman" panose="02020603050405020304" pitchFamily="18" charset="0"/>
                </a:rPr>
                <a:t>till exempel</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 hur teatern har speglat och speglar sin samtid.</a:t>
              </a:r>
            </a:p>
            <a:p>
              <a:pPr marL="342900" lvl="0" indent="-342900">
                <a:lnSpc>
                  <a:spcPct val="130000"/>
                </a:lnSpc>
                <a:buFont typeface="Times New Roman" panose="02020603050405020304" pitchFamily="18" charset="0"/>
                <a:buChar char="-"/>
                <a:tabLst>
                  <a:tab pos="228600" algn="l"/>
                  <a:tab pos="828040" algn="l"/>
                </a:tabLst>
              </a:pP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Områdesspecifika</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 begrepp inom teater.</a:t>
              </a:r>
            </a:p>
            <a:p>
              <a:pPr marL="342900" lvl="0" indent="-342900">
                <a:lnSpc>
                  <a:spcPct val="130000"/>
                </a:lnSpc>
                <a:buFont typeface="Times New Roman" panose="02020603050405020304" pitchFamily="18" charset="0"/>
                <a:buChar char="-"/>
                <a:tabLst>
                  <a:tab pos="228600" algn="l"/>
                  <a:tab pos="828040" algn="l"/>
                </a:tabLst>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Röst, kropp och rörelse som medel för att </a:t>
              </a: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uttrycka sig i olika former av gestaltningsarbete.</a:t>
              </a:r>
            </a:p>
          </p:txBody>
        </p:sp>
      </p:grpSp>
      <p:grpSp>
        <p:nvGrpSpPr>
          <p:cNvPr id="9" name="Textbox">
            <a:extLst>
              <a:ext uri="{FF2B5EF4-FFF2-40B4-BE49-F238E27FC236}">
                <a16:creationId xmlns:a16="http://schemas.microsoft.com/office/drawing/2014/main" id="{C871ECFE-A207-EE14-407C-0C64CBBF71C5}"/>
              </a:ext>
            </a:extLst>
          </p:cNvPr>
          <p:cNvGrpSpPr/>
          <p:nvPr/>
        </p:nvGrpSpPr>
        <p:grpSpPr>
          <a:xfrm>
            <a:off x="7853191" y="1703769"/>
            <a:ext cx="3350489" cy="4781974"/>
            <a:chOff x="8045382" y="704709"/>
            <a:chExt cx="2918331" cy="3849878"/>
          </a:xfrm>
        </p:grpSpPr>
        <p:sp>
          <p:nvSpPr>
            <p:cNvPr id="10" name="Frihandsfigur: Form 9">
              <a:extLst>
                <a:ext uri="{FF2B5EF4-FFF2-40B4-BE49-F238E27FC236}">
                  <a16:creationId xmlns:a16="http://schemas.microsoft.com/office/drawing/2014/main" id="{66FB94A5-9BE0-BA41-3590-358362249BC6}"/>
                </a:ext>
              </a:extLst>
            </p:cNvPr>
            <p:cNvSpPr/>
            <p:nvPr/>
          </p:nvSpPr>
          <p:spPr>
            <a:xfrm>
              <a:off x="8045382" y="704709"/>
              <a:ext cx="2918331" cy="432356"/>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tIns="144000" bIns="144000" rtlCol="0" anchor="ctr">
              <a:spAutoFit/>
            </a:bodyPr>
            <a:lstStyle/>
            <a:p>
              <a:pPr algn="ctr"/>
              <a:r>
                <a:rPr lang="sv-SE" sz="1600" b="1" dirty="0">
                  <a:solidFill>
                    <a:schemeClr val="bg1"/>
                  </a:solidFill>
                </a:rPr>
                <a:t>Nivå 3, 100 poäng</a:t>
              </a:r>
            </a:p>
          </p:txBody>
        </p:sp>
        <p:sp>
          <p:nvSpPr>
            <p:cNvPr id="11" name="Rektangel 10">
              <a:extLst>
                <a:ext uri="{FF2B5EF4-FFF2-40B4-BE49-F238E27FC236}">
                  <a16:creationId xmlns:a16="http://schemas.microsoft.com/office/drawing/2014/main" id="{CA1C5A51-8C59-67BF-E514-1ADFCA72AEDA}"/>
                </a:ext>
              </a:extLst>
            </p:cNvPr>
            <p:cNvSpPr/>
            <p:nvPr/>
          </p:nvSpPr>
          <p:spPr>
            <a:xfrm>
              <a:off x="8045382" y="1170585"/>
              <a:ext cx="2918331" cy="3384002"/>
            </a:xfrm>
            <a:prstGeom prst="rect">
              <a:avLst/>
            </a:prstGeom>
            <a:solidFill>
              <a:schemeClr val="bg1"/>
            </a:solidFill>
            <a:ln w="6348" cap="flat">
              <a:noFill/>
              <a:prstDash val="solid"/>
              <a:miter/>
            </a:ln>
          </p:spPr>
          <p:txBody>
            <a:bodyPr rot="0" spcFirstLastPara="0" vertOverflow="overflow" horzOverflow="overflow" vert="horz" wrap="square" lIns="252000" tIns="108000" rIns="252000" bIns="108000" numCol="1" spcCol="0" rtlCol="0" fromWordArt="0" anchor="t" anchorCtr="0" forceAA="0" compatLnSpc="1">
              <a:prstTxWarp prst="textNoShape">
                <a:avLst/>
              </a:prstTxWarp>
              <a:noAutofit/>
            </a:bodyPr>
            <a:lstStyle/>
            <a:p>
              <a:pPr marL="342900" lvl="0" indent="-342900">
                <a:lnSpc>
                  <a:spcPct val="130000"/>
                </a:lnSpc>
                <a:buFont typeface="Times New Roman" panose="02020603050405020304" pitchFamily="18" charset="0"/>
                <a:buChar char="-"/>
                <a:tabLst>
                  <a:tab pos="228600" algn="l"/>
                  <a:tab pos="828040" algn="l"/>
                </a:tabLst>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Teatern som konstart och dess roll i samhället, </a:t>
              </a:r>
              <a:r>
                <a:rPr lang="sv-SE" sz="1600" dirty="0">
                  <a:solidFill>
                    <a:schemeClr val="bg1"/>
                  </a:solidFill>
                  <a:effectLst/>
                  <a:highlight>
                    <a:srgbClr val="692859"/>
                  </a:highlight>
                  <a:latin typeface="Arial" panose="020B0604020202020204" pitchFamily="34" charset="0"/>
                  <a:ea typeface="Times New Roman" panose="02020603050405020304" pitchFamily="18" charset="0"/>
                  <a:cs typeface="Times New Roman" panose="02020603050405020304" pitchFamily="18" charset="0"/>
                </a:rPr>
                <a:t>till exempel</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 hur teatern har speglat och speglar sin samtid.</a:t>
              </a:r>
            </a:p>
            <a:p>
              <a:pPr marL="342900" lvl="0" indent="-342900">
                <a:lnSpc>
                  <a:spcPct val="130000"/>
                </a:lnSpc>
                <a:buFont typeface="Times New Roman" panose="02020603050405020304" pitchFamily="18" charset="0"/>
                <a:buChar char="-"/>
                <a:tabLst>
                  <a:tab pos="228600" algn="l"/>
                  <a:tab pos="828040" algn="l"/>
                </a:tabLst>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Områdesspecifika begrepp </a:t>
              </a: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inom valt teaterområde</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a:t>
              </a:r>
            </a:p>
            <a:p>
              <a:pPr marL="342900" lvl="0" indent="-342900">
                <a:lnSpc>
                  <a:spcPct val="130000"/>
                </a:lnSpc>
                <a:buFont typeface="Times New Roman" panose="02020603050405020304" pitchFamily="18" charset="0"/>
                <a:buChar char="-"/>
                <a:tabLst>
                  <a:tab pos="228600" algn="l"/>
                  <a:tab pos="828040" algn="l"/>
                </a:tabLst>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Röstträning för att göra sig </a:t>
              </a: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hörd på scenen samt för att kunna kommunicera med en publik</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2293820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ktangel 66">
            <a:extLst>
              <a:ext uri="{FF2B5EF4-FFF2-40B4-BE49-F238E27FC236}">
                <a16:creationId xmlns:a16="http://schemas.microsoft.com/office/drawing/2014/main" id="{0802D30C-82AE-758E-2940-7D3FF31BDC09}"/>
              </a:ext>
            </a:extLst>
          </p:cNvPr>
          <p:cNvSpPr/>
          <p:nvPr/>
        </p:nvSpPr>
        <p:spPr>
          <a:xfrm>
            <a:off x="658906" y="3204691"/>
            <a:ext cx="1670439" cy="287859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072BB75A-762F-33C0-D988-8F6527CC5050}"/>
              </a:ext>
            </a:extLst>
          </p:cNvPr>
          <p:cNvSpPr>
            <a:spLocks noGrp="1"/>
          </p:cNvSpPr>
          <p:nvPr>
            <p:ph type="title"/>
          </p:nvPr>
        </p:nvSpPr>
        <p:spPr/>
        <p:txBody>
          <a:bodyPr/>
          <a:lstStyle/>
          <a:p>
            <a:r>
              <a:rPr lang="sv-SE" dirty="0"/>
              <a:t>Godkända betyg på varje nivå</a:t>
            </a:r>
          </a:p>
        </p:txBody>
      </p:sp>
      <p:sp>
        <p:nvSpPr>
          <p:cNvPr id="54" name="textruta 53">
            <a:extLst>
              <a:ext uri="{FF2B5EF4-FFF2-40B4-BE49-F238E27FC236}">
                <a16:creationId xmlns:a16="http://schemas.microsoft.com/office/drawing/2014/main" id="{C0D0AD53-C378-4608-8FA0-2F4D2E6CD8D1}"/>
              </a:ext>
            </a:extLst>
          </p:cNvPr>
          <p:cNvSpPr txBox="1"/>
          <p:nvPr/>
        </p:nvSpPr>
        <p:spPr>
          <a:xfrm>
            <a:off x="937756" y="3329896"/>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FD9E27A7-7FD5-0F03-4514-C2F80EF47C17}"/>
              </a:ext>
            </a:extLst>
          </p:cNvPr>
          <p:cNvSpPr txBox="1"/>
          <p:nvPr/>
        </p:nvSpPr>
        <p:spPr>
          <a:xfrm>
            <a:off x="3951677" y="3867734"/>
            <a:ext cx="511926" cy="523220"/>
          </a:xfrm>
          <a:prstGeom prst="rect">
            <a:avLst/>
          </a:prstGeom>
          <a:noFill/>
        </p:spPr>
        <p:txBody>
          <a:bodyPr wrap="square" rtlCol="0">
            <a:spAutoFit/>
          </a:bodyPr>
          <a:lstStyle/>
          <a:p>
            <a:r>
              <a:rPr lang="sv-SE" sz="2800" dirty="0"/>
              <a:t> A </a:t>
            </a:r>
          </a:p>
        </p:txBody>
      </p:sp>
      <p:cxnSp>
        <p:nvCxnSpPr>
          <p:cNvPr id="60" name="Rak koppling 59">
            <a:extLst>
              <a:ext uri="{FF2B5EF4-FFF2-40B4-BE49-F238E27FC236}">
                <a16:creationId xmlns:a16="http://schemas.microsoft.com/office/drawing/2014/main" id="{2C8D32EC-96D0-1AFD-16B6-8F4FBB2EC049}"/>
              </a:ext>
            </a:extLst>
          </p:cNvPr>
          <p:cNvCxnSpPr>
            <a:cxnSpLocks/>
          </p:cNvCxnSpPr>
          <p:nvPr/>
        </p:nvCxnSpPr>
        <p:spPr>
          <a:xfrm>
            <a:off x="4001011" y="4675636"/>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61" name="textruta 60">
            <a:extLst>
              <a:ext uri="{FF2B5EF4-FFF2-40B4-BE49-F238E27FC236}">
                <a16:creationId xmlns:a16="http://schemas.microsoft.com/office/drawing/2014/main" id="{68EB2290-2BE9-D95E-248B-E04936A1429D}"/>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63" name="textruta 62">
            <a:extLst>
              <a:ext uri="{FF2B5EF4-FFF2-40B4-BE49-F238E27FC236}">
                <a16:creationId xmlns:a16="http://schemas.microsoft.com/office/drawing/2014/main" id="{17DF009F-3F8E-DC0A-5B34-6296805CAC52}"/>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sp>
        <p:nvSpPr>
          <p:cNvPr id="71" name="Icon_01">
            <a:extLst>
              <a:ext uri="{FF2B5EF4-FFF2-40B4-BE49-F238E27FC236}">
                <a16:creationId xmlns:a16="http://schemas.microsoft.com/office/drawing/2014/main" id="{1C30D431-FDD3-EE55-843A-02D8F8048ADA}"/>
              </a:ext>
            </a:extLst>
          </p:cNvPr>
          <p:cNvSpPr/>
          <p:nvPr/>
        </p:nvSpPr>
        <p:spPr>
          <a:xfrm>
            <a:off x="894615" y="3916765"/>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209EA7FC-61B9-CBB2-DC89-A3DEC7EBCB5E}"/>
              </a:ext>
            </a:extLst>
          </p:cNvPr>
          <p:cNvSpPr/>
          <p:nvPr/>
        </p:nvSpPr>
        <p:spPr>
          <a:xfrm>
            <a:off x="894615" y="4621234"/>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009C1211-11DB-F4BA-4A93-F91AD9D4B2E9}"/>
              </a:ext>
            </a:extLst>
          </p:cNvPr>
          <p:cNvSpPr/>
          <p:nvPr/>
        </p:nvSpPr>
        <p:spPr>
          <a:xfrm>
            <a:off x="916993" y="5312567"/>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5" name="textruta 74">
            <a:extLst>
              <a:ext uri="{FF2B5EF4-FFF2-40B4-BE49-F238E27FC236}">
                <a16:creationId xmlns:a16="http://schemas.microsoft.com/office/drawing/2014/main" id="{4C49585C-F088-2D95-9BD4-162C1568DC37}"/>
              </a:ext>
            </a:extLst>
          </p:cNvPr>
          <p:cNvSpPr txBox="1"/>
          <p:nvPr/>
        </p:nvSpPr>
        <p:spPr>
          <a:xfrm>
            <a:off x="4053337" y="4577009"/>
            <a:ext cx="452040" cy="523220"/>
          </a:xfrm>
          <a:prstGeom prst="rect">
            <a:avLst/>
          </a:prstGeom>
          <a:noFill/>
        </p:spPr>
        <p:txBody>
          <a:bodyPr wrap="square" rtlCol="0">
            <a:spAutoFit/>
          </a:bodyPr>
          <a:lstStyle/>
          <a:p>
            <a:r>
              <a:rPr lang="sv-SE" sz="2800" dirty="0"/>
              <a:t>B </a:t>
            </a:r>
          </a:p>
        </p:txBody>
      </p:sp>
      <p:sp>
        <p:nvSpPr>
          <p:cNvPr id="78" name="textruta 77">
            <a:extLst>
              <a:ext uri="{FF2B5EF4-FFF2-40B4-BE49-F238E27FC236}">
                <a16:creationId xmlns:a16="http://schemas.microsoft.com/office/drawing/2014/main" id="{30D2A02E-A699-EF79-58F5-6C545841253A}"/>
              </a:ext>
            </a:extLst>
          </p:cNvPr>
          <p:cNvSpPr txBox="1"/>
          <p:nvPr/>
        </p:nvSpPr>
        <p:spPr>
          <a:xfrm>
            <a:off x="4061836" y="5306647"/>
            <a:ext cx="511926" cy="523220"/>
          </a:xfrm>
          <a:prstGeom prst="rect">
            <a:avLst/>
          </a:prstGeom>
          <a:noFill/>
        </p:spPr>
        <p:txBody>
          <a:bodyPr wrap="square" rtlCol="0">
            <a:spAutoFit/>
          </a:bodyPr>
          <a:lstStyle/>
          <a:p>
            <a:r>
              <a:rPr lang="sv-SE" sz="2800" dirty="0"/>
              <a:t>C </a:t>
            </a:r>
          </a:p>
        </p:txBody>
      </p:sp>
      <p:cxnSp>
        <p:nvCxnSpPr>
          <p:cNvPr id="81" name="Rak koppling 80">
            <a:extLst>
              <a:ext uri="{FF2B5EF4-FFF2-40B4-BE49-F238E27FC236}">
                <a16:creationId xmlns:a16="http://schemas.microsoft.com/office/drawing/2014/main" id="{107E348E-3E88-73E0-FF97-D8BF29B1FFD1}"/>
              </a:ext>
            </a:extLst>
          </p:cNvPr>
          <p:cNvCxnSpPr>
            <a:cxnSpLocks/>
          </p:cNvCxnSpPr>
          <p:nvPr/>
        </p:nvCxnSpPr>
        <p:spPr>
          <a:xfrm>
            <a:off x="4035850" y="5381074"/>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2" name="textruta 81">
            <a:extLst>
              <a:ext uri="{FF2B5EF4-FFF2-40B4-BE49-F238E27FC236}">
                <a16:creationId xmlns:a16="http://schemas.microsoft.com/office/drawing/2014/main" id="{D25EC84C-6F36-6154-9800-4BD564D9F479}"/>
              </a:ext>
            </a:extLst>
          </p:cNvPr>
          <p:cNvSpPr txBox="1"/>
          <p:nvPr/>
        </p:nvSpPr>
        <p:spPr>
          <a:xfrm>
            <a:off x="6986085" y="3867734"/>
            <a:ext cx="511926" cy="523220"/>
          </a:xfrm>
          <a:prstGeom prst="rect">
            <a:avLst/>
          </a:prstGeom>
          <a:noFill/>
        </p:spPr>
        <p:txBody>
          <a:bodyPr wrap="square" rtlCol="0">
            <a:spAutoFit/>
          </a:bodyPr>
          <a:lstStyle/>
          <a:p>
            <a:r>
              <a:rPr lang="sv-SE" sz="2800" dirty="0"/>
              <a:t> A </a:t>
            </a:r>
          </a:p>
        </p:txBody>
      </p:sp>
      <p:cxnSp>
        <p:nvCxnSpPr>
          <p:cNvPr id="5" name="Rak pilkoppling 4">
            <a:extLst>
              <a:ext uri="{FF2B5EF4-FFF2-40B4-BE49-F238E27FC236}">
                <a16:creationId xmlns:a16="http://schemas.microsoft.com/office/drawing/2014/main" id="{4A8C1265-9851-960F-3B0D-D9A40FD6908D}"/>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Rak pilkoppling 5">
            <a:extLst>
              <a:ext uri="{FF2B5EF4-FFF2-40B4-BE49-F238E27FC236}">
                <a16:creationId xmlns:a16="http://schemas.microsoft.com/office/drawing/2014/main" id="{B74AA765-3D1F-5BE3-82F1-6700889E3C77}"/>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Rak pilkoppling 11">
            <a:extLst>
              <a:ext uri="{FF2B5EF4-FFF2-40B4-BE49-F238E27FC236}">
                <a16:creationId xmlns:a16="http://schemas.microsoft.com/office/drawing/2014/main" id="{D6EC4ECE-9BD6-E044-6B7C-4808D7E4642C}"/>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Rak pilkoppling 12">
            <a:extLst>
              <a:ext uri="{FF2B5EF4-FFF2-40B4-BE49-F238E27FC236}">
                <a16:creationId xmlns:a16="http://schemas.microsoft.com/office/drawing/2014/main" id="{12856DDD-5E95-7945-FFC1-84A25910AD14}"/>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3171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38C2E-A4AF-8BB0-1E2F-568303F9C827}"/>
            </a:ext>
          </a:extLst>
        </p:cNvPr>
        <p:cNvGrpSpPr/>
        <p:nvPr/>
      </p:nvGrpSpPr>
      <p:grpSpPr>
        <a:xfrm>
          <a:off x="0" y="0"/>
          <a:ext cx="0" cy="0"/>
          <a:chOff x="0" y="0"/>
          <a:chExt cx="0" cy="0"/>
        </a:xfrm>
      </p:grpSpPr>
      <p:sp>
        <p:nvSpPr>
          <p:cNvPr id="67" name="Rektangel 66">
            <a:extLst>
              <a:ext uri="{FF2B5EF4-FFF2-40B4-BE49-F238E27FC236}">
                <a16:creationId xmlns:a16="http://schemas.microsoft.com/office/drawing/2014/main" id="{9B1146B3-36E8-F8CD-DF46-0D67FAD020DE}"/>
              </a:ext>
            </a:extLst>
          </p:cNvPr>
          <p:cNvSpPr/>
          <p:nvPr/>
        </p:nvSpPr>
        <p:spPr>
          <a:xfrm>
            <a:off x="658906" y="3214967"/>
            <a:ext cx="1670439" cy="287859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EB4785E3-FCAB-43FD-4DC5-30F1EE4381DC}"/>
              </a:ext>
            </a:extLst>
          </p:cNvPr>
          <p:cNvSpPr>
            <a:spLocks noGrp="1"/>
          </p:cNvSpPr>
          <p:nvPr>
            <p:ph type="title"/>
          </p:nvPr>
        </p:nvSpPr>
        <p:spPr/>
        <p:txBody>
          <a:bodyPr/>
          <a:lstStyle/>
          <a:p>
            <a:r>
              <a:rPr lang="sv-SE" dirty="0"/>
              <a:t>Godkända betyg på varje nivå</a:t>
            </a:r>
          </a:p>
        </p:txBody>
      </p:sp>
      <p:sp>
        <p:nvSpPr>
          <p:cNvPr id="54" name="textruta 53">
            <a:extLst>
              <a:ext uri="{FF2B5EF4-FFF2-40B4-BE49-F238E27FC236}">
                <a16:creationId xmlns:a16="http://schemas.microsoft.com/office/drawing/2014/main" id="{0CC8366B-2724-2738-3EE0-D2E9D8902FF5}"/>
              </a:ext>
            </a:extLst>
          </p:cNvPr>
          <p:cNvSpPr txBox="1"/>
          <p:nvPr/>
        </p:nvSpPr>
        <p:spPr>
          <a:xfrm>
            <a:off x="937756" y="3340172"/>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B9EDDF2F-560D-5F02-2DA4-E0DB872997E4}"/>
              </a:ext>
            </a:extLst>
          </p:cNvPr>
          <p:cNvSpPr txBox="1"/>
          <p:nvPr/>
        </p:nvSpPr>
        <p:spPr>
          <a:xfrm>
            <a:off x="3999119" y="3898558"/>
            <a:ext cx="511926" cy="523220"/>
          </a:xfrm>
          <a:prstGeom prst="rect">
            <a:avLst/>
          </a:prstGeom>
          <a:noFill/>
        </p:spPr>
        <p:txBody>
          <a:bodyPr wrap="square" rtlCol="0">
            <a:spAutoFit/>
          </a:bodyPr>
          <a:lstStyle/>
          <a:p>
            <a:r>
              <a:rPr lang="sv-SE" sz="2800" dirty="0"/>
              <a:t>C </a:t>
            </a:r>
          </a:p>
        </p:txBody>
      </p:sp>
      <p:cxnSp>
        <p:nvCxnSpPr>
          <p:cNvPr id="60" name="Rak koppling 59">
            <a:extLst>
              <a:ext uri="{FF2B5EF4-FFF2-40B4-BE49-F238E27FC236}">
                <a16:creationId xmlns:a16="http://schemas.microsoft.com/office/drawing/2014/main" id="{C71D823C-CF6B-DDBF-FFF4-E2CD1B420F2D}"/>
              </a:ext>
            </a:extLst>
          </p:cNvPr>
          <p:cNvCxnSpPr>
            <a:cxnSpLocks/>
          </p:cNvCxnSpPr>
          <p:nvPr/>
        </p:nvCxnSpPr>
        <p:spPr>
          <a:xfrm>
            <a:off x="4021559" y="4685912"/>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71" name="Icon_01">
            <a:extLst>
              <a:ext uri="{FF2B5EF4-FFF2-40B4-BE49-F238E27FC236}">
                <a16:creationId xmlns:a16="http://schemas.microsoft.com/office/drawing/2014/main" id="{CE229473-E180-AB2A-AD5D-07BD3CA9E331}"/>
              </a:ext>
            </a:extLst>
          </p:cNvPr>
          <p:cNvSpPr/>
          <p:nvPr/>
        </p:nvSpPr>
        <p:spPr>
          <a:xfrm>
            <a:off x="894615" y="3927041"/>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20319B2C-D317-1332-FB1F-CA7EC0065E11}"/>
              </a:ext>
            </a:extLst>
          </p:cNvPr>
          <p:cNvSpPr/>
          <p:nvPr/>
        </p:nvSpPr>
        <p:spPr>
          <a:xfrm>
            <a:off x="894615" y="4631510"/>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BDB79BE1-65DE-DFDD-B79A-9A730AEE6E7E}"/>
              </a:ext>
            </a:extLst>
          </p:cNvPr>
          <p:cNvSpPr/>
          <p:nvPr/>
        </p:nvSpPr>
        <p:spPr>
          <a:xfrm>
            <a:off x="916993" y="5322843"/>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5" name="textruta 74">
            <a:extLst>
              <a:ext uri="{FF2B5EF4-FFF2-40B4-BE49-F238E27FC236}">
                <a16:creationId xmlns:a16="http://schemas.microsoft.com/office/drawing/2014/main" id="{9AAE4527-1286-FD22-B700-D958140D5B1D}"/>
              </a:ext>
            </a:extLst>
          </p:cNvPr>
          <p:cNvSpPr txBox="1"/>
          <p:nvPr/>
        </p:nvSpPr>
        <p:spPr>
          <a:xfrm>
            <a:off x="4046991" y="4597559"/>
            <a:ext cx="452040" cy="523220"/>
          </a:xfrm>
          <a:prstGeom prst="rect">
            <a:avLst/>
          </a:prstGeom>
          <a:noFill/>
        </p:spPr>
        <p:txBody>
          <a:bodyPr wrap="square" rtlCol="0">
            <a:spAutoFit/>
          </a:bodyPr>
          <a:lstStyle/>
          <a:p>
            <a:r>
              <a:rPr lang="sv-SE" sz="2800" dirty="0"/>
              <a:t>B </a:t>
            </a:r>
          </a:p>
        </p:txBody>
      </p:sp>
      <p:sp>
        <p:nvSpPr>
          <p:cNvPr id="78" name="textruta 77">
            <a:extLst>
              <a:ext uri="{FF2B5EF4-FFF2-40B4-BE49-F238E27FC236}">
                <a16:creationId xmlns:a16="http://schemas.microsoft.com/office/drawing/2014/main" id="{194B895F-DF0C-ADDD-7451-632BB992F58E}"/>
              </a:ext>
            </a:extLst>
          </p:cNvPr>
          <p:cNvSpPr txBox="1"/>
          <p:nvPr/>
        </p:nvSpPr>
        <p:spPr>
          <a:xfrm>
            <a:off x="4082384" y="5265553"/>
            <a:ext cx="511926" cy="523220"/>
          </a:xfrm>
          <a:prstGeom prst="rect">
            <a:avLst/>
          </a:prstGeom>
          <a:noFill/>
        </p:spPr>
        <p:txBody>
          <a:bodyPr wrap="square" rtlCol="0">
            <a:spAutoFit/>
          </a:bodyPr>
          <a:lstStyle/>
          <a:p>
            <a:r>
              <a:rPr lang="sv-SE" sz="2800" dirty="0"/>
              <a:t>A </a:t>
            </a:r>
          </a:p>
        </p:txBody>
      </p:sp>
      <p:cxnSp>
        <p:nvCxnSpPr>
          <p:cNvPr id="81" name="Rak koppling 80">
            <a:extLst>
              <a:ext uri="{FF2B5EF4-FFF2-40B4-BE49-F238E27FC236}">
                <a16:creationId xmlns:a16="http://schemas.microsoft.com/office/drawing/2014/main" id="{C5A459F8-86A8-9A5E-EEED-47772DAD62AF}"/>
              </a:ext>
            </a:extLst>
          </p:cNvPr>
          <p:cNvCxnSpPr>
            <a:cxnSpLocks/>
          </p:cNvCxnSpPr>
          <p:nvPr/>
        </p:nvCxnSpPr>
        <p:spPr>
          <a:xfrm>
            <a:off x="4056398" y="5339980"/>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2" name="textruta 81">
            <a:extLst>
              <a:ext uri="{FF2B5EF4-FFF2-40B4-BE49-F238E27FC236}">
                <a16:creationId xmlns:a16="http://schemas.microsoft.com/office/drawing/2014/main" id="{E800BA46-9F1E-4D4B-C5EC-749662364DFE}"/>
              </a:ext>
            </a:extLst>
          </p:cNvPr>
          <p:cNvSpPr txBox="1"/>
          <p:nvPr/>
        </p:nvSpPr>
        <p:spPr>
          <a:xfrm>
            <a:off x="6986085" y="3876887"/>
            <a:ext cx="511926" cy="523220"/>
          </a:xfrm>
          <a:prstGeom prst="rect">
            <a:avLst/>
          </a:prstGeom>
          <a:noFill/>
        </p:spPr>
        <p:txBody>
          <a:bodyPr wrap="square" rtlCol="0">
            <a:spAutoFit/>
          </a:bodyPr>
          <a:lstStyle/>
          <a:p>
            <a:r>
              <a:rPr lang="sv-SE" sz="2800" dirty="0"/>
              <a:t>C </a:t>
            </a:r>
          </a:p>
        </p:txBody>
      </p:sp>
      <p:sp>
        <p:nvSpPr>
          <p:cNvPr id="7" name="textruta 6">
            <a:extLst>
              <a:ext uri="{FF2B5EF4-FFF2-40B4-BE49-F238E27FC236}">
                <a16:creationId xmlns:a16="http://schemas.microsoft.com/office/drawing/2014/main" id="{23DB6EA6-5831-6B67-32BF-04EF53F176E4}"/>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8" name="textruta 7">
            <a:extLst>
              <a:ext uri="{FF2B5EF4-FFF2-40B4-BE49-F238E27FC236}">
                <a16:creationId xmlns:a16="http://schemas.microsoft.com/office/drawing/2014/main" id="{E385F5EA-FDA2-80C0-FA36-BDBB522EDDD9}"/>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cxnSp>
        <p:nvCxnSpPr>
          <p:cNvPr id="9" name="Rak pilkoppling 8">
            <a:extLst>
              <a:ext uri="{FF2B5EF4-FFF2-40B4-BE49-F238E27FC236}">
                <a16:creationId xmlns:a16="http://schemas.microsoft.com/office/drawing/2014/main" id="{F57EF613-CB66-448E-2237-E80C010B1E9E}"/>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Rak pilkoppling 9">
            <a:extLst>
              <a:ext uri="{FF2B5EF4-FFF2-40B4-BE49-F238E27FC236}">
                <a16:creationId xmlns:a16="http://schemas.microsoft.com/office/drawing/2014/main" id="{044019B0-F02A-8C81-0624-8E5050A89EBF}"/>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Rak pilkoppling 13">
            <a:extLst>
              <a:ext uri="{FF2B5EF4-FFF2-40B4-BE49-F238E27FC236}">
                <a16:creationId xmlns:a16="http://schemas.microsoft.com/office/drawing/2014/main" id="{A20B9E65-112F-D533-D0FF-CB750628E011}"/>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Rak pilkoppling 14">
            <a:extLst>
              <a:ext uri="{FF2B5EF4-FFF2-40B4-BE49-F238E27FC236}">
                <a16:creationId xmlns:a16="http://schemas.microsoft.com/office/drawing/2014/main" id="{DAAC8AF3-1950-ED9E-34CE-F7729026B03C}"/>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4937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5B451-F8EB-C442-6EB9-8813920E2287}"/>
            </a:ext>
          </a:extLst>
        </p:cNvPr>
        <p:cNvGrpSpPr/>
        <p:nvPr/>
      </p:nvGrpSpPr>
      <p:grpSpPr>
        <a:xfrm>
          <a:off x="0" y="0"/>
          <a:ext cx="0" cy="0"/>
          <a:chOff x="0" y="0"/>
          <a:chExt cx="0" cy="0"/>
        </a:xfrm>
      </p:grpSpPr>
      <p:sp>
        <p:nvSpPr>
          <p:cNvPr id="67" name="Rektangel 66">
            <a:extLst>
              <a:ext uri="{FF2B5EF4-FFF2-40B4-BE49-F238E27FC236}">
                <a16:creationId xmlns:a16="http://schemas.microsoft.com/office/drawing/2014/main" id="{7E28BAB8-F593-81BD-2ADD-8857D79B00A9}"/>
              </a:ext>
            </a:extLst>
          </p:cNvPr>
          <p:cNvSpPr/>
          <p:nvPr/>
        </p:nvSpPr>
        <p:spPr>
          <a:xfrm>
            <a:off x="658906" y="3204690"/>
            <a:ext cx="1670439" cy="287859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4BAC227C-04AB-D4F2-F693-2EE0E5353B6C}"/>
              </a:ext>
            </a:extLst>
          </p:cNvPr>
          <p:cNvSpPr>
            <a:spLocks noGrp="1"/>
          </p:cNvSpPr>
          <p:nvPr>
            <p:ph type="title"/>
          </p:nvPr>
        </p:nvSpPr>
        <p:spPr/>
        <p:txBody>
          <a:bodyPr/>
          <a:lstStyle/>
          <a:p>
            <a:r>
              <a:rPr lang="sv-SE" sz="4400" dirty="0"/>
              <a:t>F följt av ett godkänt betyg</a:t>
            </a:r>
            <a:endParaRPr lang="sv-SE" dirty="0"/>
          </a:p>
        </p:txBody>
      </p:sp>
      <p:sp>
        <p:nvSpPr>
          <p:cNvPr id="54" name="textruta 53">
            <a:extLst>
              <a:ext uri="{FF2B5EF4-FFF2-40B4-BE49-F238E27FC236}">
                <a16:creationId xmlns:a16="http://schemas.microsoft.com/office/drawing/2014/main" id="{B238FC91-9EEA-91E6-6116-0735A684F913}"/>
              </a:ext>
            </a:extLst>
          </p:cNvPr>
          <p:cNvSpPr txBox="1"/>
          <p:nvPr/>
        </p:nvSpPr>
        <p:spPr>
          <a:xfrm>
            <a:off x="937756" y="3329895"/>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F430F1D7-E2B7-8257-3DD4-1794803987B0}"/>
              </a:ext>
            </a:extLst>
          </p:cNvPr>
          <p:cNvSpPr txBox="1"/>
          <p:nvPr/>
        </p:nvSpPr>
        <p:spPr>
          <a:xfrm>
            <a:off x="4043388" y="3888287"/>
            <a:ext cx="511926" cy="523220"/>
          </a:xfrm>
          <a:prstGeom prst="rect">
            <a:avLst/>
          </a:prstGeom>
          <a:noFill/>
        </p:spPr>
        <p:txBody>
          <a:bodyPr wrap="square" rtlCol="0">
            <a:spAutoFit/>
          </a:bodyPr>
          <a:lstStyle/>
          <a:p>
            <a:r>
              <a:rPr lang="sv-SE" sz="2800" dirty="0"/>
              <a:t>E </a:t>
            </a:r>
          </a:p>
        </p:txBody>
      </p:sp>
      <p:cxnSp>
        <p:nvCxnSpPr>
          <p:cNvPr id="60" name="Rak koppling 59">
            <a:extLst>
              <a:ext uri="{FF2B5EF4-FFF2-40B4-BE49-F238E27FC236}">
                <a16:creationId xmlns:a16="http://schemas.microsoft.com/office/drawing/2014/main" id="{1D6C94ED-EE00-3B10-C5E9-5EBFC28948E1}"/>
              </a:ext>
            </a:extLst>
          </p:cNvPr>
          <p:cNvCxnSpPr>
            <a:cxnSpLocks/>
          </p:cNvCxnSpPr>
          <p:nvPr/>
        </p:nvCxnSpPr>
        <p:spPr>
          <a:xfrm>
            <a:off x="4049666" y="4699033"/>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71" name="Icon_01">
            <a:extLst>
              <a:ext uri="{FF2B5EF4-FFF2-40B4-BE49-F238E27FC236}">
                <a16:creationId xmlns:a16="http://schemas.microsoft.com/office/drawing/2014/main" id="{E4B08A7D-B967-0786-5A30-73CC8CA9FDCB}"/>
              </a:ext>
            </a:extLst>
          </p:cNvPr>
          <p:cNvSpPr/>
          <p:nvPr/>
        </p:nvSpPr>
        <p:spPr>
          <a:xfrm>
            <a:off x="894615" y="3916764"/>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346A5C5F-3C3C-C4F2-31DF-42333D1BDCCE}"/>
              </a:ext>
            </a:extLst>
          </p:cNvPr>
          <p:cNvSpPr/>
          <p:nvPr/>
        </p:nvSpPr>
        <p:spPr>
          <a:xfrm>
            <a:off x="894615" y="4621233"/>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3220E32E-8D4D-6EDC-B4AE-2AB150C25748}"/>
              </a:ext>
            </a:extLst>
          </p:cNvPr>
          <p:cNvSpPr/>
          <p:nvPr/>
        </p:nvSpPr>
        <p:spPr>
          <a:xfrm>
            <a:off x="916993" y="5312566"/>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5" name="textruta 74">
            <a:extLst>
              <a:ext uri="{FF2B5EF4-FFF2-40B4-BE49-F238E27FC236}">
                <a16:creationId xmlns:a16="http://schemas.microsoft.com/office/drawing/2014/main" id="{AB9F5031-3C8F-6124-CC00-491C541DBBC0}"/>
              </a:ext>
            </a:extLst>
          </p:cNvPr>
          <p:cNvSpPr txBox="1"/>
          <p:nvPr/>
        </p:nvSpPr>
        <p:spPr>
          <a:xfrm>
            <a:off x="4091260" y="4618110"/>
            <a:ext cx="452040" cy="523220"/>
          </a:xfrm>
          <a:prstGeom prst="rect">
            <a:avLst/>
          </a:prstGeom>
          <a:noFill/>
        </p:spPr>
        <p:txBody>
          <a:bodyPr wrap="square" rtlCol="0">
            <a:spAutoFit/>
          </a:bodyPr>
          <a:lstStyle/>
          <a:p>
            <a:r>
              <a:rPr lang="sv-SE" sz="2800" dirty="0"/>
              <a:t>E </a:t>
            </a:r>
          </a:p>
        </p:txBody>
      </p:sp>
      <p:sp>
        <p:nvSpPr>
          <p:cNvPr id="78" name="textruta 77">
            <a:extLst>
              <a:ext uri="{FF2B5EF4-FFF2-40B4-BE49-F238E27FC236}">
                <a16:creationId xmlns:a16="http://schemas.microsoft.com/office/drawing/2014/main" id="{26F18FBB-039B-FD94-9247-45E53192CBA9}"/>
              </a:ext>
            </a:extLst>
          </p:cNvPr>
          <p:cNvSpPr txBox="1"/>
          <p:nvPr/>
        </p:nvSpPr>
        <p:spPr>
          <a:xfrm>
            <a:off x="4113206" y="5306652"/>
            <a:ext cx="511926" cy="523220"/>
          </a:xfrm>
          <a:prstGeom prst="rect">
            <a:avLst/>
          </a:prstGeom>
          <a:noFill/>
        </p:spPr>
        <p:txBody>
          <a:bodyPr wrap="square" rtlCol="0">
            <a:spAutoFit/>
          </a:bodyPr>
          <a:lstStyle/>
          <a:p>
            <a:r>
              <a:rPr lang="sv-SE" sz="2800" dirty="0"/>
              <a:t>F </a:t>
            </a:r>
          </a:p>
        </p:txBody>
      </p:sp>
      <p:cxnSp>
        <p:nvCxnSpPr>
          <p:cNvPr id="81" name="Rak koppling 80">
            <a:extLst>
              <a:ext uri="{FF2B5EF4-FFF2-40B4-BE49-F238E27FC236}">
                <a16:creationId xmlns:a16="http://schemas.microsoft.com/office/drawing/2014/main" id="{55E39771-CA65-B4DB-9157-E7ACCC0DA382}"/>
              </a:ext>
            </a:extLst>
          </p:cNvPr>
          <p:cNvCxnSpPr>
            <a:cxnSpLocks/>
          </p:cNvCxnSpPr>
          <p:nvPr/>
        </p:nvCxnSpPr>
        <p:spPr>
          <a:xfrm>
            <a:off x="4087220" y="5381079"/>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2" name="textruta 81">
            <a:extLst>
              <a:ext uri="{FF2B5EF4-FFF2-40B4-BE49-F238E27FC236}">
                <a16:creationId xmlns:a16="http://schemas.microsoft.com/office/drawing/2014/main" id="{23EAE38F-3CD4-7277-FDFA-651413CDD234}"/>
              </a:ext>
            </a:extLst>
          </p:cNvPr>
          <p:cNvSpPr txBox="1"/>
          <p:nvPr/>
        </p:nvSpPr>
        <p:spPr>
          <a:xfrm>
            <a:off x="6986085" y="3888287"/>
            <a:ext cx="511926" cy="523220"/>
          </a:xfrm>
          <a:prstGeom prst="rect">
            <a:avLst/>
          </a:prstGeom>
          <a:noFill/>
        </p:spPr>
        <p:txBody>
          <a:bodyPr wrap="square" rtlCol="0">
            <a:spAutoFit/>
          </a:bodyPr>
          <a:lstStyle/>
          <a:p>
            <a:r>
              <a:rPr lang="sv-SE" sz="2800" dirty="0"/>
              <a:t>E </a:t>
            </a:r>
          </a:p>
        </p:txBody>
      </p:sp>
      <p:sp>
        <p:nvSpPr>
          <p:cNvPr id="8" name="textruta 7">
            <a:extLst>
              <a:ext uri="{FF2B5EF4-FFF2-40B4-BE49-F238E27FC236}">
                <a16:creationId xmlns:a16="http://schemas.microsoft.com/office/drawing/2014/main" id="{91189A6D-C223-DA27-97C2-7D1AF5F2C89F}"/>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9" name="textruta 8">
            <a:extLst>
              <a:ext uri="{FF2B5EF4-FFF2-40B4-BE49-F238E27FC236}">
                <a16:creationId xmlns:a16="http://schemas.microsoft.com/office/drawing/2014/main" id="{90F2C551-F5A2-7A87-F0D3-207B6E4EEEC8}"/>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cxnSp>
        <p:nvCxnSpPr>
          <p:cNvPr id="10" name="Rak pilkoppling 9">
            <a:extLst>
              <a:ext uri="{FF2B5EF4-FFF2-40B4-BE49-F238E27FC236}">
                <a16:creationId xmlns:a16="http://schemas.microsoft.com/office/drawing/2014/main" id="{7479125E-D1C5-CB5B-DBA2-98A82F176515}"/>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Rak pilkoppling 13">
            <a:extLst>
              <a:ext uri="{FF2B5EF4-FFF2-40B4-BE49-F238E27FC236}">
                <a16:creationId xmlns:a16="http://schemas.microsoft.com/office/drawing/2014/main" id="{DE27690C-8B0B-30AD-EAD5-7B67C7768F37}"/>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Rak pilkoppling 14">
            <a:extLst>
              <a:ext uri="{FF2B5EF4-FFF2-40B4-BE49-F238E27FC236}">
                <a16:creationId xmlns:a16="http://schemas.microsoft.com/office/drawing/2014/main" id="{73478856-BF96-E759-2CC7-F1FF9C966537}"/>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Rak pilkoppling 15">
            <a:extLst>
              <a:ext uri="{FF2B5EF4-FFF2-40B4-BE49-F238E27FC236}">
                <a16:creationId xmlns:a16="http://schemas.microsoft.com/office/drawing/2014/main" id="{F605DF41-B62F-AFFB-64DC-C43622D69D03}"/>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2529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0E16A-3308-A92D-F218-7BDDB3E42D4C}"/>
            </a:ext>
          </a:extLst>
        </p:cNvPr>
        <p:cNvGrpSpPr/>
        <p:nvPr/>
      </p:nvGrpSpPr>
      <p:grpSpPr>
        <a:xfrm>
          <a:off x="0" y="0"/>
          <a:ext cx="0" cy="0"/>
          <a:chOff x="0" y="0"/>
          <a:chExt cx="0" cy="0"/>
        </a:xfrm>
      </p:grpSpPr>
      <p:sp>
        <p:nvSpPr>
          <p:cNvPr id="75" name="textruta 74">
            <a:extLst>
              <a:ext uri="{FF2B5EF4-FFF2-40B4-BE49-F238E27FC236}">
                <a16:creationId xmlns:a16="http://schemas.microsoft.com/office/drawing/2014/main" id="{0A7361CA-43CA-055E-2E41-F5C539AED56B}"/>
              </a:ext>
            </a:extLst>
          </p:cNvPr>
          <p:cNvSpPr txBox="1"/>
          <p:nvPr/>
        </p:nvSpPr>
        <p:spPr>
          <a:xfrm>
            <a:off x="4047748" y="4618110"/>
            <a:ext cx="452040" cy="523220"/>
          </a:xfrm>
          <a:prstGeom prst="rect">
            <a:avLst/>
          </a:prstGeom>
          <a:noFill/>
        </p:spPr>
        <p:txBody>
          <a:bodyPr wrap="square" rtlCol="0">
            <a:spAutoFit/>
          </a:bodyPr>
          <a:lstStyle/>
          <a:p>
            <a:r>
              <a:rPr lang="sv-SE" sz="2800" dirty="0"/>
              <a:t>D </a:t>
            </a:r>
          </a:p>
        </p:txBody>
      </p:sp>
      <p:sp>
        <p:nvSpPr>
          <p:cNvPr id="67" name="Rektangel 66">
            <a:extLst>
              <a:ext uri="{FF2B5EF4-FFF2-40B4-BE49-F238E27FC236}">
                <a16:creationId xmlns:a16="http://schemas.microsoft.com/office/drawing/2014/main" id="{AED22DAC-BB4B-0109-1350-FD65E0319DB3}"/>
              </a:ext>
            </a:extLst>
          </p:cNvPr>
          <p:cNvSpPr/>
          <p:nvPr/>
        </p:nvSpPr>
        <p:spPr>
          <a:xfrm>
            <a:off x="658906" y="3204690"/>
            <a:ext cx="1670439" cy="287859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93C1E78E-8B42-B283-8032-EAED7AD21745}"/>
              </a:ext>
            </a:extLst>
          </p:cNvPr>
          <p:cNvSpPr>
            <a:spLocks noGrp="1"/>
          </p:cNvSpPr>
          <p:nvPr>
            <p:ph type="title"/>
          </p:nvPr>
        </p:nvSpPr>
        <p:spPr/>
        <p:txBody>
          <a:bodyPr/>
          <a:lstStyle/>
          <a:p>
            <a:r>
              <a:rPr lang="sv-SE" sz="4400" dirty="0"/>
              <a:t>F på sista nivån i ämnet</a:t>
            </a:r>
            <a:endParaRPr lang="sv-SE" dirty="0"/>
          </a:p>
        </p:txBody>
      </p:sp>
      <p:sp>
        <p:nvSpPr>
          <p:cNvPr id="54" name="textruta 53">
            <a:extLst>
              <a:ext uri="{FF2B5EF4-FFF2-40B4-BE49-F238E27FC236}">
                <a16:creationId xmlns:a16="http://schemas.microsoft.com/office/drawing/2014/main" id="{B16408C5-9DAB-D795-B950-4329D3DDE30A}"/>
              </a:ext>
            </a:extLst>
          </p:cNvPr>
          <p:cNvSpPr txBox="1"/>
          <p:nvPr/>
        </p:nvSpPr>
        <p:spPr>
          <a:xfrm>
            <a:off x="937756" y="3329895"/>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FCDD4E5D-A7E2-B2A6-CB96-87FB38EDC9FA}"/>
              </a:ext>
            </a:extLst>
          </p:cNvPr>
          <p:cNvSpPr txBox="1"/>
          <p:nvPr/>
        </p:nvSpPr>
        <p:spPr>
          <a:xfrm>
            <a:off x="4026770" y="3919109"/>
            <a:ext cx="511926" cy="523220"/>
          </a:xfrm>
          <a:prstGeom prst="rect">
            <a:avLst/>
          </a:prstGeom>
          <a:noFill/>
        </p:spPr>
        <p:txBody>
          <a:bodyPr wrap="square" rtlCol="0">
            <a:spAutoFit/>
          </a:bodyPr>
          <a:lstStyle/>
          <a:p>
            <a:r>
              <a:rPr lang="sv-SE" sz="2800" dirty="0"/>
              <a:t>F </a:t>
            </a:r>
          </a:p>
        </p:txBody>
      </p:sp>
      <p:sp>
        <p:nvSpPr>
          <p:cNvPr id="71" name="Icon_01">
            <a:extLst>
              <a:ext uri="{FF2B5EF4-FFF2-40B4-BE49-F238E27FC236}">
                <a16:creationId xmlns:a16="http://schemas.microsoft.com/office/drawing/2014/main" id="{3770EB15-4E2F-C787-4110-35638640DDD7}"/>
              </a:ext>
            </a:extLst>
          </p:cNvPr>
          <p:cNvSpPr/>
          <p:nvPr/>
        </p:nvSpPr>
        <p:spPr>
          <a:xfrm>
            <a:off x="894615" y="3916764"/>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45643245-C8D5-0DB1-AB04-BADD512FA39C}"/>
              </a:ext>
            </a:extLst>
          </p:cNvPr>
          <p:cNvSpPr/>
          <p:nvPr/>
        </p:nvSpPr>
        <p:spPr>
          <a:xfrm>
            <a:off x="894615" y="4621233"/>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1CCE33FD-4DDB-B7B3-24B6-5CFAA8F8E71C}"/>
              </a:ext>
            </a:extLst>
          </p:cNvPr>
          <p:cNvSpPr/>
          <p:nvPr/>
        </p:nvSpPr>
        <p:spPr>
          <a:xfrm>
            <a:off x="916993" y="5312566"/>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8" name="textruta 77">
            <a:extLst>
              <a:ext uri="{FF2B5EF4-FFF2-40B4-BE49-F238E27FC236}">
                <a16:creationId xmlns:a16="http://schemas.microsoft.com/office/drawing/2014/main" id="{BEE7CA38-7A2E-4D99-8990-E98B7BDC1E23}"/>
              </a:ext>
            </a:extLst>
          </p:cNvPr>
          <p:cNvSpPr txBox="1"/>
          <p:nvPr/>
        </p:nvSpPr>
        <p:spPr>
          <a:xfrm>
            <a:off x="4096588" y="5306652"/>
            <a:ext cx="511926" cy="523220"/>
          </a:xfrm>
          <a:prstGeom prst="rect">
            <a:avLst/>
          </a:prstGeom>
          <a:noFill/>
        </p:spPr>
        <p:txBody>
          <a:bodyPr wrap="square" rtlCol="0">
            <a:spAutoFit/>
          </a:bodyPr>
          <a:lstStyle/>
          <a:p>
            <a:r>
              <a:rPr lang="sv-SE" sz="2800" dirty="0"/>
              <a:t>E </a:t>
            </a:r>
          </a:p>
        </p:txBody>
      </p:sp>
      <p:cxnSp>
        <p:nvCxnSpPr>
          <p:cNvPr id="81" name="Rak koppling 80">
            <a:extLst>
              <a:ext uri="{FF2B5EF4-FFF2-40B4-BE49-F238E27FC236}">
                <a16:creationId xmlns:a16="http://schemas.microsoft.com/office/drawing/2014/main" id="{F33144E9-34C7-2B09-E459-C84EE26CA425}"/>
              </a:ext>
            </a:extLst>
          </p:cNvPr>
          <p:cNvCxnSpPr>
            <a:cxnSpLocks/>
          </p:cNvCxnSpPr>
          <p:nvPr/>
        </p:nvCxnSpPr>
        <p:spPr>
          <a:xfrm>
            <a:off x="4068856" y="5401242"/>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2" name="textruta 81">
            <a:extLst>
              <a:ext uri="{FF2B5EF4-FFF2-40B4-BE49-F238E27FC236}">
                <a16:creationId xmlns:a16="http://schemas.microsoft.com/office/drawing/2014/main" id="{7786C8BF-0984-8AEA-8A8D-D598A6A6A9E7}"/>
              </a:ext>
            </a:extLst>
          </p:cNvPr>
          <p:cNvSpPr txBox="1"/>
          <p:nvPr/>
        </p:nvSpPr>
        <p:spPr>
          <a:xfrm>
            <a:off x="7005603" y="3857107"/>
            <a:ext cx="511926" cy="523220"/>
          </a:xfrm>
          <a:prstGeom prst="rect">
            <a:avLst/>
          </a:prstGeom>
          <a:noFill/>
        </p:spPr>
        <p:txBody>
          <a:bodyPr wrap="square" rtlCol="0">
            <a:spAutoFit/>
          </a:bodyPr>
          <a:lstStyle/>
          <a:p>
            <a:r>
              <a:rPr lang="sv-SE" sz="2800" dirty="0"/>
              <a:t>F </a:t>
            </a:r>
          </a:p>
        </p:txBody>
      </p:sp>
      <p:sp>
        <p:nvSpPr>
          <p:cNvPr id="8" name="textruta 7">
            <a:extLst>
              <a:ext uri="{FF2B5EF4-FFF2-40B4-BE49-F238E27FC236}">
                <a16:creationId xmlns:a16="http://schemas.microsoft.com/office/drawing/2014/main" id="{D56ABD06-1307-EDF4-1A2A-F0AD37FFCB7A}"/>
              </a:ext>
            </a:extLst>
          </p:cNvPr>
          <p:cNvSpPr txBox="1"/>
          <p:nvPr/>
        </p:nvSpPr>
        <p:spPr>
          <a:xfrm>
            <a:off x="7005603" y="4454754"/>
            <a:ext cx="511926" cy="523220"/>
          </a:xfrm>
          <a:prstGeom prst="rect">
            <a:avLst/>
          </a:prstGeom>
          <a:noFill/>
        </p:spPr>
        <p:txBody>
          <a:bodyPr wrap="square" rtlCol="0">
            <a:spAutoFit/>
          </a:bodyPr>
          <a:lstStyle/>
          <a:p>
            <a:r>
              <a:rPr lang="sv-SE" sz="2800" dirty="0"/>
              <a:t>D </a:t>
            </a:r>
          </a:p>
        </p:txBody>
      </p:sp>
      <p:sp>
        <p:nvSpPr>
          <p:cNvPr id="10" name="textruta 9">
            <a:extLst>
              <a:ext uri="{FF2B5EF4-FFF2-40B4-BE49-F238E27FC236}">
                <a16:creationId xmlns:a16="http://schemas.microsoft.com/office/drawing/2014/main" id="{0F006937-6E4F-5B6C-09F6-5DFFC3139E9D}"/>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14" name="textruta 13">
            <a:extLst>
              <a:ext uri="{FF2B5EF4-FFF2-40B4-BE49-F238E27FC236}">
                <a16:creationId xmlns:a16="http://schemas.microsoft.com/office/drawing/2014/main" id="{E40AD782-3725-5603-1945-03413FECF997}"/>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cxnSp>
        <p:nvCxnSpPr>
          <p:cNvPr id="15" name="Rak pilkoppling 14">
            <a:extLst>
              <a:ext uri="{FF2B5EF4-FFF2-40B4-BE49-F238E27FC236}">
                <a16:creationId xmlns:a16="http://schemas.microsoft.com/office/drawing/2014/main" id="{40A19167-5A25-04D9-AF77-FFEF5400E42F}"/>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Rak pilkoppling 15">
            <a:extLst>
              <a:ext uri="{FF2B5EF4-FFF2-40B4-BE49-F238E27FC236}">
                <a16:creationId xmlns:a16="http://schemas.microsoft.com/office/drawing/2014/main" id="{45BF2701-258C-24CB-2092-511381E79A25}"/>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Rak pilkoppling 16">
            <a:extLst>
              <a:ext uri="{FF2B5EF4-FFF2-40B4-BE49-F238E27FC236}">
                <a16:creationId xmlns:a16="http://schemas.microsoft.com/office/drawing/2014/main" id="{70C22BA4-DD8E-6957-EA60-684E17ECEB73}"/>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Rak pilkoppling 17">
            <a:extLst>
              <a:ext uri="{FF2B5EF4-FFF2-40B4-BE49-F238E27FC236}">
                <a16:creationId xmlns:a16="http://schemas.microsoft.com/office/drawing/2014/main" id="{51DF3A70-350A-94A8-DEDF-34F6F0AD1BB3}"/>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Rak pilkoppling 18">
            <a:extLst>
              <a:ext uri="{FF2B5EF4-FFF2-40B4-BE49-F238E27FC236}">
                <a16:creationId xmlns:a16="http://schemas.microsoft.com/office/drawing/2014/main" id="{F2453917-B329-DB45-FE5B-3BFB01395EA6}"/>
              </a:ext>
            </a:extLst>
          </p:cNvPr>
          <p:cNvCxnSpPr>
            <a:cxnSpLocks/>
          </p:cNvCxnSpPr>
          <p:nvPr/>
        </p:nvCxnSpPr>
        <p:spPr>
          <a:xfrm flipV="1">
            <a:off x="4847857" y="4818606"/>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7480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47262-DE90-5708-2217-B89834FCE8EE}"/>
            </a:ext>
          </a:extLst>
        </p:cNvPr>
        <p:cNvGrpSpPr/>
        <p:nvPr/>
      </p:nvGrpSpPr>
      <p:grpSpPr>
        <a:xfrm>
          <a:off x="0" y="0"/>
          <a:ext cx="0" cy="0"/>
          <a:chOff x="0" y="0"/>
          <a:chExt cx="0" cy="0"/>
        </a:xfrm>
      </p:grpSpPr>
      <p:sp>
        <p:nvSpPr>
          <p:cNvPr id="67" name="Rektangel 66">
            <a:extLst>
              <a:ext uri="{FF2B5EF4-FFF2-40B4-BE49-F238E27FC236}">
                <a16:creationId xmlns:a16="http://schemas.microsoft.com/office/drawing/2014/main" id="{D0DED750-EAB1-383B-686A-081EF33A003B}"/>
              </a:ext>
            </a:extLst>
          </p:cNvPr>
          <p:cNvSpPr/>
          <p:nvPr/>
        </p:nvSpPr>
        <p:spPr>
          <a:xfrm>
            <a:off x="658906" y="3214967"/>
            <a:ext cx="1670439" cy="287859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023141EA-14F7-E249-73D2-2CB3BAA5E28B}"/>
              </a:ext>
            </a:extLst>
          </p:cNvPr>
          <p:cNvSpPr>
            <a:spLocks noGrp="1"/>
          </p:cNvSpPr>
          <p:nvPr>
            <p:ph type="title"/>
          </p:nvPr>
        </p:nvSpPr>
        <p:spPr/>
        <p:txBody>
          <a:bodyPr/>
          <a:lstStyle/>
          <a:p>
            <a:r>
              <a:rPr lang="sv-SE" sz="4400" dirty="0"/>
              <a:t>Missar sista nivån men får </a:t>
            </a:r>
            <a:br>
              <a:rPr lang="sv-SE" sz="4400" dirty="0"/>
            </a:br>
            <a:r>
              <a:rPr lang="sv-SE" sz="4400" dirty="0"/>
              <a:t>betyg i ämnet</a:t>
            </a:r>
            <a:endParaRPr lang="sv-SE" dirty="0"/>
          </a:p>
        </p:txBody>
      </p:sp>
      <p:sp>
        <p:nvSpPr>
          <p:cNvPr id="54" name="textruta 53">
            <a:extLst>
              <a:ext uri="{FF2B5EF4-FFF2-40B4-BE49-F238E27FC236}">
                <a16:creationId xmlns:a16="http://schemas.microsoft.com/office/drawing/2014/main" id="{66D7562E-E308-F486-B044-CEF7F4E236B0}"/>
              </a:ext>
            </a:extLst>
          </p:cNvPr>
          <p:cNvSpPr txBox="1"/>
          <p:nvPr/>
        </p:nvSpPr>
        <p:spPr>
          <a:xfrm>
            <a:off x="937756" y="3340172"/>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578F0019-2589-02D5-D2A5-9DBEE6D97DDF}"/>
              </a:ext>
            </a:extLst>
          </p:cNvPr>
          <p:cNvSpPr txBox="1"/>
          <p:nvPr/>
        </p:nvSpPr>
        <p:spPr>
          <a:xfrm>
            <a:off x="3884474" y="3827809"/>
            <a:ext cx="787880" cy="523220"/>
          </a:xfrm>
          <a:prstGeom prst="rect">
            <a:avLst/>
          </a:prstGeom>
          <a:noFill/>
        </p:spPr>
        <p:txBody>
          <a:bodyPr wrap="square" rtlCol="0">
            <a:spAutoFit/>
          </a:bodyPr>
          <a:lstStyle/>
          <a:p>
            <a:pPr algn="ctr"/>
            <a:r>
              <a:rPr lang="sv-SE" sz="2800" dirty="0"/>
              <a:t>( ) </a:t>
            </a:r>
          </a:p>
        </p:txBody>
      </p:sp>
      <p:cxnSp>
        <p:nvCxnSpPr>
          <p:cNvPr id="60" name="Rak koppling 59">
            <a:extLst>
              <a:ext uri="{FF2B5EF4-FFF2-40B4-BE49-F238E27FC236}">
                <a16:creationId xmlns:a16="http://schemas.microsoft.com/office/drawing/2014/main" id="{CDAAA7A5-6033-AF8E-606A-F2608AC86360}"/>
              </a:ext>
            </a:extLst>
          </p:cNvPr>
          <p:cNvCxnSpPr>
            <a:cxnSpLocks/>
          </p:cNvCxnSpPr>
          <p:nvPr/>
        </p:nvCxnSpPr>
        <p:spPr>
          <a:xfrm>
            <a:off x="4085844" y="4700711"/>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71" name="Icon_01">
            <a:extLst>
              <a:ext uri="{FF2B5EF4-FFF2-40B4-BE49-F238E27FC236}">
                <a16:creationId xmlns:a16="http://schemas.microsoft.com/office/drawing/2014/main" id="{3F0B17C0-D7EA-9689-30C3-32014DBEE94F}"/>
              </a:ext>
            </a:extLst>
          </p:cNvPr>
          <p:cNvSpPr/>
          <p:nvPr/>
        </p:nvSpPr>
        <p:spPr>
          <a:xfrm>
            <a:off x="894615" y="3927041"/>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2B2A6F28-029B-7E64-DC9E-F212BBECC78D}"/>
              </a:ext>
            </a:extLst>
          </p:cNvPr>
          <p:cNvSpPr/>
          <p:nvPr/>
        </p:nvSpPr>
        <p:spPr>
          <a:xfrm>
            <a:off x="894615" y="4631510"/>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07D25FCC-5637-0975-607E-73ECB1E25C60}"/>
              </a:ext>
            </a:extLst>
          </p:cNvPr>
          <p:cNvSpPr/>
          <p:nvPr/>
        </p:nvSpPr>
        <p:spPr>
          <a:xfrm>
            <a:off x="916993" y="5322843"/>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5" name="textruta 74">
            <a:extLst>
              <a:ext uri="{FF2B5EF4-FFF2-40B4-BE49-F238E27FC236}">
                <a16:creationId xmlns:a16="http://schemas.microsoft.com/office/drawing/2014/main" id="{4E3B84B9-8997-49DA-7D43-0FCF826EE1B8}"/>
              </a:ext>
            </a:extLst>
          </p:cNvPr>
          <p:cNvSpPr txBox="1"/>
          <p:nvPr/>
        </p:nvSpPr>
        <p:spPr>
          <a:xfrm>
            <a:off x="4068294" y="4607832"/>
            <a:ext cx="452040" cy="523220"/>
          </a:xfrm>
          <a:prstGeom prst="rect">
            <a:avLst/>
          </a:prstGeom>
          <a:noFill/>
        </p:spPr>
        <p:txBody>
          <a:bodyPr wrap="square" rtlCol="0">
            <a:spAutoFit/>
          </a:bodyPr>
          <a:lstStyle/>
          <a:p>
            <a:r>
              <a:rPr lang="sv-SE" sz="2800" dirty="0"/>
              <a:t>D </a:t>
            </a:r>
          </a:p>
        </p:txBody>
      </p:sp>
      <p:sp>
        <p:nvSpPr>
          <p:cNvPr id="78" name="textruta 77">
            <a:extLst>
              <a:ext uri="{FF2B5EF4-FFF2-40B4-BE49-F238E27FC236}">
                <a16:creationId xmlns:a16="http://schemas.microsoft.com/office/drawing/2014/main" id="{B9FA8730-5C35-E35F-9184-E2E7B5BBECFA}"/>
              </a:ext>
            </a:extLst>
          </p:cNvPr>
          <p:cNvSpPr txBox="1"/>
          <p:nvPr/>
        </p:nvSpPr>
        <p:spPr>
          <a:xfrm>
            <a:off x="4117134" y="5286100"/>
            <a:ext cx="511926" cy="523220"/>
          </a:xfrm>
          <a:prstGeom prst="rect">
            <a:avLst/>
          </a:prstGeom>
          <a:noFill/>
        </p:spPr>
        <p:txBody>
          <a:bodyPr wrap="square" rtlCol="0">
            <a:spAutoFit/>
          </a:bodyPr>
          <a:lstStyle/>
          <a:p>
            <a:r>
              <a:rPr lang="sv-SE" sz="2800" dirty="0"/>
              <a:t>E </a:t>
            </a:r>
          </a:p>
        </p:txBody>
      </p:sp>
      <p:cxnSp>
        <p:nvCxnSpPr>
          <p:cNvPr id="81" name="Rak koppling 80">
            <a:extLst>
              <a:ext uri="{FF2B5EF4-FFF2-40B4-BE49-F238E27FC236}">
                <a16:creationId xmlns:a16="http://schemas.microsoft.com/office/drawing/2014/main" id="{0167283F-C560-61D6-3EEE-44A08F0285E4}"/>
              </a:ext>
            </a:extLst>
          </p:cNvPr>
          <p:cNvCxnSpPr>
            <a:cxnSpLocks/>
          </p:cNvCxnSpPr>
          <p:nvPr/>
        </p:nvCxnSpPr>
        <p:spPr>
          <a:xfrm>
            <a:off x="4118042" y="5360527"/>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 name="textruta 7">
            <a:extLst>
              <a:ext uri="{FF2B5EF4-FFF2-40B4-BE49-F238E27FC236}">
                <a16:creationId xmlns:a16="http://schemas.microsoft.com/office/drawing/2014/main" id="{FC8C7F1B-B514-CBC1-844F-415534345C4A}"/>
              </a:ext>
            </a:extLst>
          </p:cNvPr>
          <p:cNvSpPr txBox="1"/>
          <p:nvPr/>
        </p:nvSpPr>
        <p:spPr>
          <a:xfrm>
            <a:off x="7046728" y="4577010"/>
            <a:ext cx="511926" cy="523220"/>
          </a:xfrm>
          <a:prstGeom prst="rect">
            <a:avLst/>
          </a:prstGeom>
          <a:noFill/>
        </p:spPr>
        <p:txBody>
          <a:bodyPr wrap="square" rtlCol="0">
            <a:spAutoFit/>
          </a:bodyPr>
          <a:lstStyle/>
          <a:p>
            <a:r>
              <a:rPr lang="sv-SE" sz="2800" dirty="0"/>
              <a:t>D </a:t>
            </a:r>
          </a:p>
        </p:txBody>
      </p:sp>
      <p:sp>
        <p:nvSpPr>
          <p:cNvPr id="2" name="Underrubrik 5">
            <a:extLst>
              <a:ext uri="{FF2B5EF4-FFF2-40B4-BE49-F238E27FC236}">
                <a16:creationId xmlns:a16="http://schemas.microsoft.com/office/drawing/2014/main" id="{9178581B-9170-9B52-AAAF-F22C7489982E}"/>
              </a:ext>
            </a:extLst>
          </p:cNvPr>
          <p:cNvSpPr txBox="1">
            <a:spLocks/>
          </p:cNvSpPr>
          <p:nvPr/>
        </p:nvSpPr>
        <p:spPr>
          <a:xfrm>
            <a:off x="334962" y="1972728"/>
            <a:ext cx="4925262" cy="428488"/>
          </a:xfrm>
          <a:prstGeom prst="rect">
            <a:avLst/>
          </a:prstGeom>
        </p:spPr>
        <p:txBody>
          <a:bodyPr vert="horz" lIns="0" tIns="0" rIns="0" bIns="0" rtlCol="0">
            <a:noAutofit/>
          </a:bodyPr>
          <a:lstStyle>
            <a:lvl1pPr marL="180975" indent="-180975" algn="l" defTabSz="914400" rtl="0" eaLnBrk="1" latinLnBrk="0" hangingPunct="1">
              <a:lnSpc>
                <a:spcPct val="100000"/>
              </a:lnSpc>
              <a:spcBef>
                <a:spcPts val="1600"/>
              </a:spcBef>
              <a:buFont typeface="Arial" panose="020B0604020202020204" pitchFamily="34" charset="0"/>
              <a:buChar char="•"/>
              <a:defRPr sz="2000" kern="1200">
                <a:solidFill>
                  <a:schemeClr val="tx1"/>
                </a:solidFill>
                <a:latin typeface="+mn-lt"/>
                <a:ea typeface="+mn-ea"/>
                <a:cs typeface="+mn-cs"/>
              </a:defRPr>
            </a:lvl1pPr>
            <a:lvl2pPr marL="447675" indent="-266700" algn="l" defTabSz="914400" rtl="0" eaLnBrk="1" latinLnBrk="0" hangingPunct="1">
              <a:lnSpc>
                <a:spcPct val="100000"/>
              </a:lnSpc>
              <a:spcBef>
                <a:spcPts val="500"/>
              </a:spcBef>
              <a:buFont typeface="Arial" panose="020B0604020202020204" pitchFamily="34" charset="0"/>
              <a:buChar char="−"/>
              <a:tabLst>
                <a:tab pos="447675" algn="l"/>
              </a:tabLst>
              <a:defRPr sz="1800" kern="1200">
                <a:solidFill>
                  <a:schemeClr val="tx1"/>
                </a:solidFill>
                <a:latin typeface="+mn-lt"/>
                <a:ea typeface="+mn-ea"/>
                <a:cs typeface="+mn-cs"/>
              </a:defRPr>
            </a:lvl2pPr>
            <a:lvl3pPr marL="628650" indent="-180975"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3" indent="-176213" algn="l" defTabSz="914400" rtl="0" eaLnBrk="1" latinLnBrk="0" hangingPunct="1">
              <a:lnSpc>
                <a:spcPct val="10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987425" indent="-182563"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dirty="0"/>
              <a:t>Anpassade gymnasieskolan</a:t>
            </a:r>
          </a:p>
        </p:txBody>
      </p:sp>
      <p:sp>
        <p:nvSpPr>
          <p:cNvPr id="15" name="textruta 14">
            <a:extLst>
              <a:ext uri="{FF2B5EF4-FFF2-40B4-BE49-F238E27FC236}">
                <a16:creationId xmlns:a16="http://schemas.microsoft.com/office/drawing/2014/main" id="{F8D40891-4416-DE9B-F007-6B2BB2F4C5C3}"/>
              </a:ext>
            </a:extLst>
          </p:cNvPr>
          <p:cNvSpPr txBox="1"/>
          <p:nvPr/>
        </p:nvSpPr>
        <p:spPr>
          <a:xfrm>
            <a:off x="6857381" y="3812111"/>
            <a:ext cx="787880" cy="523220"/>
          </a:xfrm>
          <a:prstGeom prst="rect">
            <a:avLst/>
          </a:prstGeom>
          <a:noFill/>
        </p:spPr>
        <p:txBody>
          <a:bodyPr wrap="square" rtlCol="0">
            <a:spAutoFit/>
          </a:bodyPr>
          <a:lstStyle/>
          <a:p>
            <a:pPr algn="ctr"/>
            <a:r>
              <a:rPr lang="sv-SE" sz="2800" dirty="0"/>
              <a:t>( ) </a:t>
            </a:r>
          </a:p>
        </p:txBody>
      </p:sp>
      <p:sp>
        <p:nvSpPr>
          <p:cNvPr id="17" name="textruta 16">
            <a:extLst>
              <a:ext uri="{FF2B5EF4-FFF2-40B4-BE49-F238E27FC236}">
                <a16:creationId xmlns:a16="http://schemas.microsoft.com/office/drawing/2014/main" id="{BAE11189-0FF4-5AF8-322C-7ED07A13A2C4}"/>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18" name="textruta 17">
            <a:extLst>
              <a:ext uri="{FF2B5EF4-FFF2-40B4-BE49-F238E27FC236}">
                <a16:creationId xmlns:a16="http://schemas.microsoft.com/office/drawing/2014/main" id="{273BB7C5-B139-3C84-3880-5CF21C53C56F}"/>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cxnSp>
        <p:nvCxnSpPr>
          <p:cNvPr id="19" name="Rak pilkoppling 18">
            <a:extLst>
              <a:ext uri="{FF2B5EF4-FFF2-40B4-BE49-F238E27FC236}">
                <a16:creationId xmlns:a16="http://schemas.microsoft.com/office/drawing/2014/main" id="{4E1E5140-467F-59AE-543F-F7E8F4F191DD}"/>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Rak pilkoppling 19">
            <a:extLst>
              <a:ext uri="{FF2B5EF4-FFF2-40B4-BE49-F238E27FC236}">
                <a16:creationId xmlns:a16="http://schemas.microsoft.com/office/drawing/2014/main" id="{478BF2F8-62D9-99D9-8898-57DB08F10CB1}"/>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Rak pilkoppling 20">
            <a:extLst>
              <a:ext uri="{FF2B5EF4-FFF2-40B4-BE49-F238E27FC236}">
                <a16:creationId xmlns:a16="http://schemas.microsoft.com/office/drawing/2014/main" id="{C26EB773-EC80-9639-55CF-1F623D6934F1}"/>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Rak pilkoppling 21">
            <a:extLst>
              <a:ext uri="{FF2B5EF4-FFF2-40B4-BE49-F238E27FC236}">
                <a16:creationId xmlns:a16="http://schemas.microsoft.com/office/drawing/2014/main" id="{A9A03B5A-127C-97DC-241B-94C8A55093A8}"/>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Rak pilkoppling 22">
            <a:extLst>
              <a:ext uri="{FF2B5EF4-FFF2-40B4-BE49-F238E27FC236}">
                <a16:creationId xmlns:a16="http://schemas.microsoft.com/office/drawing/2014/main" id="{A99FC57F-4CD2-8B4F-8B12-C453257B1611}"/>
              </a:ext>
            </a:extLst>
          </p:cNvPr>
          <p:cNvCxnSpPr>
            <a:cxnSpLocks/>
          </p:cNvCxnSpPr>
          <p:nvPr/>
        </p:nvCxnSpPr>
        <p:spPr>
          <a:xfrm flipV="1">
            <a:off x="4847857" y="4838646"/>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61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42236-A24A-2ADD-821F-57534D7E37E7}"/>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AEBCF559-955D-0F24-57F8-1579C470499F}"/>
              </a:ext>
            </a:extLst>
          </p:cNvPr>
          <p:cNvSpPr>
            <a:spLocks noGrp="1"/>
          </p:cNvSpPr>
          <p:nvPr>
            <p:ph type="ctrTitle"/>
          </p:nvPr>
        </p:nvSpPr>
        <p:spPr>
          <a:xfrm>
            <a:off x="4874269" y="2394044"/>
            <a:ext cx="3622032" cy="1563551"/>
          </a:xfrm>
        </p:spPr>
        <p:txBody>
          <a:bodyPr/>
          <a:lstStyle/>
          <a:p>
            <a:r>
              <a:rPr lang="sv-SE" sz="5400" dirty="0"/>
              <a:t>Matematik</a:t>
            </a:r>
          </a:p>
        </p:txBody>
      </p:sp>
    </p:spTree>
    <p:extLst>
      <p:ext uri="{BB962C8B-B14F-4D97-AF65-F5344CB8AC3E}">
        <p14:creationId xmlns:p14="http://schemas.microsoft.com/office/powerpoint/2010/main" val="2309553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E4D9BAE-3881-5236-E4A6-1E4FC125870D}"/>
              </a:ext>
            </a:extLst>
          </p:cNvPr>
          <p:cNvSpPr>
            <a:spLocks noGrp="1"/>
          </p:cNvSpPr>
          <p:nvPr>
            <p:ph type="title"/>
          </p:nvPr>
        </p:nvSpPr>
        <p:spPr/>
        <p:txBody>
          <a:bodyPr/>
          <a:lstStyle/>
          <a:p>
            <a:r>
              <a:rPr lang="sv-SE" dirty="0"/>
              <a:t>Ämnet matematik</a:t>
            </a:r>
          </a:p>
        </p:txBody>
      </p:sp>
      <p:sp>
        <p:nvSpPr>
          <p:cNvPr id="6" name="Platshållare för innehåll 5">
            <a:extLst>
              <a:ext uri="{FF2B5EF4-FFF2-40B4-BE49-F238E27FC236}">
                <a16:creationId xmlns:a16="http://schemas.microsoft.com/office/drawing/2014/main" id="{DF0DCE52-6A6F-BDF1-532B-A4972432FEB6}"/>
              </a:ext>
            </a:extLst>
          </p:cNvPr>
          <p:cNvSpPr>
            <a:spLocks noGrp="1"/>
          </p:cNvSpPr>
          <p:nvPr>
            <p:ph idx="1"/>
          </p:nvPr>
        </p:nvSpPr>
        <p:spPr>
          <a:xfrm>
            <a:off x="334961" y="2425148"/>
            <a:ext cx="5420380" cy="3667678"/>
          </a:xfrm>
        </p:spPr>
        <p:txBody>
          <a:bodyPr/>
          <a:lstStyle/>
          <a:p>
            <a:pPr marL="0" lvl="0" indent="0">
              <a:lnSpc>
                <a:spcPct val="107000"/>
              </a:lnSpc>
              <a:spcBef>
                <a:spcPts val="200"/>
              </a:spcBef>
              <a:spcAft>
                <a:spcPts val="800"/>
              </a:spcAft>
              <a:buSzPts val="1000"/>
              <a:buNone/>
              <a:tabLst>
                <a:tab pos="457200" algn="l"/>
              </a:tabLst>
            </a:pPr>
            <a:r>
              <a:rPr lang="sv-SE" sz="2000" b="1" dirty="0">
                <a:effectLst/>
                <a:latin typeface="Calibri" panose="020F0502020204030204" pitchFamily="34" charset="0"/>
                <a:ea typeface="Calibri" panose="020F0502020204030204" pitchFamily="34" charset="0"/>
                <a:cs typeface="Calibri" panose="020F0502020204030204" pitchFamily="34" charset="0"/>
              </a:rPr>
              <a:t>Matematik, nivå 1a/1b/1c</a:t>
            </a:r>
            <a:r>
              <a:rPr lang="sv-SE" sz="2000" dirty="0">
                <a:effectLst/>
                <a:latin typeface="Calibri" panose="020F0502020204030204" pitchFamily="34" charset="0"/>
                <a:ea typeface="Calibri" panose="020F0502020204030204" pitchFamily="34" charset="0"/>
                <a:cs typeface="Calibri" panose="020F0502020204030204" pitchFamily="34" charset="0"/>
              </a:rPr>
              <a:t>: Mycket lika nuvarande matematik 1-kurser. </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200"/>
              </a:spcBef>
              <a:spcAft>
                <a:spcPts val="800"/>
              </a:spcAft>
              <a:buSzPts val="1000"/>
              <a:buNone/>
              <a:tabLst>
                <a:tab pos="457200" algn="l"/>
              </a:tabLst>
            </a:pPr>
            <a:r>
              <a:rPr lang="sv-SE" sz="2000" b="1" dirty="0">
                <a:effectLst/>
                <a:latin typeface="Calibri" panose="020F0502020204030204" pitchFamily="34" charset="0"/>
                <a:ea typeface="Calibri" panose="020F0502020204030204" pitchFamily="34" charset="0"/>
                <a:cs typeface="Calibri" panose="020F0502020204030204" pitchFamily="34" charset="0"/>
              </a:rPr>
              <a:t>Matematik, nivå 2a/2b/2c</a:t>
            </a:r>
            <a:r>
              <a:rPr lang="sv-SE" sz="2000" dirty="0">
                <a:effectLst/>
                <a:latin typeface="Calibri" panose="020F0502020204030204" pitchFamily="34" charset="0"/>
                <a:ea typeface="Calibri" panose="020F0502020204030204" pitchFamily="34" charset="0"/>
                <a:cs typeface="Calibri" panose="020F0502020204030204" pitchFamily="34" charset="0"/>
              </a:rPr>
              <a:t>: Mycket lika nuvarande matematik 2-kurser och bygger på nivå 1. </a:t>
            </a:r>
          </a:p>
          <a:p>
            <a:pPr marL="0" lvl="0" indent="0">
              <a:lnSpc>
                <a:spcPct val="107000"/>
              </a:lnSpc>
              <a:spcBef>
                <a:spcPts val="200"/>
              </a:spcBef>
              <a:spcAft>
                <a:spcPts val="800"/>
              </a:spcAft>
              <a:buSzPts val="1000"/>
              <a:buNone/>
              <a:tabLst>
                <a:tab pos="457200" algn="l"/>
              </a:tabLst>
            </a:pPr>
            <a:r>
              <a:rPr lang="sv-SE" sz="2000" b="1" dirty="0">
                <a:effectLst/>
                <a:latin typeface="Calibri" panose="020F0502020204030204" pitchFamily="34" charset="0"/>
                <a:ea typeface="Calibri" panose="020F0502020204030204" pitchFamily="34" charset="0"/>
                <a:cs typeface="Calibri" panose="020F0502020204030204" pitchFamily="34" charset="0"/>
              </a:rPr>
              <a:t>Matematik – fortsättning, nivå 1b/1c</a:t>
            </a:r>
            <a:r>
              <a:rPr lang="sv-SE" sz="2000" dirty="0">
                <a:effectLst/>
                <a:latin typeface="Calibri" panose="020F0502020204030204" pitchFamily="34" charset="0"/>
                <a:ea typeface="Calibri" panose="020F0502020204030204" pitchFamily="34" charset="0"/>
                <a:cs typeface="Calibri" panose="020F0502020204030204" pitchFamily="34" charset="0"/>
              </a:rPr>
              <a:t>: Mycket lika nuvarande matematik 3-kurser och bygger på matematik, nivå 2.</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200"/>
              </a:spcBef>
              <a:spcAft>
                <a:spcPts val="800"/>
              </a:spcAft>
              <a:buSzPts val="1000"/>
              <a:buNone/>
              <a:tabLst>
                <a:tab pos="457200" algn="l"/>
              </a:tabLst>
            </a:pPr>
            <a:r>
              <a:rPr lang="sv-SE" sz="2000" b="1" dirty="0">
                <a:effectLst/>
                <a:latin typeface="Calibri" panose="020F0502020204030204" pitchFamily="34" charset="0"/>
                <a:ea typeface="Calibri" panose="020F0502020204030204" pitchFamily="34" charset="0"/>
                <a:cs typeface="Calibri" panose="020F0502020204030204" pitchFamily="34" charset="0"/>
              </a:rPr>
              <a:t>Matematik – fortsättning, nivå 2</a:t>
            </a:r>
            <a:r>
              <a:rPr lang="sv-SE" sz="2000" dirty="0">
                <a:effectLst/>
                <a:latin typeface="Calibri" panose="020F0502020204030204" pitchFamily="34" charset="0"/>
                <a:ea typeface="Calibri" panose="020F0502020204030204" pitchFamily="34" charset="0"/>
                <a:cs typeface="Calibri" panose="020F0502020204030204" pitchFamily="34" charset="0"/>
              </a:rPr>
              <a:t>: Mycket lik nuvarande matematik 4 och bygger på matematik – fortsättning, nivå 1.</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200"/>
              </a:spcBef>
              <a:spcAft>
                <a:spcPts val="800"/>
              </a:spcAft>
              <a:buSzPts val="1000"/>
              <a:buNone/>
              <a:tabLst>
                <a:tab pos="457200" algn="l"/>
              </a:tabLst>
            </a:pPr>
            <a:endParaRPr lang="sv-SE" sz="2000" dirty="0">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7" name="Platshållare för innehåll 6">
            <a:extLst>
              <a:ext uri="{FF2B5EF4-FFF2-40B4-BE49-F238E27FC236}">
                <a16:creationId xmlns:a16="http://schemas.microsoft.com/office/drawing/2014/main" id="{330AE77A-0812-B97D-75F9-C54DC51B727E}"/>
              </a:ext>
            </a:extLst>
          </p:cNvPr>
          <p:cNvSpPr>
            <a:spLocks noGrp="1"/>
          </p:cNvSpPr>
          <p:nvPr>
            <p:ph idx="13"/>
          </p:nvPr>
        </p:nvSpPr>
        <p:spPr>
          <a:xfrm>
            <a:off x="6147169" y="2425148"/>
            <a:ext cx="5740029" cy="3667678"/>
          </a:xfrm>
        </p:spPr>
        <p:txBody>
          <a:bodyPr/>
          <a:lstStyle/>
          <a:p>
            <a:pPr marL="0" lvl="0" indent="0">
              <a:lnSpc>
                <a:spcPct val="107000"/>
              </a:lnSpc>
              <a:spcBef>
                <a:spcPts val="200"/>
              </a:spcBef>
              <a:spcAft>
                <a:spcPts val="800"/>
              </a:spcAft>
              <a:buSzPts val="1000"/>
              <a:buNone/>
              <a:tabLst>
                <a:tab pos="457200" algn="l"/>
              </a:tabLst>
            </a:pPr>
            <a:r>
              <a:rPr lang="sv-SE" sz="2000" b="1" dirty="0">
                <a:effectLst/>
                <a:latin typeface="Calibri" panose="020F0502020204030204" pitchFamily="34" charset="0"/>
                <a:ea typeface="Calibri" panose="020F0502020204030204" pitchFamily="34" charset="0"/>
                <a:cs typeface="Calibri" panose="020F0502020204030204" pitchFamily="34" charset="0"/>
              </a:rPr>
              <a:t>Matematik – fördjupning, nivå 1</a:t>
            </a:r>
            <a:r>
              <a:rPr lang="sv-SE" sz="2000" dirty="0">
                <a:effectLst/>
                <a:latin typeface="Calibri" panose="020F0502020204030204" pitchFamily="34" charset="0"/>
                <a:ea typeface="Calibri" panose="020F0502020204030204" pitchFamily="34" charset="0"/>
                <a:cs typeface="Calibri" panose="020F0502020204030204" pitchFamily="34" charset="0"/>
              </a:rPr>
              <a:t>: Mycket lik nuvarande matematik 5 och bygger på matematik </a:t>
            </a:r>
            <a:br>
              <a:rPr lang="sv-SE" sz="2000" dirty="0">
                <a:effectLst/>
                <a:latin typeface="Calibri" panose="020F0502020204030204" pitchFamily="34" charset="0"/>
                <a:ea typeface="Calibri" panose="020F0502020204030204" pitchFamily="34" charset="0"/>
                <a:cs typeface="Calibri" panose="020F0502020204030204" pitchFamily="34" charset="0"/>
              </a:rPr>
            </a:br>
            <a:r>
              <a:rPr lang="sv-SE" sz="2000" dirty="0">
                <a:effectLst/>
                <a:latin typeface="Calibri" panose="020F0502020204030204" pitchFamily="34" charset="0"/>
                <a:ea typeface="Calibri" panose="020F0502020204030204" pitchFamily="34" charset="0"/>
                <a:cs typeface="Calibri" panose="020F0502020204030204" pitchFamily="34" charset="0"/>
              </a:rPr>
              <a:t>– fortsättning, nivå 2.</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200"/>
              </a:spcBef>
              <a:spcAft>
                <a:spcPts val="800"/>
              </a:spcAft>
              <a:buSzPts val="1000"/>
              <a:buNone/>
              <a:tabLst>
                <a:tab pos="457200" algn="l"/>
              </a:tabLst>
            </a:pPr>
            <a:r>
              <a:rPr lang="sv-SE" sz="2000" b="1" dirty="0">
                <a:effectLst/>
                <a:latin typeface="Calibri" panose="020F0502020204030204" pitchFamily="34" charset="0"/>
                <a:ea typeface="Calibri" panose="020F0502020204030204" pitchFamily="34" charset="0"/>
                <a:cs typeface="Calibri" panose="020F0502020204030204" pitchFamily="34" charset="0"/>
              </a:rPr>
              <a:t>Matematik – specialisering B, nivå 1</a:t>
            </a:r>
            <a:r>
              <a:rPr lang="sv-SE" sz="2000" dirty="0">
                <a:effectLst/>
                <a:latin typeface="Calibri" panose="020F0502020204030204" pitchFamily="34" charset="0"/>
                <a:ea typeface="Calibri" panose="020F0502020204030204" pitchFamily="34" charset="0"/>
                <a:cs typeface="Calibri" panose="020F0502020204030204" pitchFamily="34" charset="0"/>
              </a:rPr>
              <a:t>: Ganska lik nuvarande matematik – specialisering, men är mer inriktad mot b-spårets program. Bygger på matematik </a:t>
            </a:r>
            <a:br>
              <a:rPr lang="sv-SE" sz="2000" dirty="0">
                <a:effectLst/>
                <a:latin typeface="Calibri" panose="020F0502020204030204" pitchFamily="34" charset="0"/>
                <a:ea typeface="Calibri" panose="020F0502020204030204" pitchFamily="34" charset="0"/>
                <a:cs typeface="Calibri" panose="020F0502020204030204" pitchFamily="34" charset="0"/>
              </a:rPr>
            </a:br>
            <a:r>
              <a:rPr lang="sv-SE" sz="2000" dirty="0">
                <a:effectLst/>
                <a:latin typeface="Calibri" panose="020F0502020204030204" pitchFamily="34" charset="0"/>
                <a:ea typeface="Calibri" panose="020F0502020204030204" pitchFamily="34" charset="0"/>
                <a:cs typeface="Calibri" panose="020F0502020204030204" pitchFamily="34" charset="0"/>
              </a:rPr>
              <a:t>– fortsättning, nivå 1b/1c. Kan bara läsas en gång, till skillnad från nuvarande specialisering.</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200"/>
              </a:spcBef>
              <a:spcAft>
                <a:spcPts val="800"/>
              </a:spcAft>
              <a:buSzPts val="1000"/>
              <a:buNone/>
              <a:tabLst>
                <a:tab pos="457200" algn="l"/>
              </a:tabLst>
            </a:pPr>
            <a:r>
              <a:rPr lang="sv-SE" sz="2000" b="1" dirty="0">
                <a:effectLst/>
                <a:latin typeface="Calibri" panose="020F0502020204030204" pitchFamily="34" charset="0"/>
                <a:ea typeface="Calibri" panose="020F0502020204030204" pitchFamily="34" charset="0"/>
                <a:cs typeface="Calibri" panose="020F0502020204030204" pitchFamily="34" charset="0"/>
              </a:rPr>
              <a:t>Matematik – specialisering C, nivå 1</a:t>
            </a:r>
            <a:r>
              <a:rPr lang="sv-SE" sz="2000" dirty="0">
                <a:effectLst/>
                <a:latin typeface="Calibri" panose="020F0502020204030204" pitchFamily="34" charset="0"/>
                <a:ea typeface="Calibri" panose="020F0502020204030204" pitchFamily="34" charset="0"/>
                <a:cs typeface="Calibri" panose="020F0502020204030204" pitchFamily="34" charset="0"/>
              </a:rPr>
              <a:t>: Ganska lik nuvarande matematik – specialisering och bygger på matematik – fortsättning, nivå 2. Kan bara läsas en gång, till skillnad från nuvarande specialisering.</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9" name="textruta 8">
            <a:extLst>
              <a:ext uri="{FF2B5EF4-FFF2-40B4-BE49-F238E27FC236}">
                <a16:creationId xmlns:a16="http://schemas.microsoft.com/office/drawing/2014/main" id="{4C8BA674-8920-E98D-6ACD-5FEE8D7609BD}"/>
              </a:ext>
            </a:extLst>
          </p:cNvPr>
          <p:cNvSpPr txBox="1"/>
          <p:nvPr/>
        </p:nvSpPr>
        <p:spPr>
          <a:xfrm>
            <a:off x="227385" y="1361527"/>
            <a:ext cx="11068144" cy="708912"/>
          </a:xfrm>
          <a:prstGeom prst="rect">
            <a:avLst/>
          </a:prstGeom>
          <a:noFill/>
        </p:spPr>
        <p:txBody>
          <a:bodyPr wrap="square">
            <a:spAutoFit/>
          </a:bodyPr>
          <a:lstStyle/>
          <a:p>
            <a:pPr marL="0" indent="0">
              <a:lnSpc>
                <a:spcPct val="115000"/>
              </a:lnSpc>
              <a:spcAft>
                <a:spcPts val="800"/>
              </a:spcAft>
              <a:buNone/>
            </a:pPr>
            <a:r>
              <a:rPr lang="sv-SE" sz="1800" dirty="0">
                <a:effectLst/>
                <a:latin typeface="Arial" panose="020B0604020202020204" pitchFamily="34" charset="0"/>
                <a:ea typeface="Calibri" panose="020F0502020204030204" pitchFamily="34" charset="0"/>
                <a:cs typeface="Times New Roman" panose="02020603050405020304" pitchFamily="18" charset="0"/>
              </a:rPr>
              <a:t>Matematikämnet har delats i fem ämnen i och med Gy25. Matematik, Matematik-fortsättning, Matematik-fördjupning, Matematik – specialisering B, Matematik – specialisering C.</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5348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B7C03-3A27-8540-0745-908CBDDBFB5E}"/>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8DFC801-C5A7-05C0-8BA2-B14ED9B99479}"/>
              </a:ext>
            </a:extLst>
          </p:cNvPr>
          <p:cNvSpPr>
            <a:spLocks noGrp="1"/>
          </p:cNvSpPr>
          <p:nvPr>
            <p:ph type="ctrTitle"/>
          </p:nvPr>
        </p:nvSpPr>
        <p:spPr>
          <a:xfrm>
            <a:off x="4264669" y="2394044"/>
            <a:ext cx="3622032" cy="1563551"/>
          </a:xfrm>
        </p:spPr>
        <p:txBody>
          <a:bodyPr/>
          <a:lstStyle/>
          <a:p>
            <a:r>
              <a:rPr lang="sv-SE" sz="5400" dirty="0"/>
              <a:t>Moderna språk</a:t>
            </a:r>
          </a:p>
        </p:txBody>
      </p:sp>
    </p:spTree>
    <p:extLst>
      <p:ext uri="{BB962C8B-B14F-4D97-AF65-F5344CB8AC3E}">
        <p14:creationId xmlns:p14="http://schemas.microsoft.com/office/powerpoint/2010/main" val="706292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6FFC8D-F41B-84C6-B7A3-2795A55FB62D}"/>
              </a:ext>
            </a:extLst>
          </p:cNvPr>
          <p:cNvSpPr>
            <a:spLocks noGrp="1"/>
          </p:cNvSpPr>
          <p:nvPr>
            <p:ph type="title"/>
          </p:nvPr>
        </p:nvSpPr>
        <p:spPr>
          <a:xfrm>
            <a:off x="334962" y="552451"/>
            <a:ext cx="9685338" cy="1367942"/>
          </a:xfrm>
        </p:spPr>
        <p:txBody>
          <a:bodyPr/>
          <a:lstStyle/>
          <a:p>
            <a:r>
              <a:rPr lang="sv-SE" dirty="0"/>
              <a:t>Moderna språk</a:t>
            </a:r>
          </a:p>
        </p:txBody>
      </p:sp>
      <p:graphicFrame>
        <p:nvGraphicFramePr>
          <p:cNvPr id="5" name="Platshållare för innehåll 4">
            <a:extLst>
              <a:ext uri="{FF2B5EF4-FFF2-40B4-BE49-F238E27FC236}">
                <a16:creationId xmlns:a16="http://schemas.microsoft.com/office/drawing/2014/main" id="{B174D3FE-5565-98DE-656B-A6C28064E78C}"/>
              </a:ext>
            </a:extLst>
          </p:cNvPr>
          <p:cNvGraphicFramePr>
            <a:graphicFrameLocks noGrp="1"/>
          </p:cNvGraphicFramePr>
          <p:nvPr>
            <p:ph idx="1"/>
          </p:nvPr>
        </p:nvGraphicFramePr>
        <p:xfrm>
          <a:off x="334963" y="2425700"/>
          <a:ext cx="9685335" cy="2703280"/>
        </p:xfrm>
        <a:graphic>
          <a:graphicData uri="http://schemas.openxmlformats.org/drawingml/2006/table">
            <a:tbl>
              <a:tblPr firstRow="1" firstCol="1" bandRow="1"/>
              <a:tblGrid>
                <a:gridCol w="3007909">
                  <a:extLst>
                    <a:ext uri="{9D8B030D-6E8A-4147-A177-3AD203B41FA5}">
                      <a16:colId xmlns:a16="http://schemas.microsoft.com/office/drawing/2014/main" val="1687811793"/>
                    </a:ext>
                  </a:extLst>
                </a:gridCol>
                <a:gridCol w="3338713">
                  <a:extLst>
                    <a:ext uri="{9D8B030D-6E8A-4147-A177-3AD203B41FA5}">
                      <a16:colId xmlns:a16="http://schemas.microsoft.com/office/drawing/2014/main" val="2548664300"/>
                    </a:ext>
                  </a:extLst>
                </a:gridCol>
                <a:gridCol w="3338713">
                  <a:extLst>
                    <a:ext uri="{9D8B030D-6E8A-4147-A177-3AD203B41FA5}">
                      <a16:colId xmlns:a16="http://schemas.microsoft.com/office/drawing/2014/main" val="1960802122"/>
                    </a:ext>
                  </a:extLst>
                </a:gridCol>
              </a:tblGrid>
              <a:tr h="270328">
                <a:tc gridSpan="3">
                  <a:txBody>
                    <a:bodyPr/>
                    <a:lstStyle/>
                    <a:p>
                      <a:pPr>
                        <a:lnSpc>
                          <a:spcPct val="107000"/>
                        </a:lnSpc>
                        <a:spcAft>
                          <a:spcPts val="800"/>
                        </a:spcAft>
                      </a:pPr>
                      <a:r>
                        <a:rPr lang="sv-SE" sz="1500" b="1" dirty="0">
                          <a:effectLst/>
                          <a:latin typeface="Calibri" panose="020F0502020204030204" pitchFamily="34" charset="0"/>
                          <a:ea typeface="Calibri" panose="020F0502020204030204" pitchFamily="34" charset="0"/>
                          <a:cs typeface="Times New Roman" panose="02020603050405020304" pitchFamily="18" charset="0"/>
                        </a:rPr>
                        <a:t>Moderna </a:t>
                      </a:r>
                      <a:r>
                        <a:rPr lang="sv-SE" sz="1500" b="1">
                          <a:effectLst/>
                          <a:latin typeface="Calibri" panose="020F0502020204030204" pitchFamily="34" charset="0"/>
                          <a:ea typeface="Calibri" panose="020F0502020204030204" pitchFamily="34" charset="0"/>
                          <a:cs typeface="Times New Roman" panose="02020603050405020304" pitchFamily="18" charset="0"/>
                        </a:rPr>
                        <a:t>språk </a:t>
                      </a:r>
                      <a:endParaRPr lang="sv-S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sv-SE"/>
                    </a:p>
                  </a:txBody>
                  <a:tcPr/>
                </a:tc>
                <a:tc hMerge="1">
                  <a:txBody>
                    <a:bodyPr/>
                    <a:lstStyle/>
                    <a:p>
                      <a:pPr>
                        <a:lnSpc>
                          <a:spcPct val="107000"/>
                        </a:lnSpc>
                        <a:spcAft>
                          <a:spcPts val="800"/>
                        </a:spcAft>
                      </a:pP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062597"/>
                  </a:ext>
                </a:extLst>
              </a:tr>
              <a:tr h="270328">
                <a:tc>
                  <a:txBody>
                    <a:bodyPr/>
                    <a:lstStyle/>
                    <a:p>
                      <a:pPr>
                        <a:lnSpc>
                          <a:spcPct val="107000"/>
                        </a:lnSpc>
                        <a:spcAft>
                          <a:spcPts val="800"/>
                        </a:spcAft>
                      </a:pPr>
                      <a:r>
                        <a:rPr lang="sv-SE" sz="1500" b="1" dirty="0">
                          <a:effectLst/>
                          <a:latin typeface="Calibri" panose="020F0502020204030204" pitchFamily="34" charset="0"/>
                          <a:ea typeface="Calibri" panose="020F0502020204030204" pitchFamily="34" charset="0"/>
                          <a:cs typeface="Times New Roman" panose="02020603050405020304" pitchFamily="18" charset="0"/>
                        </a:rPr>
                        <a:t>GERS och grundskolan</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v-SE" sz="1500" b="1">
                          <a:effectLst/>
                          <a:latin typeface="Calibri" panose="020F0502020204030204" pitchFamily="34" charset="0"/>
                          <a:ea typeface="Calibri" panose="020F0502020204030204" pitchFamily="34" charset="0"/>
                          <a:cs typeface="Times New Roman" panose="02020603050405020304" pitchFamily="18" charset="0"/>
                        </a:rPr>
                        <a:t>Gy25</a:t>
                      </a:r>
                      <a:endParaRPr lang="sv-SE" sz="1500">
                        <a:effectLst/>
                        <a:latin typeface="Calibri" panose="020F0502020204030204" pitchFamily="34" charset="0"/>
                        <a:ea typeface="Calibri" panose="020F0502020204030204" pitchFamily="34" charset="0"/>
                        <a:cs typeface="Times New Roman" panose="02020603050405020304" pitchFamily="18" charset="0"/>
                      </a:endParaRP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sv-SE" sz="1500" b="1" dirty="0">
                          <a:effectLst/>
                          <a:latin typeface="Calibri" panose="020F0502020204030204" pitchFamily="34" charset="0"/>
                          <a:ea typeface="Calibri" panose="020F0502020204030204" pitchFamily="34" charset="0"/>
                          <a:cs typeface="Times New Roman" panose="02020603050405020304" pitchFamily="18" charset="0"/>
                        </a:rPr>
                        <a:t>Gällande ämnesplan Gy11</a:t>
                      </a:r>
                      <a:endParaRPr lang="sv-S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126434"/>
                  </a:ext>
                </a:extLst>
              </a:tr>
              <a:tr h="270328">
                <a:tc>
                  <a:txBody>
                    <a:bodyPr/>
                    <a:lstStyle/>
                    <a:p>
                      <a:pPr>
                        <a:lnSpc>
                          <a:spcPct val="107000"/>
                        </a:lnSpc>
                        <a:spcAft>
                          <a:spcPts val="800"/>
                        </a:spcAft>
                      </a:pPr>
                      <a:r>
                        <a:rPr lang="sv-SE" sz="1500" b="1" dirty="0">
                          <a:effectLst/>
                          <a:latin typeface="Calibri" panose="020F0502020204030204" pitchFamily="34" charset="0"/>
                          <a:ea typeface="Calibri" panose="020F0502020204030204" pitchFamily="34" charset="0"/>
                          <a:cs typeface="Times New Roman" panose="02020603050405020304" pitchFamily="18" charset="0"/>
                        </a:rPr>
                        <a:t>A1.1</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x</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sv-SE" sz="1500" dirty="0">
                          <a:effectLst/>
                          <a:latin typeface="Calibri" panose="020F0502020204030204" pitchFamily="34" charset="0"/>
                          <a:ea typeface="Calibri" panose="020F0502020204030204" pitchFamily="34" charset="0"/>
                          <a:cs typeface="Times New Roman" panose="02020603050405020304" pitchFamily="18" charset="0"/>
                        </a:rPr>
                        <a:t>x</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6883869"/>
                  </a:ext>
                </a:extLst>
              </a:tr>
              <a:tr h="270328">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A1.2 Skolans val årskurs 9</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Moderna språk – nybörjare, nivå 1</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sv-SE" sz="1500" dirty="0">
                          <a:effectLst/>
                          <a:latin typeface="Calibri" panose="020F0502020204030204" pitchFamily="34" charset="0"/>
                          <a:ea typeface="Calibri" panose="020F0502020204030204" pitchFamily="34" charset="0"/>
                          <a:cs typeface="Times New Roman" panose="02020603050405020304" pitchFamily="18" charset="0"/>
                        </a:rPr>
                        <a:t>Moderna språk 1</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3039757"/>
                  </a:ext>
                </a:extLst>
              </a:tr>
              <a:tr h="270328">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A2.1 Språkval årskurs 9</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v-SE" sz="1500">
                          <a:effectLst/>
                          <a:latin typeface="Calibri" panose="020F0502020204030204" pitchFamily="34" charset="0"/>
                          <a:ea typeface="Calibri" panose="020F0502020204030204" pitchFamily="34" charset="0"/>
                          <a:cs typeface="Times New Roman" panose="02020603050405020304" pitchFamily="18" charset="0"/>
                        </a:rPr>
                        <a:t>Moderna språk – grund, nivå 1</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sv-SE" sz="1500" dirty="0">
                          <a:effectLst/>
                          <a:latin typeface="Calibri" panose="020F0502020204030204" pitchFamily="34" charset="0"/>
                          <a:ea typeface="Calibri" panose="020F0502020204030204" pitchFamily="34" charset="0"/>
                          <a:cs typeface="Times New Roman" panose="02020603050405020304" pitchFamily="18" charset="0"/>
                        </a:rPr>
                        <a:t>Moderna språk 2</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1887280"/>
                  </a:ext>
                </a:extLst>
              </a:tr>
              <a:tr h="270328">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A2.2</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Moderna språk – fortsättning, nivå 1</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sv-SE" sz="1500" dirty="0">
                          <a:effectLst/>
                          <a:latin typeface="Calibri" panose="020F0502020204030204" pitchFamily="34" charset="0"/>
                          <a:ea typeface="Calibri" panose="020F0502020204030204" pitchFamily="34" charset="0"/>
                          <a:cs typeface="Times New Roman" panose="02020603050405020304" pitchFamily="18" charset="0"/>
                        </a:rPr>
                        <a:t>Moderna språk 3</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9408518"/>
                  </a:ext>
                </a:extLst>
              </a:tr>
              <a:tr h="270328">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B1.1</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v-SE" sz="1500">
                          <a:effectLst/>
                          <a:latin typeface="Calibri" panose="020F0502020204030204" pitchFamily="34" charset="0"/>
                          <a:ea typeface="Calibri" panose="020F0502020204030204" pitchFamily="34" charset="0"/>
                          <a:cs typeface="Times New Roman" panose="02020603050405020304" pitchFamily="18" charset="0"/>
                        </a:rPr>
                        <a:t>Moderna språk – fortsättning, nivå 2</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sv-SE" sz="1500" dirty="0">
                          <a:effectLst/>
                          <a:latin typeface="Calibri" panose="020F0502020204030204" pitchFamily="34" charset="0"/>
                          <a:ea typeface="Calibri" panose="020F0502020204030204" pitchFamily="34" charset="0"/>
                          <a:cs typeface="Times New Roman" panose="02020603050405020304" pitchFamily="18" charset="0"/>
                        </a:rPr>
                        <a:t>Moderna språk 4</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583604"/>
                  </a:ext>
                </a:extLst>
              </a:tr>
              <a:tr h="270328">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B1.2</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v-SE" sz="1500">
                          <a:effectLst/>
                          <a:latin typeface="Calibri" panose="020F0502020204030204" pitchFamily="34" charset="0"/>
                          <a:ea typeface="Calibri" panose="020F0502020204030204" pitchFamily="34" charset="0"/>
                          <a:cs typeface="Times New Roman" panose="02020603050405020304" pitchFamily="18" charset="0"/>
                        </a:rPr>
                        <a:t>Moderna språk – fördjupning, nivå 1</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sv-SE" sz="1500" dirty="0">
                          <a:effectLst/>
                          <a:latin typeface="Calibri" panose="020F0502020204030204" pitchFamily="34" charset="0"/>
                          <a:ea typeface="Calibri" panose="020F0502020204030204" pitchFamily="34" charset="0"/>
                          <a:cs typeface="Times New Roman" panose="02020603050405020304" pitchFamily="18" charset="0"/>
                        </a:rPr>
                        <a:t>Moderna språk 5</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7504759"/>
                  </a:ext>
                </a:extLst>
              </a:tr>
              <a:tr h="270328">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B2.1</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v-SE" sz="1500">
                          <a:effectLst/>
                          <a:latin typeface="Calibri" panose="020F0502020204030204" pitchFamily="34" charset="0"/>
                          <a:ea typeface="Calibri" panose="020F0502020204030204" pitchFamily="34" charset="0"/>
                          <a:cs typeface="Times New Roman" panose="02020603050405020304" pitchFamily="18" charset="0"/>
                        </a:rPr>
                        <a:t>Moderna språk – fördjupning, nivå 2</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sv-SE" sz="1500" dirty="0">
                          <a:effectLst/>
                          <a:latin typeface="Calibri" panose="020F0502020204030204" pitchFamily="34" charset="0"/>
                          <a:ea typeface="Calibri" panose="020F0502020204030204" pitchFamily="34" charset="0"/>
                          <a:cs typeface="Times New Roman" panose="02020603050405020304" pitchFamily="18" charset="0"/>
                        </a:rPr>
                        <a:t>Moderna språk 6</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361260"/>
                  </a:ext>
                </a:extLst>
              </a:tr>
              <a:tr h="270328">
                <a:tc>
                  <a:txBody>
                    <a:bodyPr/>
                    <a:lstStyle/>
                    <a:p>
                      <a:pPr>
                        <a:lnSpc>
                          <a:spcPct val="107000"/>
                        </a:lnSpc>
                        <a:spcAft>
                          <a:spcPts val="800"/>
                        </a:spcAft>
                      </a:pPr>
                      <a:r>
                        <a:rPr lang="sv-SE" sz="1500" dirty="0">
                          <a:effectLst/>
                          <a:latin typeface="Calibri" panose="020F0502020204030204" pitchFamily="34" charset="0"/>
                          <a:ea typeface="Calibri" panose="020F0502020204030204" pitchFamily="34" charset="0"/>
                          <a:cs typeface="Times New Roman" panose="02020603050405020304" pitchFamily="18" charset="0"/>
                        </a:rPr>
                        <a:t>B2.2</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v-SE" sz="1500">
                          <a:effectLst/>
                          <a:latin typeface="Calibri" panose="020F0502020204030204" pitchFamily="34" charset="0"/>
                          <a:ea typeface="Calibri" panose="020F0502020204030204" pitchFamily="34" charset="0"/>
                          <a:cs typeface="Times New Roman" panose="02020603050405020304" pitchFamily="18" charset="0"/>
                        </a:rPr>
                        <a:t>Moderna språk – fördjupning, nivå 3</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sv-SE" sz="1500" dirty="0">
                          <a:effectLst/>
                          <a:latin typeface="Calibri" panose="020F0502020204030204" pitchFamily="34" charset="0"/>
                          <a:ea typeface="Calibri" panose="020F0502020204030204" pitchFamily="34" charset="0"/>
                          <a:cs typeface="Times New Roman" panose="02020603050405020304" pitchFamily="18" charset="0"/>
                        </a:rPr>
                        <a:t>Moderna språk 7</a:t>
                      </a:r>
                    </a:p>
                  </a:txBody>
                  <a:tcPr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883497"/>
                  </a:ext>
                </a:extLst>
              </a:tr>
            </a:tbl>
          </a:graphicData>
        </a:graphic>
      </p:graphicFrame>
    </p:spTree>
    <p:extLst>
      <p:ext uri="{BB962C8B-B14F-4D97-AF65-F5344CB8AC3E}">
        <p14:creationId xmlns:p14="http://schemas.microsoft.com/office/powerpoint/2010/main" val="2846267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95B9DA-D99E-3E13-982C-19EA6B4FB4F1}"/>
              </a:ext>
            </a:extLst>
          </p:cNvPr>
          <p:cNvSpPr>
            <a:spLocks noGrp="1"/>
          </p:cNvSpPr>
          <p:nvPr>
            <p:ph type="title"/>
          </p:nvPr>
        </p:nvSpPr>
        <p:spPr/>
        <p:txBody>
          <a:bodyPr/>
          <a:lstStyle/>
          <a:p>
            <a:r>
              <a:rPr lang="sv-SE" dirty="0"/>
              <a:t>Gy25</a:t>
            </a:r>
          </a:p>
        </p:txBody>
      </p:sp>
      <p:sp>
        <p:nvSpPr>
          <p:cNvPr id="3" name="Platshållare för innehåll 2">
            <a:extLst>
              <a:ext uri="{FF2B5EF4-FFF2-40B4-BE49-F238E27FC236}">
                <a16:creationId xmlns:a16="http://schemas.microsoft.com/office/drawing/2014/main" id="{91CC370A-7563-569E-3B58-9EB0DCFFA9C9}"/>
              </a:ext>
            </a:extLst>
          </p:cNvPr>
          <p:cNvSpPr>
            <a:spLocks noGrp="1"/>
          </p:cNvSpPr>
          <p:nvPr>
            <p:ph idx="1"/>
          </p:nvPr>
        </p:nvSpPr>
        <p:spPr/>
        <p:txBody>
          <a:bodyPr/>
          <a:lstStyle/>
          <a:p>
            <a:r>
              <a:rPr lang="sv-SE" dirty="0"/>
              <a:t>Ämnesbetyg ersätter kursbetyg inom</a:t>
            </a:r>
          </a:p>
          <a:p>
            <a:pPr lvl="1"/>
            <a:r>
              <a:rPr lang="sv-SE" dirty="0"/>
              <a:t>Gymnasieskolan</a:t>
            </a:r>
          </a:p>
          <a:p>
            <a:pPr lvl="1"/>
            <a:r>
              <a:rPr lang="sv-SE" dirty="0"/>
              <a:t>Anpassade gymnasieskolan</a:t>
            </a:r>
          </a:p>
          <a:p>
            <a:pPr lvl="1"/>
            <a:r>
              <a:rPr lang="sv-SE" dirty="0"/>
              <a:t>Komvux på gymnasial nivå</a:t>
            </a:r>
          </a:p>
          <a:p>
            <a:pPr lvl="1"/>
            <a:r>
              <a:rPr lang="sv-SE" dirty="0"/>
              <a:t>Komvux som anpassad utbildning på gymnasial nivå</a:t>
            </a:r>
          </a:p>
          <a:p>
            <a:r>
              <a:rPr lang="sv-SE" dirty="0"/>
              <a:t>Nya och uppdaterade ämnesplaner, programstrukturer, programmål, </a:t>
            </a:r>
            <a:br>
              <a:rPr lang="sv-SE" dirty="0"/>
            </a:br>
            <a:r>
              <a:rPr lang="sv-SE" dirty="0"/>
              <a:t>examensmål, yrkesutgångar och yrkespaket</a:t>
            </a:r>
          </a:p>
          <a:p>
            <a:r>
              <a:rPr lang="sv-SE" dirty="0"/>
              <a:t>Ämnesbetygen gäller från 1 juli 2025</a:t>
            </a:r>
          </a:p>
          <a:p>
            <a:endParaRPr lang="sv-SE" dirty="0"/>
          </a:p>
        </p:txBody>
      </p:sp>
      <p:pic>
        <p:nvPicPr>
          <p:cNvPr id="9" name="Platshållare för bild 8">
            <a:extLst>
              <a:ext uri="{FF2B5EF4-FFF2-40B4-BE49-F238E27FC236}">
                <a16:creationId xmlns:a16="http://schemas.microsoft.com/office/drawing/2014/main" id="{5DF44228-03A2-22E9-55B6-5DB7EA5AFD99}"/>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8259" r="18259"/>
          <a:stretch>
            <a:fillRect/>
          </a:stretch>
        </p:blipFill>
        <p:spPr/>
      </p:pic>
      <p:grpSp>
        <p:nvGrpSpPr>
          <p:cNvPr id="5" name="Textbox">
            <a:extLst>
              <a:ext uri="{FF2B5EF4-FFF2-40B4-BE49-F238E27FC236}">
                <a16:creationId xmlns:a16="http://schemas.microsoft.com/office/drawing/2014/main" id="{E41EA28F-6D80-0721-09E3-983E75F51138}"/>
              </a:ext>
            </a:extLst>
          </p:cNvPr>
          <p:cNvGrpSpPr/>
          <p:nvPr/>
        </p:nvGrpSpPr>
        <p:grpSpPr>
          <a:xfrm>
            <a:off x="5676349" y="4821041"/>
            <a:ext cx="5436296" cy="1351698"/>
            <a:chOff x="527478" y="665690"/>
            <a:chExt cx="5436296" cy="933793"/>
          </a:xfrm>
        </p:grpSpPr>
        <p:sp>
          <p:nvSpPr>
            <p:cNvPr id="6" name="Rektangel 5">
              <a:extLst>
                <a:ext uri="{FF2B5EF4-FFF2-40B4-BE49-F238E27FC236}">
                  <a16:creationId xmlns:a16="http://schemas.microsoft.com/office/drawing/2014/main" id="{9296F5F5-D600-69DC-8595-0D52987F9096}"/>
                </a:ext>
              </a:extLst>
            </p:cNvPr>
            <p:cNvSpPr/>
            <p:nvPr/>
          </p:nvSpPr>
          <p:spPr>
            <a:xfrm>
              <a:off x="1475164" y="669809"/>
              <a:ext cx="4488610" cy="929674"/>
            </a:xfrm>
            <a:prstGeom prst="rect">
              <a:avLst/>
            </a:prstGeom>
            <a:solidFill>
              <a:schemeClr val="accent4"/>
            </a:solidFill>
            <a:ln w="6348" cap="flat">
              <a:noFill/>
              <a:prstDash val="solid"/>
              <a:miter/>
            </a:ln>
          </p:spPr>
          <p:txBody>
            <a:bodyPr rot="0" spcFirstLastPara="0" vertOverflow="overflow" horzOverflow="overflow" vert="horz" wrap="none" lIns="252000" tIns="72000" rIns="180000" bIns="72000" numCol="1" spcCol="0" rtlCol="0" fromWordArt="0" anchor="ctr" anchorCtr="0" forceAA="0" compatLnSpc="1">
              <a:prstTxWarp prst="textNoShape">
                <a:avLst/>
              </a:prstTxWarp>
              <a:spAutoFit/>
            </a:bodyPr>
            <a:lstStyle/>
            <a:p>
              <a:pPr>
                <a:spcBef>
                  <a:spcPts val="0"/>
                </a:spcBef>
              </a:pPr>
              <a:r>
                <a:rPr lang="sv-SE" sz="6600" b="1" dirty="0">
                  <a:solidFill>
                    <a:schemeClr val="accent1"/>
                  </a:solidFill>
                </a:rPr>
                <a:t>1 juli 2025</a:t>
              </a:r>
            </a:p>
            <a:p>
              <a:pPr>
                <a:spcBef>
                  <a:spcPts val="0"/>
                </a:spcBef>
              </a:pPr>
              <a:endParaRPr lang="sv-SE" sz="1200" dirty="0"/>
            </a:p>
          </p:txBody>
        </p:sp>
        <p:sp>
          <p:nvSpPr>
            <p:cNvPr id="7" name="Rektangel 6">
              <a:extLst>
                <a:ext uri="{FF2B5EF4-FFF2-40B4-BE49-F238E27FC236}">
                  <a16:creationId xmlns:a16="http://schemas.microsoft.com/office/drawing/2014/main" id="{990AE7A6-22B6-5F03-E69F-E7F54A69F4E3}"/>
                </a:ext>
                <a:ext uri="{C183D7F6-B498-43B3-948B-1728B52AA6E4}">
                  <adec:decorative xmlns:adec="http://schemas.microsoft.com/office/drawing/2017/decorative" val="1"/>
                </a:ext>
              </a:extLst>
            </p:cNvPr>
            <p:cNvSpPr/>
            <p:nvPr/>
          </p:nvSpPr>
          <p:spPr>
            <a:xfrm>
              <a:off x="527478" y="665690"/>
              <a:ext cx="947685" cy="929674"/>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Tree>
    <p:extLst>
      <p:ext uri="{BB962C8B-B14F-4D97-AF65-F5344CB8AC3E}">
        <p14:creationId xmlns:p14="http://schemas.microsoft.com/office/powerpoint/2010/main" val="3183267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B6AF49-754C-B6A6-E4FF-63DF1FF327C8}"/>
              </a:ext>
            </a:extLst>
          </p:cNvPr>
          <p:cNvSpPr>
            <a:spLocks noGrp="1"/>
          </p:cNvSpPr>
          <p:nvPr>
            <p:ph type="title"/>
          </p:nvPr>
        </p:nvSpPr>
        <p:spPr/>
        <p:txBody>
          <a:bodyPr/>
          <a:lstStyle/>
          <a:p>
            <a:r>
              <a:rPr lang="sv-SE" dirty="0"/>
              <a:t>skolverket.se</a:t>
            </a:r>
          </a:p>
        </p:txBody>
      </p:sp>
      <p:sp>
        <p:nvSpPr>
          <p:cNvPr id="6" name="Rektangel 5">
            <a:extLst>
              <a:ext uri="{FF2B5EF4-FFF2-40B4-BE49-F238E27FC236}">
                <a16:creationId xmlns:a16="http://schemas.microsoft.com/office/drawing/2014/main" id="{F4F8074B-1049-FBBF-D94B-86BBB36EC261}"/>
              </a:ext>
            </a:extLst>
          </p:cNvPr>
          <p:cNvSpPr/>
          <p:nvPr/>
        </p:nvSpPr>
        <p:spPr>
          <a:xfrm>
            <a:off x="2214188" y="2091754"/>
            <a:ext cx="3459256" cy="1879226"/>
          </a:xfrm>
          <a:prstGeom prst="rect">
            <a:avLst/>
          </a:prstGeom>
          <a:solidFill>
            <a:schemeClr val="accent4"/>
          </a:solidFill>
          <a:ln w="6348" cap="flat">
            <a:noFill/>
            <a:prstDash val="solid"/>
            <a:miter/>
          </a:ln>
        </p:spPr>
        <p:txBody>
          <a:bodyPr rot="0" spcFirstLastPara="0" vertOverflow="overflow" horzOverflow="overflow" vert="horz" wrap="square" lIns="216000" tIns="216000" rIns="216000" bIns="216000" numCol="1" spcCol="0" rtlCol="0" fromWordArt="0" anchor="t" anchorCtr="0" forceAA="0" compatLnSpc="1">
            <a:prstTxWarp prst="textNoShape">
              <a:avLst/>
            </a:prstTxWarp>
            <a:noAutofit/>
          </a:bodyPr>
          <a:lstStyle/>
          <a:p>
            <a:endParaRPr lang="sv-SE" sz="1600" dirty="0">
              <a:solidFill>
                <a:schemeClr val="accent1"/>
              </a:solidFill>
            </a:endParaRPr>
          </a:p>
          <a:p>
            <a:endParaRPr lang="sv-SE" sz="1600" dirty="0">
              <a:solidFill>
                <a:schemeClr val="accent1"/>
              </a:solidFill>
            </a:endParaRPr>
          </a:p>
          <a:p>
            <a:r>
              <a:rPr lang="sv-SE" dirty="0">
                <a:solidFill>
                  <a:schemeClr val="accent1"/>
                </a:solidFill>
              </a:rPr>
              <a:t>Gy25 för skolchef och rektor</a:t>
            </a:r>
          </a:p>
        </p:txBody>
      </p:sp>
      <p:sp>
        <p:nvSpPr>
          <p:cNvPr id="9" name="Rektangel 8">
            <a:extLst>
              <a:ext uri="{FF2B5EF4-FFF2-40B4-BE49-F238E27FC236}">
                <a16:creationId xmlns:a16="http://schemas.microsoft.com/office/drawing/2014/main" id="{48339075-3B68-2249-EECB-6CF996EFBA84}"/>
              </a:ext>
            </a:extLst>
          </p:cNvPr>
          <p:cNvSpPr/>
          <p:nvPr/>
        </p:nvSpPr>
        <p:spPr>
          <a:xfrm>
            <a:off x="2214188" y="4426323"/>
            <a:ext cx="3459256" cy="1879226"/>
          </a:xfrm>
          <a:prstGeom prst="rect">
            <a:avLst/>
          </a:prstGeom>
          <a:solidFill>
            <a:schemeClr val="accent4"/>
          </a:solidFill>
          <a:ln w="6348" cap="flat">
            <a:noFill/>
            <a:prstDash val="solid"/>
            <a:miter/>
          </a:ln>
        </p:spPr>
        <p:txBody>
          <a:bodyPr rot="0" spcFirstLastPara="0" vertOverflow="overflow" horzOverflow="overflow" vert="horz" wrap="square" lIns="216000" tIns="216000" rIns="216000" bIns="216000" numCol="1" spcCol="0" rtlCol="0" fromWordArt="0" anchor="t" anchorCtr="0" forceAA="0" compatLnSpc="1">
            <a:prstTxWarp prst="textNoShape">
              <a:avLst/>
            </a:prstTxWarp>
            <a:noAutofit/>
          </a:bodyPr>
          <a:lstStyle/>
          <a:p>
            <a:endParaRPr lang="sv-SE" sz="1600" dirty="0">
              <a:solidFill>
                <a:schemeClr val="accent1"/>
              </a:solidFill>
            </a:endParaRPr>
          </a:p>
          <a:p>
            <a:endParaRPr lang="sv-SE" sz="1600" dirty="0">
              <a:solidFill>
                <a:schemeClr val="accent1"/>
              </a:solidFill>
            </a:endParaRPr>
          </a:p>
          <a:p>
            <a:r>
              <a:rPr lang="sv-SE" sz="1600" dirty="0">
                <a:solidFill>
                  <a:schemeClr val="accent1"/>
                </a:solidFill>
              </a:rPr>
              <a:t>Gy25 för SYV</a:t>
            </a:r>
          </a:p>
        </p:txBody>
      </p:sp>
      <p:sp>
        <p:nvSpPr>
          <p:cNvPr id="12" name="Rektangel 11">
            <a:extLst>
              <a:ext uri="{FF2B5EF4-FFF2-40B4-BE49-F238E27FC236}">
                <a16:creationId xmlns:a16="http://schemas.microsoft.com/office/drawing/2014/main" id="{BD0BB5F7-36EF-C13B-9EF7-BC55962084F9}"/>
              </a:ext>
            </a:extLst>
          </p:cNvPr>
          <p:cNvSpPr/>
          <p:nvPr/>
        </p:nvSpPr>
        <p:spPr>
          <a:xfrm>
            <a:off x="7975226" y="2095529"/>
            <a:ext cx="3459256" cy="1879226"/>
          </a:xfrm>
          <a:prstGeom prst="rect">
            <a:avLst/>
          </a:prstGeom>
          <a:solidFill>
            <a:schemeClr val="accent4"/>
          </a:solidFill>
          <a:ln w="6348" cap="flat">
            <a:noFill/>
            <a:prstDash val="solid"/>
            <a:miter/>
          </a:ln>
        </p:spPr>
        <p:txBody>
          <a:bodyPr rot="0" spcFirstLastPara="0" vertOverflow="overflow" horzOverflow="overflow" vert="horz" wrap="square" lIns="216000" tIns="216000" rIns="216000" bIns="216000" numCol="1" spcCol="0" rtlCol="0" fromWordArt="0" anchor="t" anchorCtr="0" forceAA="0" compatLnSpc="1">
            <a:prstTxWarp prst="textNoShape">
              <a:avLst/>
            </a:prstTxWarp>
            <a:noAutofit/>
          </a:bodyPr>
          <a:lstStyle/>
          <a:p>
            <a:endParaRPr lang="sv-SE" sz="1600" dirty="0">
              <a:solidFill>
                <a:schemeClr val="accent1"/>
              </a:solidFill>
            </a:endParaRPr>
          </a:p>
          <a:p>
            <a:endParaRPr lang="sv-SE" sz="1600" dirty="0">
              <a:solidFill>
                <a:schemeClr val="accent1"/>
              </a:solidFill>
            </a:endParaRPr>
          </a:p>
          <a:p>
            <a:r>
              <a:rPr lang="sv-SE" dirty="0">
                <a:solidFill>
                  <a:schemeClr val="accent1"/>
                </a:solidFill>
              </a:rPr>
              <a:t>Gy25 för lärare</a:t>
            </a:r>
          </a:p>
        </p:txBody>
      </p:sp>
      <p:sp>
        <p:nvSpPr>
          <p:cNvPr id="15" name="Rektangel 14">
            <a:extLst>
              <a:ext uri="{FF2B5EF4-FFF2-40B4-BE49-F238E27FC236}">
                <a16:creationId xmlns:a16="http://schemas.microsoft.com/office/drawing/2014/main" id="{172D0520-8231-F732-37D5-54FD74892592}"/>
              </a:ext>
            </a:extLst>
          </p:cNvPr>
          <p:cNvSpPr/>
          <p:nvPr/>
        </p:nvSpPr>
        <p:spPr>
          <a:xfrm>
            <a:off x="7975226" y="4426323"/>
            <a:ext cx="3459256" cy="1879226"/>
          </a:xfrm>
          <a:prstGeom prst="rect">
            <a:avLst/>
          </a:prstGeom>
          <a:solidFill>
            <a:schemeClr val="accent4"/>
          </a:solidFill>
          <a:ln w="6348" cap="flat">
            <a:noFill/>
            <a:prstDash val="solid"/>
            <a:miter/>
          </a:ln>
        </p:spPr>
        <p:txBody>
          <a:bodyPr rot="0" spcFirstLastPara="0" vertOverflow="overflow" horzOverflow="overflow" vert="horz" wrap="square" lIns="216000" tIns="216000" rIns="216000" bIns="216000" numCol="1" spcCol="0" rtlCol="0" fromWordArt="0" anchor="t" anchorCtr="0" forceAA="0" compatLnSpc="1">
            <a:prstTxWarp prst="textNoShape">
              <a:avLst/>
            </a:prstTxWarp>
            <a:noAutofit/>
          </a:bodyPr>
          <a:lstStyle/>
          <a:p>
            <a:endParaRPr lang="sv-SE" sz="1600" dirty="0">
              <a:solidFill>
                <a:schemeClr val="accent1"/>
              </a:solidFill>
            </a:endParaRPr>
          </a:p>
          <a:p>
            <a:endParaRPr lang="sv-SE" sz="1600" dirty="0">
              <a:solidFill>
                <a:schemeClr val="accent1"/>
              </a:solidFill>
            </a:endParaRPr>
          </a:p>
          <a:p>
            <a:r>
              <a:rPr lang="sv-SE" sz="1600" dirty="0">
                <a:solidFill>
                  <a:schemeClr val="accent1"/>
                </a:solidFill>
              </a:rPr>
              <a:t>Gy25 för administratörer</a:t>
            </a:r>
          </a:p>
        </p:txBody>
      </p:sp>
      <p:pic>
        <p:nvPicPr>
          <p:cNvPr id="16" name="Bildobjekt 15" descr="En bild som visar mönster, pixel, stygn&#10;&#10;Automatiskt genererad beskrivning">
            <a:extLst>
              <a:ext uri="{FF2B5EF4-FFF2-40B4-BE49-F238E27FC236}">
                <a16:creationId xmlns:a16="http://schemas.microsoft.com/office/drawing/2014/main" id="{6ABC0FBA-1604-AAA5-1C68-0AC990D7526B}"/>
              </a:ext>
            </a:extLst>
          </p:cNvPr>
          <p:cNvPicPr>
            <a:picLocks noChangeAspect="1"/>
          </p:cNvPicPr>
          <p:nvPr/>
        </p:nvPicPr>
        <p:blipFill>
          <a:blip r:embed="rId3"/>
          <a:stretch>
            <a:fillRect/>
          </a:stretch>
        </p:blipFill>
        <p:spPr>
          <a:xfrm>
            <a:off x="360497" y="2091193"/>
            <a:ext cx="1874926" cy="1874926"/>
          </a:xfrm>
          <a:prstGeom prst="rect">
            <a:avLst/>
          </a:prstGeom>
        </p:spPr>
      </p:pic>
      <p:pic>
        <p:nvPicPr>
          <p:cNvPr id="17" name="Bildobjekt 16" descr="En bild som visar mönster, pixel&#10;&#10;Automatiskt genererad beskrivning">
            <a:extLst>
              <a:ext uri="{FF2B5EF4-FFF2-40B4-BE49-F238E27FC236}">
                <a16:creationId xmlns:a16="http://schemas.microsoft.com/office/drawing/2014/main" id="{FDEAB92F-B43E-0547-D89F-8ABB0008013C}"/>
              </a:ext>
            </a:extLst>
          </p:cNvPr>
          <p:cNvPicPr>
            <a:picLocks noChangeAspect="1"/>
          </p:cNvPicPr>
          <p:nvPr/>
        </p:nvPicPr>
        <p:blipFill>
          <a:blip r:embed="rId4"/>
          <a:stretch>
            <a:fillRect/>
          </a:stretch>
        </p:blipFill>
        <p:spPr>
          <a:xfrm>
            <a:off x="6105532" y="2106034"/>
            <a:ext cx="1871746" cy="1871746"/>
          </a:xfrm>
          <a:prstGeom prst="rect">
            <a:avLst/>
          </a:prstGeom>
        </p:spPr>
      </p:pic>
      <p:pic>
        <p:nvPicPr>
          <p:cNvPr id="18" name="Bildobjekt 17" descr="En bild som visar mönster, konst, pixel, stygn&#10;&#10;Automatiskt genererad beskrivning">
            <a:extLst>
              <a:ext uri="{FF2B5EF4-FFF2-40B4-BE49-F238E27FC236}">
                <a16:creationId xmlns:a16="http://schemas.microsoft.com/office/drawing/2014/main" id="{C0F32547-72D7-5656-8056-A0EAAEDB4130}"/>
              </a:ext>
            </a:extLst>
          </p:cNvPr>
          <p:cNvPicPr>
            <a:picLocks noChangeAspect="1"/>
          </p:cNvPicPr>
          <p:nvPr/>
        </p:nvPicPr>
        <p:blipFill>
          <a:blip r:embed="rId5"/>
          <a:stretch>
            <a:fillRect/>
          </a:stretch>
        </p:blipFill>
        <p:spPr>
          <a:xfrm>
            <a:off x="360497" y="4436827"/>
            <a:ext cx="1876673" cy="1876673"/>
          </a:xfrm>
          <a:prstGeom prst="rect">
            <a:avLst/>
          </a:prstGeom>
        </p:spPr>
      </p:pic>
      <p:pic>
        <p:nvPicPr>
          <p:cNvPr id="19" name="Bildobjekt 18" descr="En bild som visar mönster, pixel, stygn&#10;&#10;Automatiskt genererad beskrivning">
            <a:extLst>
              <a:ext uri="{FF2B5EF4-FFF2-40B4-BE49-F238E27FC236}">
                <a16:creationId xmlns:a16="http://schemas.microsoft.com/office/drawing/2014/main" id="{0AE9F1F6-B960-70F6-A4D8-DEB44E1962DC}"/>
              </a:ext>
            </a:extLst>
          </p:cNvPr>
          <p:cNvPicPr>
            <a:picLocks noChangeAspect="1"/>
          </p:cNvPicPr>
          <p:nvPr/>
        </p:nvPicPr>
        <p:blipFill>
          <a:blip r:embed="rId6"/>
          <a:stretch>
            <a:fillRect/>
          </a:stretch>
        </p:blipFill>
        <p:spPr>
          <a:xfrm>
            <a:off x="6105532" y="4436895"/>
            <a:ext cx="1869626" cy="1869626"/>
          </a:xfrm>
          <a:prstGeom prst="rect">
            <a:avLst/>
          </a:prstGeom>
        </p:spPr>
      </p:pic>
    </p:spTree>
    <p:extLst>
      <p:ext uri="{BB962C8B-B14F-4D97-AF65-F5344CB8AC3E}">
        <p14:creationId xmlns:p14="http://schemas.microsoft.com/office/powerpoint/2010/main" val="1375758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Icon_01">
            <a:extLst>
              <a:ext uri="{FF2B5EF4-FFF2-40B4-BE49-F238E27FC236}">
                <a16:creationId xmlns:a16="http://schemas.microsoft.com/office/drawing/2014/main" id="{2238DD05-9198-49C6-4328-77322C73D5B5}"/>
              </a:ext>
            </a:extLst>
          </p:cNvPr>
          <p:cNvGrpSpPr/>
          <p:nvPr/>
        </p:nvGrpSpPr>
        <p:grpSpPr>
          <a:xfrm>
            <a:off x="334963" y="2420938"/>
            <a:ext cx="4671908" cy="1869141"/>
            <a:chOff x="527478" y="658586"/>
            <a:chExt cx="4671908" cy="952120"/>
          </a:xfrm>
        </p:grpSpPr>
        <p:sp>
          <p:nvSpPr>
            <p:cNvPr id="9" name="Rektangel 8">
              <a:extLst>
                <a:ext uri="{FF2B5EF4-FFF2-40B4-BE49-F238E27FC236}">
                  <a16:creationId xmlns:a16="http://schemas.microsoft.com/office/drawing/2014/main" id="{0976AAB8-7FDB-3802-7B3C-2940EEEA7CE8}"/>
                </a:ext>
              </a:extLst>
            </p:cNvPr>
            <p:cNvSpPr/>
            <p:nvPr/>
          </p:nvSpPr>
          <p:spPr>
            <a:xfrm>
              <a:off x="1475163" y="658587"/>
              <a:ext cx="3724223" cy="952119"/>
            </a:xfrm>
            <a:prstGeom prst="rect">
              <a:avLst/>
            </a:prstGeom>
            <a:solidFill>
              <a:schemeClr val="accent4"/>
            </a:solidFill>
            <a:ln w="6348" cap="flat">
              <a:noFill/>
              <a:prstDash val="solid"/>
              <a:miter/>
            </a:ln>
          </p:spPr>
          <p:txBody>
            <a:bodyPr rot="0" spcFirstLastPara="0" vertOverflow="overflow" horzOverflow="overflow" vert="horz" wrap="square" lIns="252000" tIns="251999" rIns="251999" bIns="251999" numCol="1" spcCol="0" rtlCol="0" fromWordArt="0" anchor="t" anchorCtr="0" forceAA="0" compatLnSpc="1">
              <a:prstTxWarp prst="textNoShape">
                <a:avLst/>
              </a:prstTxWarp>
              <a:noAutofit/>
            </a:bodyPr>
            <a:lstStyle/>
            <a:p>
              <a:pPr marL="0" indent="0">
                <a:buNone/>
              </a:pPr>
              <a:r>
                <a:rPr lang="sv-SE" sz="2400" dirty="0">
                  <a:hlinkClick r:id="rId4"/>
                </a:rPr>
                <a:t>Information om Gy25 på skolverket.se</a:t>
              </a:r>
              <a:endParaRPr lang="sv-SE" sz="2400" dirty="0"/>
            </a:p>
          </p:txBody>
        </p:sp>
        <p:sp>
          <p:nvSpPr>
            <p:cNvPr id="10" name="Rektangel 9">
              <a:extLst>
                <a:ext uri="{FF2B5EF4-FFF2-40B4-BE49-F238E27FC236}">
                  <a16:creationId xmlns:a16="http://schemas.microsoft.com/office/drawing/2014/main" id="{8135A92E-33DF-4896-426F-192CB303FAAB}"/>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1" name="Rubrik 10">
            <a:extLst>
              <a:ext uri="{FF2B5EF4-FFF2-40B4-BE49-F238E27FC236}">
                <a16:creationId xmlns:a16="http://schemas.microsoft.com/office/drawing/2014/main" id="{68BA2F80-330A-62FE-B920-BFF0A0173041}"/>
              </a:ext>
            </a:extLst>
          </p:cNvPr>
          <p:cNvSpPr>
            <a:spLocks noGrp="1"/>
          </p:cNvSpPr>
          <p:nvPr>
            <p:ph type="title"/>
          </p:nvPr>
        </p:nvSpPr>
        <p:spPr/>
        <p:txBody>
          <a:bodyPr/>
          <a:lstStyle/>
          <a:p>
            <a:r>
              <a:rPr lang="sv-SE" dirty="0"/>
              <a:t>Läs mer och kontakt</a:t>
            </a:r>
          </a:p>
        </p:txBody>
      </p:sp>
      <p:grpSp>
        <p:nvGrpSpPr>
          <p:cNvPr id="12" name="Icon_01">
            <a:extLst>
              <a:ext uri="{FF2B5EF4-FFF2-40B4-BE49-F238E27FC236}">
                <a16:creationId xmlns:a16="http://schemas.microsoft.com/office/drawing/2014/main" id="{7A773AB4-4429-8A43-0E70-4C05B8660F75}"/>
              </a:ext>
            </a:extLst>
          </p:cNvPr>
          <p:cNvGrpSpPr/>
          <p:nvPr/>
        </p:nvGrpSpPr>
        <p:grpSpPr>
          <a:xfrm>
            <a:off x="5852179" y="2420936"/>
            <a:ext cx="4671908" cy="1869141"/>
            <a:chOff x="527478" y="658586"/>
            <a:chExt cx="4671908" cy="952120"/>
          </a:xfrm>
        </p:grpSpPr>
        <p:sp>
          <p:nvSpPr>
            <p:cNvPr id="13" name="Rektangel 12">
              <a:extLst>
                <a:ext uri="{FF2B5EF4-FFF2-40B4-BE49-F238E27FC236}">
                  <a16:creationId xmlns:a16="http://schemas.microsoft.com/office/drawing/2014/main" id="{78B381D7-A92F-8CA0-44AB-580F67A2686E}"/>
                </a:ext>
              </a:extLst>
            </p:cNvPr>
            <p:cNvSpPr/>
            <p:nvPr/>
          </p:nvSpPr>
          <p:spPr>
            <a:xfrm>
              <a:off x="1475163" y="658587"/>
              <a:ext cx="3724223" cy="952119"/>
            </a:xfrm>
            <a:prstGeom prst="rect">
              <a:avLst/>
            </a:prstGeom>
            <a:solidFill>
              <a:schemeClr val="accent4"/>
            </a:solidFill>
            <a:ln w="6348" cap="flat">
              <a:noFill/>
              <a:prstDash val="solid"/>
              <a:miter/>
            </a:ln>
          </p:spPr>
          <p:txBody>
            <a:bodyPr rot="0" spcFirstLastPara="0" vertOverflow="overflow" horzOverflow="overflow" vert="horz" wrap="square" lIns="252000" tIns="251999" rIns="251999" bIns="251999" numCol="1" spcCol="0" rtlCol="0" fromWordArt="0" anchor="t" anchorCtr="0" forceAA="0" compatLnSpc="1">
              <a:prstTxWarp prst="textNoShape">
                <a:avLst/>
              </a:prstTxWarp>
              <a:noAutofit/>
            </a:bodyPr>
            <a:lstStyle/>
            <a:p>
              <a:pPr marL="0" indent="0">
                <a:buNone/>
              </a:pPr>
              <a:r>
                <a:rPr lang="sv-SE" sz="2400" dirty="0"/>
                <a:t>Prenumerera på </a:t>
              </a:r>
              <a:r>
                <a:rPr lang="sv-SE" sz="2400" dirty="0">
                  <a:hlinkClick r:id="rId5"/>
                </a:rPr>
                <a:t>Skolverkets nyhetsbrev</a:t>
              </a:r>
              <a:endParaRPr lang="sv-SE" sz="2400" dirty="0"/>
            </a:p>
          </p:txBody>
        </p:sp>
        <p:sp>
          <p:nvSpPr>
            <p:cNvPr id="14" name="Rektangel 13">
              <a:extLst>
                <a:ext uri="{FF2B5EF4-FFF2-40B4-BE49-F238E27FC236}">
                  <a16:creationId xmlns:a16="http://schemas.microsoft.com/office/drawing/2014/main" id="{FDAFF31C-7627-1844-E690-8FE19C22CA9A}"/>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18" name="Icon_01">
            <a:extLst>
              <a:ext uri="{FF2B5EF4-FFF2-40B4-BE49-F238E27FC236}">
                <a16:creationId xmlns:a16="http://schemas.microsoft.com/office/drawing/2014/main" id="{0B9CCAC1-81E8-D939-B0CF-1DE497968DC0}"/>
              </a:ext>
            </a:extLst>
          </p:cNvPr>
          <p:cNvGrpSpPr/>
          <p:nvPr/>
        </p:nvGrpSpPr>
        <p:grpSpPr>
          <a:xfrm>
            <a:off x="3144759" y="4605524"/>
            <a:ext cx="4671908" cy="1869141"/>
            <a:chOff x="527478" y="658586"/>
            <a:chExt cx="4671908" cy="952120"/>
          </a:xfrm>
        </p:grpSpPr>
        <p:sp>
          <p:nvSpPr>
            <p:cNvPr id="19" name="Rektangel 18">
              <a:extLst>
                <a:ext uri="{FF2B5EF4-FFF2-40B4-BE49-F238E27FC236}">
                  <a16:creationId xmlns:a16="http://schemas.microsoft.com/office/drawing/2014/main" id="{79E67B42-0758-62E7-B510-BE23FEB1DA8C}"/>
                </a:ext>
              </a:extLst>
            </p:cNvPr>
            <p:cNvSpPr/>
            <p:nvPr/>
          </p:nvSpPr>
          <p:spPr>
            <a:xfrm>
              <a:off x="1475163" y="658587"/>
              <a:ext cx="3724223" cy="952119"/>
            </a:xfrm>
            <a:prstGeom prst="rect">
              <a:avLst/>
            </a:prstGeom>
            <a:solidFill>
              <a:schemeClr val="accent4"/>
            </a:solidFill>
            <a:ln w="6348" cap="flat">
              <a:noFill/>
              <a:prstDash val="solid"/>
              <a:miter/>
            </a:ln>
          </p:spPr>
          <p:txBody>
            <a:bodyPr rot="0" spcFirstLastPara="0" vertOverflow="overflow" horzOverflow="overflow" vert="horz" wrap="square" lIns="252000" tIns="251999" rIns="251999" bIns="251999" numCol="1" spcCol="0" rtlCol="0" fromWordArt="0" anchor="t" anchorCtr="0" forceAA="0" compatLnSpc="1">
              <a:prstTxWarp prst="textNoShape">
                <a:avLst/>
              </a:prstTxWarp>
              <a:noAutofit/>
            </a:bodyPr>
            <a:lstStyle/>
            <a:p>
              <a:pPr marL="0" indent="0">
                <a:buNone/>
              </a:pPr>
              <a:r>
                <a:rPr lang="sv-SE" sz="2400" dirty="0"/>
                <a:t>Kontakta oss</a:t>
              </a:r>
            </a:p>
            <a:p>
              <a:pPr marL="0" indent="0">
                <a:buNone/>
              </a:pPr>
              <a:r>
                <a:rPr lang="sv-SE" sz="2400" dirty="0">
                  <a:hlinkClick r:id="rId6"/>
                </a:rPr>
                <a:t>https://www.skolverket.se/om-oss/kontakta-oss</a:t>
              </a:r>
              <a:endParaRPr lang="sv-SE" sz="2400" dirty="0"/>
            </a:p>
          </p:txBody>
        </p:sp>
        <p:sp>
          <p:nvSpPr>
            <p:cNvPr id="20" name="Rektangel 19">
              <a:extLst>
                <a:ext uri="{FF2B5EF4-FFF2-40B4-BE49-F238E27FC236}">
                  <a16:creationId xmlns:a16="http://schemas.microsoft.com/office/drawing/2014/main" id="{C3D97203-DE3D-2A1C-13C4-16D07EE70C3D}"/>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Tree>
    <p:extLst>
      <p:ext uri="{BB962C8B-B14F-4D97-AF65-F5344CB8AC3E}">
        <p14:creationId xmlns:p14="http://schemas.microsoft.com/office/powerpoint/2010/main" val="2914191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9076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AB8DEE-B128-A97E-A947-46DCB370D492}"/>
              </a:ext>
            </a:extLst>
          </p:cNvPr>
          <p:cNvSpPr>
            <a:spLocks noGrp="1"/>
          </p:cNvSpPr>
          <p:nvPr>
            <p:ph type="title"/>
          </p:nvPr>
        </p:nvSpPr>
        <p:spPr/>
        <p:txBody>
          <a:bodyPr/>
          <a:lstStyle/>
          <a:p>
            <a:r>
              <a:rPr lang="sv-SE" sz="4400" dirty="0"/>
              <a:t>Bakgrunden till Gy25</a:t>
            </a:r>
            <a:endParaRPr lang="sv-SE" dirty="0"/>
          </a:p>
        </p:txBody>
      </p:sp>
      <p:sp>
        <p:nvSpPr>
          <p:cNvPr id="3" name="Platshållare för innehåll 2">
            <a:extLst>
              <a:ext uri="{FF2B5EF4-FFF2-40B4-BE49-F238E27FC236}">
                <a16:creationId xmlns:a16="http://schemas.microsoft.com/office/drawing/2014/main" id="{1F6779F1-0821-DD22-82C4-2CE27DEA2C0E}"/>
              </a:ext>
            </a:extLst>
          </p:cNvPr>
          <p:cNvSpPr>
            <a:spLocks noGrp="1"/>
          </p:cNvSpPr>
          <p:nvPr>
            <p:ph idx="1"/>
          </p:nvPr>
        </p:nvSpPr>
        <p:spPr/>
        <p:txBody>
          <a:bodyPr/>
          <a:lstStyle/>
          <a:p>
            <a:pPr fontAlgn="base">
              <a:lnSpc>
                <a:spcPct val="140000"/>
              </a:lnSpc>
              <a:spcBef>
                <a:spcPts val="0"/>
              </a:spcBef>
            </a:pPr>
            <a:r>
              <a:rPr lang="sv-SE" sz="2000" b="1" dirty="0">
                <a:solidFill>
                  <a:srgbClr val="262626"/>
                </a:solidFill>
                <a:ea typeface="Times New Roman" panose="02020603050405020304" pitchFamily="18" charset="0"/>
              </a:rPr>
              <a:t>Betygsutredningen</a:t>
            </a:r>
            <a:r>
              <a:rPr lang="sv-SE" sz="2000" dirty="0">
                <a:solidFill>
                  <a:srgbClr val="262626"/>
                </a:solidFill>
                <a:ea typeface="Times New Roman" panose="02020603050405020304" pitchFamily="18" charset="0"/>
              </a:rPr>
              <a:t> (2018) betänkande "Bygga, bedöma och betygssätta – betyg som bättre speglar elevernas kunskaper" 2020 (SOU 2020:43). </a:t>
            </a:r>
            <a:endParaRPr lang="sv-SE" sz="2000" dirty="0">
              <a:ea typeface="Times New Roman" panose="02020603050405020304" pitchFamily="18" charset="0"/>
            </a:endParaRPr>
          </a:p>
          <a:p>
            <a:pPr>
              <a:lnSpc>
                <a:spcPct val="107000"/>
              </a:lnSpc>
              <a:spcBef>
                <a:spcPts val="0"/>
              </a:spcBef>
            </a:pPr>
            <a:endParaRPr lang="sv-SE" sz="2000" dirty="0">
              <a:ea typeface="Calibri" panose="020F0502020204030204" pitchFamily="34" charset="0"/>
              <a:cs typeface="Times New Roman" panose="02020603050405020304" pitchFamily="18" charset="0"/>
            </a:endParaRPr>
          </a:p>
          <a:p>
            <a:pPr fontAlgn="base">
              <a:lnSpc>
                <a:spcPct val="140000"/>
              </a:lnSpc>
              <a:spcBef>
                <a:spcPts val="0"/>
              </a:spcBef>
            </a:pPr>
            <a:r>
              <a:rPr lang="sv-SE" sz="2000" b="1" dirty="0">
                <a:solidFill>
                  <a:srgbClr val="262626"/>
                </a:solidFill>
                <a:ea typeface="Times New Roman" panose="02020603050405020304" pitchFamily="18" charset="0"/>
              </a:rPr>
              <a:t>Propositionen</a:t>
            </a:r>
            <a:r>
              <a:rPr lang="sv-SE" sz="2000" dirty="0">
                <a:solidFill>
                  <a:srgbClr val="262626"/>
                </a:solidFill>
                <a:ea typeface="Times New Roman" panose="02020603050405020304" pitchFamily="18" charset="0"/>
              </a:rPr>
              <a:t> - Ämnesbetyg – betygen ska bättre spegla elevers kunskaper (prop. 2021/22:36) </a:t>
            </a:r>
          </a:p>
          <a:p>
            <a:pPr>
              <a:lnSpc>
                <a:spcPct val="107000"/>
              </a:lnSpc>
              <a:spcBef>
                <a:spcPts val="0"/>
              </a:spcBef>
            </a:pPr>
            <a:endParaRPr lang="sv-SE" sz="2000" dirty="0">
              <a:ea typeface="Calibri" panose="020F0502020204030204" pitchFamily="34" charset="0"/>
              <a:cs typeface="Times New Roman" panose="02020603050405020304" pitchFamily="18" charset="0"/>
            </a:endParaRPr>
          </a:p>
          <a:p>
            <a:pPr fontAlgn="base">
              <a:lnSpc>
                <a:spcPct val="140000"/>
              </a:lnSpc>
              <a:spcBef>
                <a:spcPts val="0"/>
              </a:spcBef>
            </a:pPr>
            <a:r>
              <a:rPr lang="sv-SE" sz="2000" b="1" dirty="0">
                <a:solidFill>
                  <a:srgbClr val="262626"/>
                </a:solidFill>
                <a:ea typeface="Times New Roman" panose="02020603050405020304" pitchFamily="18" charset="0"/>
              </a:rPr>
              <a:t>Skolverket</a:t>
            </a:r>
            <a:r>
              <a:rPr lang="sv-SE" sz="2000" dirty="0">
                <a:solidFill>
                  <a:srgbClr val="262626"/>
                </a:solidFill>
                <a:ea typeface="Times New Roman" panose="02020603050405020304" pitchFamily="18" charset="0"/>
              </a:rPr>
              <a:t> (2020) får regeringsuppdraget.</a:t>
            </a:r>
          </a:p>
          <a:p>
            <a:pPr marL="0" indent="0" fontAlgn="base">
              <a:lnSpc>
                <a:spcPct val="140000"/>
              </a:lnSpc>
              <a:spcBef>
                <a:spcPts val="0"/>
              </a:spcBef>
              <a:buNone/>
            </a:pPr>
            <a:r>
              <a:rPr lang="sv-SE" sz="2000" dirty="0">
                <a:solidFill>
                  <a:srgbClr val="262626"/>
                </a:solidFill>
                <a:ea typeface="Times New Roman" panose="02020603050405020304" pitchFamily="18" charset="0"/>
              </a:rPr>
              <a:t> </a:t>
            </a:r>
          </a:p>
          <a:p>
            <a:pPr marL="0" indent="0" fontAlgn="base">
              <a:lnSpc>
                <a:spcPct val="140000"/>
              </a:lnSpc>
              <a:spcBef>
                <a:spcPts val="0"/>
              </a:spcBef>
              <a:buNone/>
            </a:pPr>
            <a:r>
              <a:rPr lang="sv-SE" sz="2000" dirty="0">
                <a:solidFill>
                  <a:srgbClr val="262626"/>
                </a:solidFill>
                <a:ea typeface="Times New Roman" panose="02020603050405020304" pitchFamily="18" charset="0"/>
              </a:rPr>
              <a:t>Nuvarande kunskapsinnehållet i huvudsak skulle anpassas och uppdateras inom ramen för befintliga program och ämnen. </a:t>
            </a:r>
          </a:p>
          <a:p>
            <a:endParaRPr lang="sv-SE" dirty="0"/>
          </a:p>
        </p:txBody>
      </p:sp>
    </p:spTree>
    <p:extLst>
      <p:ext uri="{BB962C8B-B14F-4D97-AF65-F5344CB8AC3E}">
        <p14:creationId xmlns:p14="http://schemas.microsoft.com/office/powerpoint/2010/main" val="2435514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9AC75F-8EA4-70F3-82C9-0DA656B7E3DD}"/>
              </a:ext>
            </a:extLst>
          </p:cNvPr>
          <p:cNvSpPr>
            <a:spLocks noGrp="1"/>
          </p:cNvSpPr>
          <p:nvPr>
            <p:ph type="title"/>
          </p:nvPr>
        </p:nvSpPr>
        <p:spPr/>
        <p:txBody>
          <a:bodyPr/>
          <a:lstStyle/>
          <a:p>
            <a:r>
              <a:rPr lang="sv-SE" dirty="0"/>
              <a:t>Varför införs Gy25?</a:t>
            </a:r>
          </a:p>
        </p:txBody>
      </p:sp>
      <p:sp>
        <p:nvSpPr>
          <p:cNvPr id="3" name="Platshållare för innehåll 2">
            <a:extLst>
              <a:ext uri="{FF2B5EF4-FFF2-40B4-BE49-F238E27FC236}">
                <a16:creationId xmlns:a16="http://schemas.microsoft.com/office/drawing/2014/main" id="{035E083A-74E3-7C46-B68E-E8391E59675D}"/>
              </a:ext>
            </a:extLst>
          </p:cNvPr>
          <p:cNvSpPr>
            <a:spLocks noGrp="1"/>
          </p:cNvSpPr>
          <p:nvPr>
            <p:ph idx="1"/>
          </p:nvPr>
        </p:nvSpPr>
        <p:spPr/>
        <p:txBody>
          <a:bodyPr/>
          <a:lstStyle/>
          <a:p>
            <a:r>
              <a:rPr lang="sv-SE" dirty="0"/>
              <a:t>Kritik mot det nuvarande systemet med kursbetyg. </a:t>
            </a:r>
          </a:p>
          <a:p>
            <a:r>
              <a:rPr lang="sv-SE" dirty="0"/>
              <a:t>Kursbetygen bidrar till fragmentisering av kunskapsinnehållet och därmed av elevernas lärande. </a:t>
            </a:r>
          </a:p>
          <a:p>
            <a:r>
              <a:rPr lang="sv-SE" dirty="0"/>
              <a:t>Elever idag får flera kursbetyg i ett och samma ämne.</a:t>
            </a:r>
          </a:p>
          <a:p>
            <a:r>
              <a:rPr lang="sv-SE" dirty="0"/>
              <a:t>Tidiga misslyckanden kan följa elever och betygen ger inte alltid en rättvisande bild av elevens kunskaper och förmågor i slutet av studierna.</a:t>
            </a:r>
          </a:p>
          <a:p>
            <a:r>
              <a:rPr lang="sv-SE" dirty="0"/>
              <a:t>Systemet med kursbetyg har ofta inneburit fokus på täta bedömningstillfällen. Fokus för undervisningen har blivit att hinna med och beta av.</a:t>
            </a:r>
          </a:p>
          <a:p>
            <a:r>
              <a:rPr lang="sv-SE" dirty="0"/>
              <a:t>Med Gy25, sammantagen bedömning och mindre detaljerade betygskriterier är ambitionen att undervisning och lärande åter ska vara i fokus. </a:t>
            </a:r>
          </a:p>
        </p:txBody>
      </p:sp>
    </p:spTree>
    <p:extLst>
      <p:ext uri="{BB962C8B-B14F-4D97-AF65-F5344CB8AC3E}">
        <p14:creationId xmlns:p14="http://schemas.microsoft.com/office/powerpoint/2010/main" val="1477995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C5C24F45-4B10-0184-11D3-201214802248}"/>
              </a:ext>
            </a:extLst>
          </p:cNvPr>
          <p:cNvSpPr>
            <a:spLocks noGrp="1"/>
          </p:cNvSpPr>
          <p:nvPr>
            <p:ph type="title"/>
          </p:nvPr>
        </p:nvSpPr>
        <p:spPr/>
        <p:txBody>
          <a:bodyPr/>
          <a:lstStyle/>
          <a:p>
            <a:r>
              <a:rPr lang="sv-SE" dirty="0"/>
              <a:t>Syftet med ämnesbetyg</a:t>
            </a:r>
          </a:p>
        </p:txBody>
      </p:sp>
      <p:grpSp>
        <p:nvGrpSpPr>
          <p:cNvPr id="2" name="Icon_01">
            <a:extLst>
              <a:ext uri="{FF2B5EF4-FFF2-40B4-BE49-F238E27FC236}">
                <a16:creationId xmlns:a16="http://schemas.microsoft.com/office/drawing/2014/main" id="{71D406DE-AD0D-BB47-174E-BEB581F7B12B}"/>
              </a:ext>
            </a:extLst>
          </p:cNvPr>
          <p:cNvGrpSpPr/>
          <p:nvPr/>
        </p:nvGrpSpPr>
        <p:grpSpPr>
          <a:xfrm>
            <a:off x="342913" y="2862470"/>
            <a:ext cx="9685338" cy="952120"/>
            <a:chOff x="527478" y="658586"/>
            <a:chExt cx="9685338" cy="952120"/>
          </a:xfrm>
        </p:grpSpPr>
        <p:sp>
          <p:nvSpPr>
            <p:cNvPr id="3" name="Rektangel 2">
              <a:extLst>
                <a:ext uri="{FF2B5EF4-FFF2-40B4-BE49-F238E27FC236}">
                  <a16:creationId xmlns:a16="http://schemas.microsoft.com/office/drawing/2014/main" id="{E1BE6314-4BD4-5F84-06DD-2DA79E899DF7}"/>
                </a:ext>
              </a:extLst>
            </p:cNvPr>
            <p:cNvSpPr/>
            <p:nvPr/>
          </p:nvSpPr>
          <p:spPr>
            <a:xfrm>
              <a:off x="1475163" y="658587"/>
              <a:ext cx="8737653" cy="952119"/>
            </a:xfrm>
            <a:prstGeom prst="rect">
              <a:avLst/>
            </a:prstGeom>
            <a:solidFill>
              <a:schemeClr val="accent3"/>
            </a:solidFill>
            <a:ln w="6348" cap="flat">
              <a:noFill/>
              <a:prstDash val="solid"/>
              <a:miter/>
            </a:ln>
          </p:spPr>
          <p:txBody>
            <a:bodyPr rot="0" spcFirstLastPara="0" vertOverflow="overflow" horzOverflow="overflow" vert="horz" wrap="square" lIns="252000" tIns="72000" rIns="72000" bIns="72000" numCol="1" spcCol="0" rtlCol="0" fromWordArt="0" anchor="ctr" anchorCtr="0" forceAA="0" compatLnSpc="1">
              <a:prstTxWarp prst="textNoShape">
                <a:avLst/>
              </a:prstTxWarp>
              <a:noAutofit/>
            </a:bodyPr>
            <a:lstStyle/>
            <a:p>
              <a:pPr>
                <a:spcBef>
                  <a:spcPts val="0"/>
                </a:spcBef>
              </a:pPr>
              <a:r>
                <a:rPr lang="sv-SE" sz="2400" dirty="0">
                  <a:solidFill>
                    <a:schemeClr val="bg1"/>
                  </a:solidFill>
                </a:rPr>
                <a:t>Eleven ska få mer tid att utveckla kunskaper inom ett ämne innan det slutliga betyget sätts</a:t>
              </a:r>
            </a:p>
          </p:txBody>
        </p:sp>
        <p:sp>
          <p:nvSpPr>
            <p:cNvPr id="6" name="Rektangel 5">
              <a:extLst>
                <a:ext uri="{FF2B5EF4-FFF2-40B4-BE49-F238E27FC236}">
                  <a16:creationId xmlns:a16="http://schemas.microsoft.com/office/drawing/2014/main" id="{3FE328F0-F636-F020-21D3-A7E3173D03E2}"/>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dirty="0">
                <a:solidFill>
                  <a:schemeClr val="bg1"/>
                </a:solidFill>
              </a:endParaRPr>
            </a:p>
          </p:txBody>
        </p:sp>
      </p:grpSp>
      <p:grpSp>
        <p:nvGrpSpPr>
          <p:cNvPr id="7" name="Icon_01">
            <a:extLst>
              <a:ext uri="{FF2B5EF4-FFF2-40B4-BE49-F238E27FC236}">
                <a16:creationId xmlns:a16="http://schemas.microsoft.com/office/drawing/2014/main" id="{7C9BB0DF-5D46-487E-5678-BE7A3EC19481}"/>
              </a:ext>
            </a:extLst>
          </p:cNvPr>
          <p:cNvGrpSpPr/>
          <p:nvPr/>
        </p:nvGrpSpPr>
        <p:grpSpPr>
          <a:xfrm>
            <a:off x="342913" y="4013950"/>
            <a:ext cx="9685338" cy="952120"/>
            <a:chOff x="527478" y="658586"/>
            <a:chExt cx="9685338" cy="952120"/>
          </a:xfrm>
        </p:grpSpPr>
        <p:sp>
          <p:nvSpPr>
            <p:cNvPr id="8" name="Rektangel 7">
              <a:extLst>
                <a:ext uri="{FF2B5EF4-FFF2-40B4-BE49-F238E27FC236}">
                  <a16:creationId xmlns:a16="http://schemas.microsoft.com/office/drawing/2014/main" id="{A7DDF7CD-F146-4AB5-2276-75264C371C82}"/>
                </a:ext>
              </a:extLst>
            </p:cNvPr>
            <p:cNvSpPr/>
            <p:nvPr/>
          </p:nvSpPr>
          <p:spPr>
            <a:xfrm>
              <a:off x="1475163" y="658587"/>
              <a:ext cx="8737653" cy="952119"/>
            </a:xfrm>
            <a:prstGeom prst="rect">
              <a:avLst/>
            </a:prstGeom>
            <a:solidFill>
              <a:schemeClr val="accent3"/>
            </a:solidFill>
            <a:ln w="6348" cap="flat">
              <a:noFill/>
              <a:prstDash val="solid"/>
              <a:miter/>
            </a:ln>
          </p:spPr>
          <p:txBody>
            <a:bodyPr rot="0" spcFirstLastPara="0" vertOverflow="overflow" horzOverflow="overflow" vert="horz" wrap="square" lIns="252000" tIns="72000" rIns="72000" bIns="72000" numCol="1" spcCol="0" rtlCol="0" fromWordArt="0" anchor="ctr" anchorCtr="0" forceAA="0" compatLnSpc="1">
              <a:prstTxWarp prst="textNoShape">
                <a:avLst/>
              </a:prstTxWarp>
              <a:noAutofit/>
            </a:bodyPr>
            <a:lstStyle/>
            <a:p>
              <a:pPr>
                <a:spcBef>
                  <a:spcPts val="0"/>
                </a:spcBef>
              </a:pPr>
              <a:r>
                <a:rPr lang="sv-SE" sz="2400" dirty="0">
                  <a:solidFill>
                    <a:schemeClr val="bg1"/>
                  </a:solidFill>
                </a:rPr>
                <a:t>Läraren ska kunna undervisa mer långsiktigt och utifrån en helhetssyn på ämnet</a:t>
              </a:r>
            </a:p>
          </p:txBody>
        </p:sp>
        <p:sp>
          <p:nvSpPr>
            <p:cNvPr id="9" name="Rektangel 8">
              <a:extLst>
                <a:ext uri="{FF2B5EF4-FFF2-40B4-BE49-F238E27FC236}">
                  <a16:creationId xmlns:a16="http://schemas.microsoft.com/office/drawing/2014/main" id="{D240DD15-F1B1-F86B-A914-1C02DBB9275C}"/>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dirty="0">
                <a:solidFill>
                  <a:schemeClr val="bg1"/>
                </a:solidFill>
              </a:endParaRPr>
            </a:p>
          </p:txBody>
        </p:sp>
      </p:grpSp>
      <p:grpSp>
        <p:nvGrpSpPr>
          <p:cNvPr id="10" name="Icon_01">
            <a:extLst>
              <a:ext uri="{FF2B5EF4-FFF2-40B4-BE49-F238E27FC236}">
                <a16:creationId xmlns:a16="http://schemas.microsoft.com/office/drawing/2014/main" id="{96C46281-6B20-363C-3B4D-60C70DB7C671}"/>
              </a:ext>
            </a:extLst>
          </p:cNvPr>
          <p:cNvGrpSpPr/>
          <p:nvPr/>
        </p:nvGrpSpPr>
        <p:grpSpPr>
          <a:xfrm>
            <a:off x="342913" y="5165430"/>
            <a:ext cx="9685338" cy="952120"/>
            <a:chOff x="527478" y="658586"/>
            <a:chExt cx="9685338" cy="952120"/>
          </a:xfrm>
        </p:grpSpPr>
        <p:sp>
          <p:nvSpPr>
            <p:cNvPr id="11" name="Rektangel 10">
              <a:extLst>
                <a:ext uri="{FF2B5EF4-FFF2-40B4-BE49-F238E27FC236}">
                  <a16:creationId xmlns:a16="http://schemas.microsoft.com/office/drawing/2014/main" id="{52499010-B63B-857E-453D-1D2B59AC407B}"/>
                </a:ext>
              </a:extLst>
            </p:cNvPr>
            <p:cNvSpPr/>
            <p:nvPr/>
          </p:nvSpPr>
          <p:spPr>
            <a:xfrm>
              <a:off x="1475163" y="658587"/>
              <a:ext cx="8737653" cy="952119"/>
            </a:xfrm>
            <a:prstGeom prst="rect">
              <a:avLst/>
            </a:prstGeom>
            <a:solidFill>
              <a:schemeClr val="accent3"/>
            </a:solidFill>
            <a:ln w="6348" cap="flat">
              <a:noFill/>
              <a:prstDash val="solid"/>
              <a:miter/>
            </a:ln>
          </p:spPr>
          <p:txBody>
            <a:bodyPr rot="0" spcFirstLastPara="0" vertOverflow="overflow" horzOverflow="overflow" vert="horz" wrap="square" lIns="252000" tIns="72000" rIns="72000" bIns="72000" numCol="1" spcCol="0" rtlCol="0" fromWordArt="0" anchor="ctr" anchorCtr="0" forceAA="0" compatLnSpc="1">
              <a:prstTxWarp prst="textNoShape">
                <a:avLst/>
              </a:prstTxWarp>
              <a:noAutofit/>
            </a:bodyPr>
            <a:lstStyle/>
            <a:p>
              <a:pPr>
                <a:spcBef>
                  <a:spcPts val="0"/>
                </a:spcBef>
              </a:pPr>
              <a:r>
                <a:rPr lang="sv-SE" sz="2400" dirty="0">
                  <a:solidFill>
                    <a:schemeClr val="bg1"/>
                  </a:solidFill>
                </a:rPr>
                <a:t>Betyget ska bättre återspegla vad eleven kan i slutet av sina studier i ämnet</a:t>
              </a:r>
            </a:p>
          </p:txBody>
        </p:sp>
        <p:sp>
          <p:nvSpPr>
            <p:cNvPr id="12" name="Rektangel 11">
              <a:extLst>
                <a:ext uri="{FF2B5EF4-FFF2-40B4-BE49-F238E27FC236}">
                  <a16:creationId xmlns:a16="http://schemas.microsoft.com/office/drawing/2014/main" id="{ABA7450C-F4F3-A4FC-72D7-3305C5370C1E}"/>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dirty="0">
                <a:solidFill>
                  <a:schemeClr val="bg1"/>
                </a:solidFill>
              </a:endParaRPr>
            </a:p>
          </p:txBody>
        </p:sp>
      </p:grpSp>
      <p:grpSp>
        <p:nvGrpSpPr>
          <p:cNvPr id="5" name="Textbox">
            <a:extLst>
              <a:ext uri="{FF2B5EF4-FFF2-40B4-BE49-F238E27FC236}">
                <a16:creationId xmlns:a16="http://schemas.microsoft.com/office/drawing/2014/main" id="{D0C1789F-4725-EE5E-A665-52F898472E0D}"/>
              </a:ext>
            </a:extLst>
          </p:cNvPr>
          <p:cNvGrpSpPr/>
          <p:nvPr/>
        </p:nvGrpSpPr>
        <p:grpSpPr>
          <a:xfrm>
            <a:off x="8501082" y="1213618"/>
            <a:ext cx="3038438" cy="952120"/>
            <a:chOff x="527478" y="658586"/>
            <a:chExt cx="2946052" cy="952120"/>
          </a:xfrm>
        </p:grpSpPr>
        <p:sp>
          <p:nvSpPr>
            <p:cNvPr id="13" name="Rektangel 12">
              <a:extLst>
                <a:ext uri="{FF2B5EF4-FFF2-40B4-BE49-F238E27FC236}">
                  <a16:creationId xmlns:a16="http://schemas.microsoft.com/office/drawing/2014/main" id="{C0BF5D62-E6A8-470B-AC08-0F850A95A5E1}"/>
                </a:ext>
                <a:ext uri="{C183D7F6-B498-43B3-948B-1728B52AA6E4}">
                  <adec:decorative xmlns:adec="http://schemas.microsoft.com/office/drawing/2017/decorative" val="1"/>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13">
              <a:extLst>
                <a:ext uri="{FF2B5EF4-FFF2-40B4-BE49-F238E27FC236}">
                  <a16:creationId xmlns:a16="http://schemas.microsoft.com/office/drawing/2014/main" id="{73F81CC8-2410-90BD-A14C-E297C0BB8233}"/>
                </a:ext>
              </a:extLst>
            </p:cNvPr>
            <p:cNvSpPr/>
            <p:nvPr/>
          </p:nvSpPr>
          <p:spPr>
            <a:xfrm>
              <a:off x="1475164" y="658587"/>
              <a:ext cx="1998366" cy="952119"/>
            </a:xfrm>
            <a:prstGeom prst="rect">
              <a:avLst/>
            </a:prstGeom>
            <a:solidFill>
              <a:schemeClr val="accent4"/>
            </a:solidFill>
            <a:ln w="6348" cap="flat">
              <a:noFill/>
              <a:prstDash val="solid"/>
              <a:miter/>
            </a:ln>
          </p:spPr>
          <p:txBody>
            <a:bodyPr rot="0" spcFirstLastPara="0" vertOverflow="overflow" horzOverflow="overflow" vert="horz" wrap="square" lIns="252000" tIns="72000" rIns="72000" bIns="72000" numCol="1" spcCol="0" rtlCol="0" fromWordArt="0" anchor="ctr" anchorCtr="0" forceAA="0" compatLnSpc="1">
              <a:prstTxWarp prst="textNoShape">
                <a:avLst/>
              </a:prstTxWarp>
              <a:noAutofit/>
            </a:bodyPr>
            <a:lstStyle/>
            <a:p>
              <a:pPr>
                <a:spcBef>
                  <a:spcPts val="0"/>
                </a:spcBef>
              </a:pPr>
              <a:r>
                <a:rPr lang="sv-SE" sz="1400" dirty="0">
                  <a:solidFill>
                    <a:schemeClr val="accent1"/>
                  </a:solidFill>
                </a:rPr>
                <a:t>Hur arbetar vi på skolan för att uppfylla syftet med Gy25?</a:t>
              </a:r>
            </a:p>
          </p:txBody>
        </p:sp>
      </p:grpSp>
      <p:pic>
        <p:nvPicPr>
          <p:cNvPr id="16" name="Platshållare för innehåll 5">
            <a:extLst>
              <a:ext uri="{FF2B5EF4-FFF2-40B4-BE49-F238E27FC236}">
                <a16:creationId xmlns:a16="http://schemas.microsoft.com/office/drawing/2014/main" id="{3DB9B3BC-321D-25C6-2071-58318FB81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5422" y="1315020"/>
            <a:ext cx="749314" cy="749314"/>
          </a:xfrm>
          <a:prstGeom prst="rect">
            <a:avLst/>
          </a:prstGeom>
        </p:spPr>
      </p:pic>
    </p:spTree>
    <p:extLst>
      <p:ext uri="{BB962C8B-B14F-4D97-AF65-F5344CB8AC3E}">
        <p14:creationId xmlns:p14="http://schemas.microsoft.com/office/powerpoint/2010/main" val="2542870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71BFE-C110-8C88-B75D-5966E7EEBEBE}"/>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47A58715-9A5B-8B2E-21BE-0DC6CE9F1400}"/>
              </a:ext>
            </a:extLst>
          </p:cNvPr>
          <p:cNvSpPr>
            <a:spLocks noGrp="1"/>
          </p:cNvSpPr>
          <p:nvPr>
            <p:ph type="ctrTitle"/>
          </p:nvPr>
        </p:nvSpPr>
        <p:spPr>
          <a:xfrm>
            <a:off x="3886363" y="2429774"/>
            <a:ext cx="5766525" cy="1563551"/>
          </a:xfrm>
        </p:spPr>
        <p:txBody>
          <a:bodyPr/>
          <a:lstStyle/>
          <a:p>
            <a:r>
              <a:rPr lang="sv-SE" sz="5200" dirty="0"/>
              <a:t>Så fungerar Gy25</a:t>
            </a:r>
          </a:p>
        </p:txBody>
      </p:sp>
    </p:spTree>
    <p:extLst>
      <p:ext uri="{BB962C8B-B14F-4D97-AF65-F5344CB8AC3E}">
        <p14:creationId xmlns:p14="http://schemas.microsoft.com/office/powerpoint/2010/main" val="317157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4EE957-70CB-CD8C-C43A-B01828DB2560}"/>
              </a:ext>
            </a:extLst>
          </p:cNvPr>
          <p:cNvSpPr>
            <a:spLocks noGrp="1"/>
          </p:cNvSpPr>
          <p:nvPr>
            <p:ph type="title"/>
          </p:nvPr>
        </p:nvSpPr>
        <p:spPr/>
        <p:txBody>
          <a:bodyPr/>
          <a:lstStyle/>
          <a:p>
            <a:r>
              <a:rPr lang="sv-SE" dirty="0"/>
              <a:t>Ämnesplan</a:t>
            </a:r>
            <a:br>
              <a:rPr lang="sv-SE" dirty="0"/>
            </a:br>
            <a:endParaRPr lang="sv-SE" dirty="0"/>
          </a:p>
        </p:txBody>
      </p:sp>
      <p:sp>
        <p:nvSpPr>
          <p:cNvPr id="3" name="Icon_01">
            <a:extLst>
              <a:ext uri="{FF2B5EF4-FFF2-40B4-BE49-F238E27FC236}">
                <a16:creationId xmlns:a16="http://schemas.microsoft.com/office/drawing/2014/main" id="{E95C443E-6741-BAF7-2232-6F67FC2D34E6}"/>
              </a:ext>
            </a:extLst>
          </p:cNvPr>
          <p:cNvSpPr/>
          <p:nvPr/>
        </p:nvSpPr>
        <p:spPr>
          <a:xfrm>
            <a:off x="1385626" y="3478212"/>
            <a:ext cx="2880000" cy="1618574"/>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6"/>
          </a:solidFill>
          <a:ln w="6348" cap="flat">
            <a:noFill/>
            <a:prstDash val="solid"/>
            <a:miter/>
          </a:ln>
        </p:spPr>
        <p:txBody>
          <a:bodyPr wrap="square" lIns="251999" tIns="251999" rIns="251999" bIns="251999" rtlCol="0" anchor="t" anchorCtr="0">
            <a:noAutofit/>
          </a:bodyPr>
          <a:lstStyle/>
          <a:p>
            <a:pPr>
              <a:spcAft>
                <a:spcPts val="1200"/>
              </a:spcAft>
            </a:pPr>
            <a:r>
              <a:rPr lang="sv-SE" sz="2400" b="1" dirty="0">
                <a:solidFill>
                  <a:schemeClr val="accent1"/>
                </a:solidFill>
              </a:rPr>
              <a:t>Nivå 1</a:t>
            </a:r>
          </a:p>
          <a:p>
            <a:pPr>
              <a:lnSpc>
                <a:spcPts val="1740"/>
              </a:lnSpc>
            </a:pPr>
            <a:r>
              <a:rPr lang="sv-SE" sz="1200" dirty="0">
                <a:solidFill>
                  <a:schemeClr val="accent1"/>
                </a:solidFill>
              </a:rPr>
              <a:t>Centralt innehåll </a:t>
            </a:r>
          </a:p>
        </p:txBody>
      </p:sp>
      <p:sp>
        <p:nvSpPr>
          <p:cNvPr id="4" name="Icon_01">
            <a:extLst>
              <a:ext uri="{FF2B5EF4-FFF2-40B4-BE49-F238E27FC236}">
                <a16:creationId xmlns:a16="http://schemas.microsoft.com/office/drawing/2014/main" id="{F8D17DEE-68A1-8C16-28B3-DA4A3DC38566}"/>
              </a:ext>
            </a:extLst>
          </p:cNvPr>
          <p:cNvSpPr/>
          <p:nvPr/>
        </p:nvSpPr>
        <p:spPr>
          <a:xfrm>
            <a:off x="4258988" y="3478212"/>
            <a:ext cx="2880000" cy="1618574"/>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3"/>
          </a:solidFill>
          <a:ln w="6348" cap="flat">
            <a:noFill/>
            <a:prstDash val="solid"/>
            <a:miter/>
          </a:ln>
        </p:spPr>
        <p:txBody>
          <a:bodyPr wrap="square" lIns="251999" tIns="251999" rIns="251999" bIns="251999" rtlCol="0" anchor="t" anchorCtr="0">
            <a:noAutofit/>
          </a:bodyPr>
          <a:lstStyle/>
          <a:p>
            <a:pPr>
              <a:spcAft>
                <a:spcPts val="1200"/>
              </a:spcAft>
            </a:pPr>
            <a:r>
              <a:rPr lang="sv-SE" sz="2400" b="1" dirty="0">
                <a:solidFill>
                  <a:schemeClr val="bg1"/>
                </a:solidFill>
              </a:rPr>
              <a:t>Nivå 2</a:t>
            </a:r>
          </a:p>
          <a:p>
            <a:pPr>
              <a:lnSpc>
                <a:spcPts val="1740"/>
              </a:lnSpc>
            </a:pPr>
            <a:r>
              <a:rPr lang="sv-SE" sz="1200" dirty="0">
                <a:solidFill>
                  <a:schemeClr val="bg1"/>
                </a:solidFill>
              </a:rPr>
              <a:t>Centralt innehåll </a:t>
            </a:r>
          </a:p>
          <a:p>
            <a:pPr>
              <a:lnSpc>
                <a:spcPts val="1740"/>
              </a:lnSpc>
            </a:pPr>
            <a:endParaRPr lang="sv-SE" sz="1200" b="1" dirty="0">
              <a:solidFill>
                <a:schemeClr val="bg1"/>
              </a:solidFill>
            </a:endParaRPr>
          </a:p>
        </p:txBody>
      </p:sp>
      <p:sp>
        <p:nvSpPr>
          <p:cNvPr id="5" name="Icon_01">
            <a:extLst>
              <a:ext uri="{FF2B5EF4-FFF2-40B4-BE49-F238E27FC236}">
                <a16:creationId xmlns:a16="http://schemas.microsoft.com/office/drawing/2014/main" id="{5CE30BAF-8D35-1B16-3490-A7C0EA868492}"/>
              </a:ext>
            </a:extLst>
          </p:cNvPr>
          <p:cNvSpPr/>
          <p:nvPr/>
        </p:nvSpPr>
        <p:spPr>
          <a:xfrm>
            <a:off x="7140301" y="3478212"/>
            <a:ext cx="2880000" cy="1618574"/>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solidFill>
              <a:schemeClr val="accent1"/>
            </a:solidFill>
            <a:prstDash val="solid"/>
            <a:miter/>
          </a:ln>
        </p:spPr>
        <p:txBody>
          <a:bodyPr wrap="square" lIns="251999" tIns="251999" rIns="251999" bIns="251999" rtlCol="0" anchor="t" anchorCtr="0">
            <a:noAutofit/>
          </a:bodyPr>
          <a:lstStyle/>
          <a:p>
            <a:pPr>
              <a:spcAft>
                <a:spcPts val="1200"/>
              </a:spcAft>
            </a:pPr>
            <a:r>
              <a:rPr lang="sv-SE" sz="2400" b="1" dirty="0">
                <a:solidFill>
                  <a:schemeClr val="bg1"/>
                </a:solidFill>
              </a:rPr>
              <a:t>Nivå 3</a:t>
            </a:r>
          </a:p>
          <a:p>
            <a:pPr>
              <a:lnSpc>
                <a:spcPts val="1740"/>
              </a:lnSpc>
            </a:pPr>
            <a:r>
              <a:rPr lang="sv-SE" sz="1200" dirty="0">
                <a:solidFill>
                  <a:schemeClr val="bg1"/>
                </a:solidFill>
              </a:rPr>
              <a:t>Centralt innehåll </a:t>
            </a:r>
          </a:p>
          <a:p>
            <a:pPr>
              <a:lnSpc>
                <a:spcPts val="1740"/>
              </a:lnSpc>
            </a:pPr>
            <a:endParaRPr lang="sv-SE" sz="1200" b="1" dirty="0">
              <a:solidFill>
                <a:schemeClr val="bg1"/>
              </a:solidFill>
            </a:endParaRPr>
          </a:p>
        </p:txBody>
      </p:sp>
      <p:sp>
        <p:nvSpPr>
          <p:cNvPr id="6" name="Frihandsfigur: Form 25">
            <a:extLst>
              <a:ext uri="{FF2B5EF4-FFF2-40B4-BE49-F238E27FC236}">
                <a16:creationId xmlns:a16="http://schemas.microsoft.com/office/drawing/2014/main" id="{EF02EA71-3483-5BD9-9837-B9FC109257AA}"/>
              </a:ext>
            </a:extLst>
          </p:cNvPr>
          <p:cNvSpPr/>
          <p:nvPr/>
        </p:nvSpPr>
        <p:spPr>
          <a:xfrm flipH="1">
            <a:off x="4265626" y="3798134"/>
            <a:ext cx="138073" cy="276225"/>
          </a:xfrm>
          <a:custGeom>
            <a:avLst/>
            <a:gdLst>
              <a:gd name="connsiteX0" fmla="*/ 109601 w 109601"/>
              <a:gd name="connsiteY0" fmla="*/ 219266 h 219265"/>
              <a:gd name="connsiteX1" fmla="*/ 109601 w 109601"/>
              <a:gd name="connsiteY1" fmla="*/ 0 h 219265"/>
              <a:gd name="connsiteX2" fmla="*/ 0 w 109601"/>
              <a:gd name="connsiteY2" fmla="*/ 109665 h 219265"/>
              <a:gd name="connsiteX3" fmla="*/ 109601 w 109601"/>
              <a:gd name="connsiteY3" fmla="*/ 219266 h 219265"/>
            </a:gdLst>
            <a:ahLst/>
            <a:cxnLst>
              <a:cxn ang="0">
                <a:pos x="connsiteX0" y="connsiteY0"/>
              </a:cxn>
              <a:cxn ang="0">
                <a:pos x="connsiteX1" y="connsiteY1"/>
              </a:cxn>
              <a:cxn ang="0">
                <a:pos x="connsiteX2" y="connsiteY2"/>
              </a:cxn>
              <a:cxn ang="0">
                <a:pos x="connsiteX3" y="connsiteY3"/>
              </a:cxn>
            </a:cxnLst>
            <a:rect l="l" t="t" r="r" b="b"/>
            <a:pathLst>
              <a:path w="109601" h="219265">
                <a:moveTo>
                  <a:pt x="109601" y="219266"/>
                </a:moveTo>
                <a:lnTo>
                  <a:pt x="109601" y="0"/>
                </a:lnTo>
                <a:lnTo>
                  <a:pt x="0" y="109665"/>
                </a:lnTo>
                <a:lnTo>
                  <a:pt x="109601" y="219266"/>
                </a:lnTo>
                <a:close/>
              </a:path>
            </a:pathLst>
          </a:custGeom>
          <a:solidFill>
            <a:schemeClr val="accent6"/>
          </a:solidFill>
          <a:ln w="6348" cap="flat">
            <a:noFill/>
            <a:prstDash val="solid"/>
            <a:miter/>
          </a:ln>
        </p:spPr>
        <p:txBody>
          <a:bodyPr rtlCol="0" anchor="ctr"/>
          <a:lstStyle/>
          <a:p>
            <a:endParaRPr lang="sv-SE" dirty="0"/>
          </a:p>
        </p:txBody>
      </p:sp>
      <p:sp>
        <p:nvSpPr>
          <p:cNvPr id="7" name="Frihandsfigur: Form 25">
            <a:extLst>
              <a:ext uri="{FF2B5EF4-FFF2-40B4-BE49-F238E27FC236}">
                <a16:creationId xmlns:a16="http://schemas.microsoft.com/office/drawing/2014/main" id="{45A99AAF-BC1B-25A9-5AA4-A7516C3F7068}"/>
              </a:ext>
            </a:extLst>
          </p:cNvPr>
          <p:cNvSpPr/>
          <p:nvPr/>
        </p:nvSpPr>
        <p:spPr>
          <a:xfrm flipH="1">
            <a:off x="7142640" y="3798134"/>
            <a:ext cx="138073" cy="276225"/>
          </a:xfrm>
          <a:custGeom>
            <a:avLst/>
            <a:gdLst>
              <a:gd name="connsiteX0" fmla="*/ 109601 w 109601"/>
              <a:gd name="connsiteY0" fmla="*/ 219266 h 219265"/>
              <a:gd name="connsiteX1" fmla="*/ 109601 w 109601"/>
              <a:gd name="connsiteY1" fmla="*/ 0 h 219265"/>
              <a:gd name="connsiteX2" fmla="*/ 0 w 109601"/>
              <a:gd name="connsiteY2" fmla="*/ 109665 h 219265"/>
              <a:gd name="connsiteX3" fmla="*/ 109601 w 109601"/>
              <a:gd name="connsiteY3" fmla="*/ 219266 h 219265"/>
            </a:gdLst>
            <a:ahLst/>
            <a:cxnLst>
              <a:cxn ang="0">
                <a:pos x="connsiteX0" y="connsiteY0"/>
              </a:cxn>
              <a:cxn ang="0">
                <a:pos x="connsiteX1" y="connsiteY1"/>
              </a:cxn>
              <a:cxn ang="0">
                <a:pos x="connsiteX2" y="connsiteY2"/>
              </a:cxn>
              <a:cxn ang="0">
                <a:pos x="connsiteX3" y="connsiteY3"/>
              </a:cxn>
            </a:cxnLst>
            <a:rect l="l" t="t" r="r" b="b"/>
            <a:pathLst>
              <a:path w="109601" h="219265">
                <a:moveTo>
                  <a:pt x="109601" y="219266"/>
                </a:moveTo>
                <a:lnTo>
                  <a:pt x="109601" y="0"/>
                </a:lnTo>
                <a:lnTo>
                  <a:pt x="0" y="109665"/>
                </a:lnTo>
                <a:lnTo>
                  <a:pt x="109601" y="219266"/>
                </a:lnTo>
                <a:close/>
              </a:path>
            </a:pathLst>
          </a:custGeom>
          <a:solidFill>
            <a:schemeClr val="accent3"/>
          </a:solidFill>
          <a:ln w="6348" cap="flat">
            <a:noFill/>
            <a:prstDash val="solid"/>
            <a:miter/>
          </a:ln>
        </p:spPr>
        <p:txBody>
          <a:bodyPr rtlCol="0" anchor="ctr"/>
          <a:lstStyle/>
          <a:p>
            <a:endParaRPr lang="sv-SE" dirty="0"/>
          </a:p>
        </p:txBody>
      </p:sp>
      <p:sp>
        <p:nvSpPr>
          <p:cNvPr id="8" name="Textbox">
            <a:extLst>
              <a:ext uri="{FF2B5EF4-FFF2-40B4-BE49-F238E27FC236}">
                <a16:creationId xmlns:a16="http://schemas.microsoft.com/office/drawing/2014/main" id="{369D2D92-38BD-A3A9-C4FF-C96D2E3A1611}"/>
              </a:ext>
            </a:extLst>
          </p:cNvPr>
          <p:cNvSpPr/>
          <p:nvPr/>
        </p:nvSpPr>
        <p:spPr>
          <a:xfrm>
            <a:off x="3533582" y="2480190"/>
            <a:ext cx="4460681"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tIns="144000" bIns="144000" rtlCol="0" anchor="ctr">
            <a:noAutofit/>
          </a:bodyPr>
          <a:lstStyle/>
          <a:p>
            <a:pPr algn="ctr"/>
            <a:r>
              <a:rPr lang="sv-SE" sz="2400" b="1" dirty="0">
                <a:solidFill>
                  <a:schemeClr val="bg1"/>
                </a:solidFill>
                <a:latin typeface="Source Sans Pro" panose="020B0503030403020204" pitchFamily="34" charset="0"/>
                <a:cs typeface="Atma" pitchFamily="2" charset="0"/>
              </a:rPr>
              <a:t>Ämnets syfte</a:t>
            </a:r>
          </a:p>
        </p:txBody>
      </p:sp>
      <p:sp>
        <p:nvSpPr>
          <p:cNvPr id="9" name="Textbox">
            <a:extLst>
              <a:ext uri="{FF2B5EF4-FFF2-40B4-BE49-F238E27FC236}">
                <a16:creationId xmlns:a16="http://schemas.microsoft.com/office/drawing/2014/main" id="{D1D54893-0469-3510-4785-335F5ACB9492}"/>
              </a:ext>
            </a:extLst>
          </p:cNvPr>
          <p:cNvSpPr/>
          <p:nvPr/>
        </p:nvSpPr>
        <p:spPr>
          <a:xfrm>
            <a:off x="3589241" y="5344208"/>
            <a:ext cx="4460681"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tIns="144000" bIns="144000" rtlCol="0" anchor="ctr">
            <a:noAutofit/>
          </a:bodyPr>
          <a:lstStyle/>
          <a:p>
            <a:pPr algn="ctr"/>
            <a:r>
              <a:rPr lang="sv-SE" sz="2400" b="1" dirty="0">
                <a:solidFill>
                  <a:schemeClr val="bg1"/>
                </a:solidFill>
                <a:latin typeface="Source Sans Pro" panose="020B0503030403020204" pitchFamily="34" charset="0"/>
                <a:cs typeface="Atma" pitchFamily="2" charset="0"/>
              </a:rPr>
              <a:t>Betygskriterier</a:t>
            </a:r>
          </a:p>
        </p:txBody>
      </p:sp>
      <p:sp>
        <p:nvSpPr>
          <p:cNvPr id="10" name="Frihandsfigur: Form 9">
            <a:extLst>
              <a:ext uri="{FF2B5EF4-FFF2-40B4-BE49-F238E27FC236}">
                <a16:creationId xmlns:a16="http://schemas.microsoft.com/office/drawing/2014/main" id="{94B4BF97-8AC0-46F8-1D2B-66C32E9B791A}"/>
              </a:ext>
            </a:extLst>
          </p:cNvPr>
          <p:cNvSpPr/>
          <p:nvPr/>
        </p:nvSpPr>
        <p:spPr>
          <a:xfrm>
            <a:off x="3877174" y="5234544"/>
            <a:ext cx="219265" cy="109664"/>
          </a:xfrm>
          <a:custGeom>
            <a:avLst/>
            <a:gdLst>
              <a:gd name="connsiteX0" fmla="*/ 0 w 219265"/>
              <a:gd name="connsiteY0" fmla="*/ 109664 h 109664"/>
              <a:gd name="connsiteX1" fmla="*/ 219266 w 219265"/>
              <a:gd name="connsiteY1" fmla="*/ 109664 h 109664"/>
              <a:gd name="connsiteX2" fmla="*/ 109601 w 219265"/>
              <a:gd name="connsiteY2" fmla="*/ 0 h 109664"/>
              <a:gd name="connsiteX3" fmla="*/ 0 w 219265"/>
              <a:gd name="connsiteY3" fmla="*/ 109664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109664"/>
                </a:moveTo>
                <a:lnTo>
                  <a:pt x="219266" y="109664"/>
                </a:lnTo>
                <a:lnTo>
                  <a:pt x="109601" y="0"/>
                </a:lnTo>
                <a:lnTo>
                  <a:pt x="0" y="109664"/>
                </a:lnTo>
                <a:close/>
              </a:path>
            </a:pathLst>
          </a:custGeom>
          <a:solidFill>
            <a:schemeClr val="accent5"/>
          </a:solidFill>
          <a:ln w="6348" cap="flat">
            <a:noFill/>
            <a:prstDash val="solid"/>
            <a:miter/>
          </a:ln>
        </p:spPr>
        <p:txBody>
          <a:bodyPr rtlCol="0" anchor="ctr"/>
          <a:lstStyle/>
          <a:p>
            <a:endParaRPr lang="sv-SE" dirty="0"/>
          </a:p>
        </p:txBody>
      </p:sp>
      <p:sp>
        <p:nvSpPr>
          <p:cNvPr id="11" name="Frihandsfigur: Form 10">
            <a:extLst>
              <a:ext uri="{FF2B5EF4-FFF2-40B4-BE49-F238E27FC236}">
                <a16:creationId xmlns:a16="http://schemas.microsoft.com/office/drawing/2014/main" id="{1243FCBF-148B-A95A-47B0-5D22D30B384F}"/>
              </a:ext>
            </a:extLst>
          </p:cNvPr>
          <p:cNvSpPr/>
          <p:nvPr/>
        </p:nvSpPr>
        <p:spPr>
          <a:xfrm>
            <a:off x="5592003" y="5249498"/>
            <a:ext cx="219265" cy="109664"/>
          </a:xfrm>
          <a:custGeom>
            <a:avLst/>
            <a:gdLst>
              <a:gd name="connsiteX0" fmla="*/ 0 w 219265"/>
              <a:gd name="connsiteY0" fmla="*/ 109664 h 109664"/>
              <a:gd name="connsiteX1" fmla="*/ 219266 w 219265"/>
              <a:gd name="connsiteY1" fmla="*/ 109664 h 109664"/>
              <a:gd name="connsiteX2" fmla="*/ 109601 w 219265"/>
              <a:gd name="connsiteY2" fmla="*/ 0 h 109664"/>
              <a:gd name="connsiteX3" fmla="*/ 0 w 219265"/>
              <a:gd name="connsiteY3" fmla="*/ 109664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109664"/>
                </a:moveTo>
                <a:lnTo>
                  <a:pt x="219266" y="109664"/>
                </a:lnTo>
                <a:lnTo>
                  <a:pt x="109601" y="0"/>
                </a:lnTo>
                <a:lnTo>
                  <a:pt x="0" y="109664"/>
                </a:lnTo>
                <a:close/>
              </a:path>
            </a:pathLst>
          </a:custGeom>
          <a:solidFill>
            <a:schemeClr val="accent5"/>
          </a:solidFill>
          <a:ln w="6348" cap="flat">
            <a:noFill/>
            <a:prstDash val="solid"/>
            <a:miter/>
          </a:ln>
        </p:spPr>
        <p:txBody>
          <a:bodyPr rtlCol="0" anchor="ctr"/>
          <a:lstStyle/>
          <a:p>
            <a:endParaRPr lang="sv-SE" dirty="0"/>
          </a:p>
        </p:txBody>
      </p:sp>
      <p:sp>
        <p:nvSpPr>
          <p:cNvPr id="12" name="Frihandsfigur: Form 11">
            <a:extLst>
              <a:ext uri="{FF2B5EF4-FFF2-40B4-BE49-F238E27FC236}">
                <a16:creationId xmlns:a16="http://schemas.microsoft.com/office/drawing/2014/main" id="{BDBC7BC9-35F1-4B57-0049-30084C322B65}"/>
              </a:ext>
            </a:extLst>
          </p:cNvPr>
          <p:cNvSpPr/>
          <p:nvPr/>
        </p:nvSpPr>
        <p:spPr>
          <a:xfrm>
            <a:off x="7540073" y="5234544"/>
            <a:ext cx="219265" cy="109664"/>
          </a:xfrm>
          <a:custGeom>
            <a:avLst/>
            <a:gdLst>
              <a:gd name="connsiteX0" fmla="*/ 0 w 219265"/>
              <a:gd name="connsiteY0" fmla="*/ 109664 h 109664"/>
              <a:gd name="connsiteX1" fmla="*/ 219266 w 219265"/>
              <a:gd name="connsiteY1" fmla="*/ 109664 h 109664"/>
              <a:gd name="connsiteX2" fmla="*/ 109601 w 219265"/>
              <a:gd name="connsiteY2" fmla="*/ 0 h 109664"/>
              <a:gd name="connsiteX3" fmla="*/ 0 w 219265"/>
              <a:gd name="connsiteY3" fmla="*/ 109664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109664"/>
                </a:moveTo>
                <a:lnTo>
                  <a:pt x="219266" y="109664"/>
                </a:lnTo>
                <a:lnTo>
                  <a:pt x="109601" y="0"/>
                </a:lnTo>
                <a:lnTo>
                  <a:pt x="0" y="109664"/>
                </a:lnTo>
                <a:close/>
              </a:path>
            </a:pathLst>
          </a:custGeom>
          <a:solidFill>
            <a:schemeClr val="accent5"/>
          </a:solidFill>
          <a:ln w="6348" cap="flat">
            <a:noFill/>
            <a:prstDash val="solid"/>
            <a:miter/>
          </a:ln>
        </p:spPr>
        <p:txBody>
          <a:bodyPr rtlCol="0" anchor="ctr"/>
          <a:lstStyle/>
          <a:p>
            <a:endParaRPr lang="sv-SE" dirty="0"/>
          </a:p>
        </p:txBody>
      </p:sp>
      <p:sp>
        <p:nvSpPr>
          <p:cNvPr id="14" name="Frihandsfigur: Form 13">
            <a:extLst>
              <a:ext uri="{FF2B5EF4-FFF2-40B4-BE49-F238E27FC236}">
                <a16:creationId xmlns:a16="http://schemas.microsoft.com/office/drawing/2014/main" id="{B59A9EA3-73C7-E85D-CC00-4E1C5EAEA760}"/>
              </a:ext>
            </a:extLst>
          </p:cNvPr>
          <p:cNvSpPr/>
          <p:nvPr/>
        </p:nvSpPr>
        <p:spPr>
          <a:xfrm>
            <a:off x="3821515" y="2980590"/>
            <a:ext cx="219265" cy="109664"/>
          </a:xfrm>
          <a:custGeom>
            <a:avLst/>
            <a:gdLst>
              <a:gd name="connsiteX0" fmla="*/ 0 w 219265"/>
              <a:gd name="connsiteY0" fmla="*/ 0 h 109664"/>
              <a:gd name="connsiteX1" fmla="*/ 219266 w 219265"/>
              <a:gd name="connsiteY1" fmla="*/ 0 h 109664"/>
              <a:gd name="connsiteX2" fmla="*/ 109664 w 219265"/>
              <a:gd name="connsiteY2" fmla="*/ 109664 h 109664"/>
              <a:gd name="connsiteX3" fmla="*/ 0 w 219265"/>
              <a:gd name="connsiteY3" fmla="*/ 0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0"/>
                </a:moveTo>
                <a:lnTo>
                  <a:pt x="219266" y="0"/>
                </a:lnTo>
                <a:lnTo>
                  <a:pt x="109664" y="109664"/>
                </a:lnTo>
                <a:lnTo>
                  <a:pt x="0" y="0"/>
                </a:lnTo>
                <a:close/>
              </a:path>
            </a:pathLst>
          </a:custGeom>
          <a:solidFill>
            <a:schemeClr val="accent1"/>
          </a:solidFill>
          <a:ln w="6348" cap="flat">
            <a:noFill/>
            <a:prstDash val="solid"/>
            <a:miter/>
          </a:ln>
        </p:spPr>
        <p:txBody>
          <a:bodyPr rtlCol="0" anchor="ctr"/>
          <a:lstStyle/>
          <a:p>
            <a:endParaRPr lang="sv-SE" dirty="0"/>
          </a:p>
        </p:txBody>
      </p:sp>
      <p:sp>
        <p:nvSpPr>
          <p:cNvPr id="17" name="Frihandsfigur: Form 16">
            <a:extLst>
              <a:ext uri="{FF2B5EF4-FFF2-40B4-BE49-F238E27FC236}">
                <a16:creationId xmlns:a16="http://schemas.microsoft.com/office/drawing/2014/main" id="{E0144798-F058-BA0C-0EFB-0B3372F9E642}"/>
              </a:ext>
            </a:extLst>
          </p:cNvPr>
          <p:cNvSpPr/>
          <p:nvPr/>
        </p:nvSpPr>
        <p:spPr>
          <a:xfrm>
            <a:off x="5479723" y="2980590"/>
            <a:ext cx="219265" cy="109664"/>
          </a:xfrm>
          <a:custGeom>
            <a:avLst/>
            <a:gdLst>
              <a:gd name="connsiteX0" fmla="*/ 0 w 219265"/>
              <a:gd name="connsiteY0" fmla="*/ 0 h 109664"/>
              <a:gd name="connsiteX1" fmla="*/ 219266 w 219265"/>
              <a:gd name="connsiteY1" fmla="*/ 0 h 109664"/>
              <a:gd name="connsiteX2" fmla="*/ 109664 w 219265"/>
              <a:gd name="connsiteY2" fmla="*/ 109664 h 109664"/>
              <a:gd name="connsiteX3" fmla="*/ 0 w 219265"/>
              <a:gd name="connsiteY3" fmla="*/ 0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0"/>
                </a:moveTo>
                <a:lnTo>
                  <a:pt x="219266" y="0"/>
                </a:lnTo>
                <a:lnTo>
                  <a:pt x="109664" y="109664"/>
                </a:lnTo>
                <a:lnTo>
                  <a:pt x="0" y="0"/>
                </a:lnTo>
                <a:close/>
              </a:path>
            </a:pathLst>
          </a:custGeom>
          <a:solidFill>
            <a:schemeClr val="accent1"/>
          </a:solidFill>
          <a:ln w="6348" cap="flat">
            <a:noFill/>
            <a:prstDash val="solid"/>
            <a:miter/>
          </a:ln>
        </p:spPr>
        <p:txBody>
          <a:bodyPr rtlCol="0" anchor="ctr"/>
          <a:lstStyle/>
          <a:p>
            <a:endParaRPr lang="sv-SE" dirty="0"/>
          </a:p>
        </p:txBody>
      </p:sp>
      <p:sp>
        <p:nvSpPr>
          <p:cNvPr id="18" name="Frihandsfigur: Form 17">
            <a:extLst>
              <a:ext uri="{FF2B5EF4-FFF2-40B4-BE49-F238E27FC236}">
                <a16:creationId xmlns:a16="http://schemas.microsoft.com/office/drawing/2014/main" id="{CAAE9A0D-DF03-653B-E282-350B7309765E}"/>
              </a:ext>
            </a:extLst>
          </p:cNvPr>
          <p:cNvSpPr/>
          <p:nvPr/>
        </p:nvSpPr>
        <p:spPr>
          <a:xfrm>
            <a:off x="7492365" y="2980590"/>
            <a:ext cx="219265" cy="109664"/>
          </a:xfrm>
          <a:custGeom>
            <a:avLst/>
            <a:gdLst>
              <a:gd name="connsiteX0" fmla="*/ 0 w 219265"/>
              <a:gd name="connsiteY0" fmla="*/ 0 h 109664"/>
              <a:gd name="connsiteX1" fmla="*/ 219266 w 219265"/>
              <a:gd name="connsiteY1" fmla="*/ 0 h 109664"/>
              <a:gd name="connsiteX2" fmla="*/ 109664 w 219265"/>
              <a:gd name="connsiteY2" fmla="*/ 109664 h 109664"/>
              <a:gd name="connsiteX3" fmla="*/ 0 w 219265"/>
              <a:gd name="connsiteY3" fmla="*/ 0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0"/>
                </a:moveTo>
                <a:lnTo>
                  <a:pt x="219266" y="0"/>
                </a:lnTo>
                <a:lnTo>
                  <a:pt x="109664" y="109664"/>
                </a:lnTo>
                <a:lnTo>
                  <a:pt x="0" y="0"/>
                </a:lnTo>
                <a:close/>
              </a:path>
            </a:pathLst>
          </a:custGeom>
          <a:solidFill>
            <a:schemeClr val="accent1"/>
          </a:solidFill>
          <a:ln w="6348" cap="flat">
            <a:noFill/>
            <a:prstDash val="solid"/>
            <a:miter/>
          </a:ln>
        </p:spPr>
        <p:txBody>
          <a:bodyPr rtlCol="0" anchor="ctr"/>
          <a:lstStyle/>
          <a:p>
            <a:endParaRPr lang="sv-SE" dirty="0"/>
          </a:p>
        </p:txBody>
      </p:sp>
      <p:grpSp>
        <p:nvGrpSpPr>
          <p:cNvPr id="29" name="Textbox">
            <a:extLst>
              <a:ext uri="{FF2B5EF4-FFF2-40B4-BE49-F238E27FC236}">
                <a16:creationId xmlns:a16="http://schemas.microsoft.com/office/drawing/2014/main" id="{076C65EB-D2CA-05C2-4763-CFA4B10D269D}"/>
              </a:ext>
            </a:extLst>
          </p:cNvPr>
          <p:cNvGrpSpPr/>
          <p:nvPr/>
        </p:nvGrpSpPr>
        <p:grpSpPr>
          <a:xfrm>
            <a:off x="8501082" y="1213618"/>
            <a:ext cx="3038438" cy="952120"/>
            <a:chOff x="527478" y="658586"/>
            <a:chExt cx="2946052" cy="952120"/>
          </a:xfrm>
        </p:grpSpPr>
        <p:sp>
          <p:nvSpPr>
            <p:cNvPr id="31" name="Rektangel 30">
              <a:extLst>
                <a:ext uri="{FF2B5EF4-FFF2-40B4-BE49-F238E27FC236}">
                  <a16:creationId xmlns:a16="http://schemas.microsoft.com/office/drawing/2014/main" id="{4CD427E6-0E72-6066-2EAC-F8EA18AE5EEF}"/>
                </a:ext>
                <a:ext uri="{C183D7F6-B498-43B3-948B-1728B52AA6E4}">
                  <adec:decorative xmlns:adec="http://schemas.microsoft.com/office/drawing/2017/decorative" val="1"/>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6911689F-A092-6F97-1FA9-F1AA744B8910}"/>
                </a:ext>
              </a:extLst>
            </p:cNvPr>
            <p:cNvSpPr/>
            <p:nvPr/>
          </p:nvSpPr>
          <p:spPr>
            <a:xfrm>
              <a:off x="1475164" y="658587"/>
              <a:ext cx="1998366" cy="952119"/>
            </a:xfrm>
            <a:prstGeom prst="rect">
              <a:avLst/>
            </a:prstGeom>
            <a:solidFill>
              <a:schemeClr val="accent4"/>
            </a:solidFill>
            <a:ln w="6348" cap="flat">
              <a:noFill/>
              <a:prstDash val="solid"/>
              <a:miter/>
            </a:ln>
          </p:spPr>
          <p:txBody>
            <a:bodyPr rot="0" spcFirstLastPara="0" vertOverflow="overflow" horzOverflow="overflow" vert="horz" wrap="square" lIns="252000" tIns="72000" rIns="72000" bIns="72000" numCol="1" spcCol="0" rtlCol="0" fromWordArt="0" anchor="ctr" anchorCtr="0" forceAA="0" compatLnSpc="1">
              <a:prstTxWarp prst="textNoShape">
                <a:avLst/>
              </a:prstTxWarp>
              <a:noAutofit/>
            </a:bodyPr>
            <a:lstStyle/>
            <a:p>
              <a:pPr>
                <a:spcBef>
                  <a:spcPts val="0"/>
                </a:spcBef>
              </a:pPr>
              <a:r>
                <a:rPr lang="sv-SE" sz="1400" dirty="0">
                  <a:solidFill>
                    <a:schemeClr val="accent1"/>
                  </a:solidFill>
                </a:rPr>
                <a:t>Fokus vid planering </a:t>
              </a:r>
            </a:p>
            <a:p>
              <a:pPr>
                <a:spcBef>
                  <a:spcPts val="0"/>
                </a:spcBef>
              </a:pPr>
              <a:r>
                <a:rPr lang="sv-SE" sz="1400" dirty="0">
                  <a:solidFill>
                    <a:schemeClr val="accent1"/>
                  </a:solidFill>
                </a:rPr>
                <a:t>och genomförande </a:t>
              </a:r>
            </a:p>
            <a:p>
              <a:pPr>
                <a:spcBef>
                  <a:spcPts val="0"/>
                </a:spcBef>
              </a:pPr>
              <a:r>
                <a:rPr lang="sv-SE" sz="1400" dirty="0">
                  <a:solidFill>
                    <a:schemeClr val="accent1"/>
                  </a:solidFill>
                </a:rPr>
                <a:t>av undervisning</a:t>
              </a:r>
            </a:p>
          </p:txBody>
        </p:sp>
      </p:grpSp>
      <p:pic>
        <p:nvPicPr>
          <p:cNvPr id="28" name="Content Placeholder 10">
            <a:extLst>
              <a:ext uri="{FF2B5EF4-FFF2-40B4-BE49-F238E27FC236}">
                <a16:creationId xmlns:a16="http://schemas.microsoft.com/office/drawing/2014/main" id="{55538F98-069A-6DC7-DE33-F120B5CC853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709581" y="1431298"/>
            <a:ext cx="560405" cy="530113"/>
          </a:xfrm>
          <a:prstGeom prst="rect">
            <a:avLst/>
          </a:prstGeom>
        </p:spPr>
      </p:pic>
      <p:sp>
        <p:nvSpPr>
          <p:cNvPr id="15" name="textruta 14">
            <a:extLst>
              <a:ext uri="{FF2B5EF4-FFF2-40B4-BE49-F238E27FC236}">
                <a16:creationId xmlns:a16="http://schemas.microsoft.com/office/drawing/2014/main" id="{2D576798-29D4-190E-9A6A-A411CC43456A}"/>
              </a:ext>
            </a:extLst>
          </p:cNvPr>
          <p:cNvSpPr txBox="1"/>
          <p:nvPr/>
        </p:nvSpPr>
        <p:spPr>
          <a:xfrm>
            <a:off x="4116815" y="3113155"/>
            <a:ext cx="3205607" cy="369332"/>
          </a:xfrm>
          <a:prstGeom prst="rect">
            <a:avLst/>
          </a:prstGeom>
          <a:noFill/>
        </p:spPr>
        <p:txBody>
          <a:bodyPr wrap="square">
            <a:spAutoFit/>
          </a:bodyPr>
          <a:lstStyle/>
          <a:p>
            <a:pPr algn="ctr"/>
            <a:r>
              <a:rPr lang="sv-SE" sz="1800" dirty="0">
                <a:solidFill>
                  <a:schemeClr val="accent1"/>
                </a:solidFill>
                <a:latin typeface="Source Sans Pro" panose="020B0503030403020204" pitchFamily="34" charset="0"/>
                <a:cs typeface="Atma" pitchFamily="2" charset="0"/>
              </a:rPr>
              <a:t>Förutsättningar att utveckla</a:t>
            </a:r>
          </a:p>
        </p:txBody>
      </p:sp>
    </p:spTree>
    <p:extLst>
      <p:ext uri="{BB962C8B-B14F-4D97-AF65-F5344CB8AC3E}">
        <p14:creationId xmlns:p14="http://schemas.microsoft.com/office/powerpoint/2010/main" val="1564364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C1989EA-977B-0738-B443-D7C921A68AF1}"/>
              </a:ext>
            </a:extLst>
          </p:cNvPr>
          <p:cNvSpPr>
            <a:spLocks noGrp="1"/>
          </p:cNvSpPr>
          <p:nvPr>
            <p:ph type="title"/>
          </p:nvPr>
        </p:nvSpPr>
        <p:spPr/>
        <p:txBody>
          <a:bodyPr/>
          <a:lstStyle/>
          <a:p>
            <a:r>
              <a:rPr lang="sv-SE" dirty="0"/>
              <a:t>Nytt i centralt innehåll</a:t>
            </a:r>
          </a:p>
        </p:txBody>
      </p:sp>
      <p:sp>
        <p:nvSpPr>
          <p:cNvPr id="4" name="Platshållare för innehåll 3">
            <a:extLst>
              <a:ext uri="{FF2B5EF4-FFF2-40B4-BE49-F238E27FC236}">
                <a16:creationId xmlns:a16="http://schemas.microsoft.com/office/drawing/2014/main" id="{F01306DB-4EE7-E97E-22A4-1D1EF4883CB6}"/>
              </a:ext>
            </a:extLst>
          </p:cNvPr>
          <p:cNvSpPr>
            <a:spLocks noGrp="1"/>
          </p:cNvSpPr>
          <p:nvPr>
            <p:ph idx="1"/>
          </p:nvPr>
        </p:nvSpPr>
        <p:spPr/>
        <p:txBody>
          <a:bodyPr/>
          <a:lstStyle/>
          <a:p>
            <a:r>
              <a:rPr lang="sv-SE" dirty="0"/>
              <a:t>Varje ny nivå i ämnet bygger vidare på en tidigare nivå.</a:t>
            </a:r>
          </a:p>
          <a:p>
            <a:r>
              <a:rPr lang="sv-SE" dirty="0"/>
              <a:t>Grundtanken är att innehållet från en lägre nivå är en förutsättning för att på bästa sätt tillgodogöra sig innehållet i en högre nivå. </a:t>
            </a:r>
          </a:p>
          <a:p>
            <a:r>
              <a:rPr lang="sv-SE" dirty="0"/>
              <a:t>Viktigt att ha en bild av hur progressionen mellan nivåerna ser ut i ämnesplanen.</a:t>
            </a:r>
          </a:p>
          <a:p>
            <a:r>
              <a:rPr lang="sv-SE" dirty="0"/>
              <a:t>Det finns olika </a:t>
            </a:r>
            <a:r>
              <a:rPr lang="sv-SE" dirty="0" err="1"/>
              <a:t>progressionsprinciper</a:t>
            </a:r>
            <a:r>
              <a:rPr lang="sv-SE" dirty="0"/>
              <a:t> i ämnesplanerna:</a:t>
            </a:r>
          </a:p>
          <a:p>
            <a:pPr lvl="1"/>
            <a:r>
              <a:rPr lang="sv-SE" dirty="0"/>
              <a:t>Ökad komplexitet</a:t>
            </a:r>
          </a:p>
          <a:p>
            <a:pPr lvl="1"/>
            <a:r>
              <a:rPr lang="sv-SE" dirty="0"/>
              <a:t>Breddning med nya innehållsliga områden</a:t>
            </a:r>
          </a:p>
          <a:p>
            <a:pPr lvl="1"/>
            <a:r>
              <a:rPr lang="sv-SE" dirty="0"/>
              <a:t>Ett innehåll på en högre nivå förutsätter ett innehåll på en lägre nivå</a:t>
            </a:r>
          </a:p>
          <a:p>
            <a:pPr lvl="1"/>
            <a:r>
              <a:rPr lang="sv-SE" dirty="0"/>
              <a:t>Samma formulering, men svårighetsgraden ökar eftersom den relaterar till övrigt centralt innehåll på nivån.</a:t>
            </a:r>
          </a:p>
          <a:p>
            <a:endParaRPr lang="sv-SE" dirty="0"/>
          </a:p>
        </p:txBody>
      </p:sp>
    </p:spTree>
    <p:extLst>
      <p:ext uri="{BB962C8B-B14F-4D97-AF65-F5344CB8AC3E}">
        <p14:creationId xmlns:p14="http://schemas.microsoft.com/office/powerpoint/2010/main" val="4038404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163D31-E4C2-0CBF-F7AA-C3278940EA66}"/>
              </a:ext>
            </a:extLst>
          </p:cNvPr>
          <p:cNvSpPr>
            <a:spLocks noGrp="1"/>
          </p:cNvSpPr>
          <p:nvPr>
            <p:ph type="title"/>
          </p:nvPr>
        </p:nvSpPr>
        <p:spPr/>
        <p:txBody>
          <a:bodyPr/>
          <a:lstStyle/>
          <a:p>
            <a:r>
              <a:rPr lang="sv-SE" sz="4400" dirty="0"/>
              <a:t>Scenisk gestaltning (utdrag)</a:t>
            </a:r>
            <a:endParaRPr lang="sv-SE" dirty="0"/>
          </a:p>
        </p:txBody>
      </p:sp>
      <p:grpSp>
        <p:nvGrpSpPr>
          <p:cNvPr id="3" name="Textbox">
            <a:extLst>
              <a:ext uri="{FF2B5EF4-FFF2-40B4-BE49-F238E27FC236}">
                <a16:creationId xmlns:a16="http://schemas.microsoft.com/office/drawing/2014/main" id="{360DAD07-82F1-94B3-61AE-9BA72F7D80BD}"/>
              </a:ext>
            </a:extLst>
          </p:cNvPr>
          <p:cNvGrpSpPr/>
          <p:nvPr/>
        </p:nvGrpSpPr>
        <p:grpSpPr>
          <a:xfrm>
            <a:off x="334961" y="1713187"/>
            <a:ext cx="3350490" cy="4781974"/>
            <a:chOff x="8045381" y="704709"/>
            <a:chExt cx="2918332" cy="3849878"/>
          </a:xfrm>
        </p:grpSpPr>
        <p:sp>
          <p:nvSpPr>
            <p:cNvPr id="4" name="Frihandsfigur: Form 3">
              <a:extLst>
                <a:ext uri="{FF2B5EF4-FFF2-40B4-BE49-F238E27FC236}">
                  <a16:creationId xmlns:a16="http://schemas.microsoft.com/office/drawing/2014/main" id="{7EAA502D-BA6D-C949-9454-0FD309B9606A}"/>
                </a:ext>
              </a:extLst>
            </p:cNvPr>
            <p:cNvSpPr/>
            <p:nvPr/>
          </p:nvSpPr>
          <p:spPr>
            <a:xfrm>
              <a:off x="8045382" y="704709"/>
              <a:ext cx="2918331" cy="432356"/>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tIns="144000" bIns="144000" rtlCol="0" anchor="ctr">
              <a:spAutoFit/>
            </a:bodyPr>
            <a:lstStyle/>
            <a:p>
              <a:pPr algn="ctr"/>
              <a:r>
                <a:rPr lang="sv-SE" sz="1600" b="1" dirty="0">
                  <a:solidFill>
                    <a:schemeClr val="bg1"/>
                  </a:solidFill>
                </a:rPr>
                <a:t>Nivå 1, 100 poäng</a:t>
              </a:r>
            </a:p>
          </p:txBody>
        </p:sp>
        <p:sp>
          <p:nvSpPr>
            <p:cNvPr id="5" name="Rektangel 4">
              <a:extLst>
                <a:ext uri="{FF2B5EF4-FFF2-40B4-BE49-F238E27FC236}">
                  <a16:creationId xmlns:a16="http://schemas.microsoft.com/office/drawing/2014/main" id="{17F6341D-34E9-666F-41D5-976ABC21519E}"/>
                </a:ext>
              </a:extLst>
            </p:cNvPr>
            <p:cNvSpPr/>
            <p:nvPr/>
          </p:nvSpPr>
          <p:spPr>
            <a:xfrm>
              <a:off x="8045381" y="1170585"/>
              <a:ext cx="2918331" cy="3384002"/>
            </a:xfrm>
            <a:prstGeom prst="rect">
              <a:avLst/>
            </a:prstGeom>
            <a:solidFill>
              <a:schemeClr val="bg1"/>
            </a:solidFill>
            <a:ln w="6348" cap="flat">
              <a:noFill/>
              <a:prstDash val="solid"/>
              <a:miter/>
            </a:ln>
          </p:spPr>
          <p:txBody>
            <a:bodyPr rot="0" spcFirstLastPara="0" vertOverflow="overflow" horzOverflow="overflow" vert="horz" wrap="square" lIns="252000" tIns="108000" rIns="252000" bIns="108000" numCol="1" spcCol="0" rtlCol="0" fromWordArt="0" anchor="t" anchorCtr="0" forceAA="0" compatLnSpc="1">
              <a:prstTxWarp prst="textNoShape">
                <a:avLst/>
              </a:prstTxWarp>
              <a:noAutofit/>
            </a:bodyPr>
            <a:lstStyle/>
            <a:p>
              <a:pPr marL="342900" lvl="0" indent="-342900">
                <a:lnSpc>
                  <a:spcPct val="130000"/>
                </a:lnSpc>
                <a:buFont typeface="Arial" panose="020B0604020202020204" pitchFamily="34" charset="0"/>
                <a:buChar char="•"/>
                <a:tabLst>
                  <a:tab pos="228600" algn="l"/>
                  <a:tab pos="828040" algn="l"/>
                </a:tabLst>
              </a:pPr>
              <a:r>
                <a:rPr lang="sv-SE" sz="1500" dirty="0">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 </a:t>
              </a:r>
              <a:r>
                <a:rPr lang="sv-SE" sz="15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Introduktion</a:t>
              </a:r>
              <a:r>
                <a:rPr lang="sv-SE" sz="15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r>
                <a:rPr lang="sv-SE" sz="1500" dirty="0">
                  <a:effectLst/>
                  <a:latin typeface="Arial" panose="020B0604020202020204" pitchFamily="34" charset="0"/>
                  <a:ea typeface="Times New Roman" panose="02020603050405020304" pitchFamily="18" charset="0"/>
                  <a:cs typeface="Times New Roman" panose="02020603050405020304" pitchFamily="18" charset="0"/>
                </a:rPr>
                <a:t>till att använda kropp och röst som sceniska uttrycksmedel, </a:t>
              </a:r>
              <a:r>
                <a:rPr lang="sv-SE" sz="1500" dirty="0">
                  <a:solidFill>
                    <a:schemeClr val="bg1"/>
                  </a:solidFill>
                  <a:effectLst/>
                  <a:highlight>
                    <a:srgbClr val="692859"/>
                  </a:highlight>
                  <a:latin typeface="Arial" panose="020B0604020202020204" pitchFamily="34" charset="0"/>
                  <a:ea typeface="Times New Roman" panose="02020603050405020304" pitchFamily="18" charset="0"/>
                  <a:cs typeface="Times New Roman" panose="02020603050405020304" pitchFamily="18" charset="0"/>
                </a:rPr>
                <a:t>till exempel </a:t>
              </a:r>
              <a:r>
                <a:rPr lang="sv-SE" sz="1500" dirty="0">
                  <a:effectLst/>
                  <a:latin typeface="Arial" panose="020B0604020202020204" pitchFamily="34" charset="0"/>
                  <a:ea typeface="Times New Roman" panose="02020603050405020304" pitchFamily="18" charset="0"/>
                  <a:cs typeface="Times New Roman" panose="02020603050405020304" pitchFamily="18" charset="0"/>
                </a:rPr>
                <a:t>för att improvisera och gestalta sceniska karaktärer.</a:t>
              </a:r>
            </a:p>
            <a:p>
              <a:pPr marL="285750" lvl="0" indent="-285750">
                <a:lnSpc>
                  <a:spcPct val="130000"/>
                </a:lnSpc>
                <a:buFont typeface="Arial" panose="020B0604020202020204" pitchFamily="34" charset="0"/>
                <a:buChar char="•"/>
                <a:tabLst>
                  <a:tab pos="228600" algn="l"/>
                  <a:tab pos="828040" algn="l"/>
                </a:tabLst>
              </a:pPr>
              <a:r>
                <a:rPr lang="sv-SE" sz="1500" dirty="0">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 </a:t>
              </a:r>
              <a:r>
                <a:rPr lang="sv-SE" sz="15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Introduktion</a:t>
              </a:r>
              <a:r>
                <a:rPr lang="sv-SE" sz="1500" dirty="0">
                  <a:effectLst/>
                  <a:latin typeface="Arial" panose="020B0604020202020204" pitchFamily="34" charset="0"/>
                  <a:ea typeface="Times New Roman" panose="02020603050405020304" pitchFamily="18" charset="0"/>
                  <a:cs typeface="Times New Roman" panose="02020603050405020304" pitchFamily="18" charset="0"/>
                </a:rPr>
                <a:t> till hur sceniska uttrycksmedel, </a:t>
              </a:r>
              <a:r>
                <a:rPr lang="sv-SE" sz="1500" dirty="0">
                  <a:solidFill>
                    <a:schemeClr val="bg1"/>
                  </a:solidFill>
                  <a:effectLst/>
                  <a:highlight>
                    <a:srgbClr val="692859"/>
                  </a:highlight>
                  <a:latin typeface="Arial" panose="020B0604020202020204" pitchFamily="34" charset="0"/>
                  <a:ea typeface="Times New Roman" panose="02020603050405020304" pitchFamily="18" charset="0"/>
                  <a:cs typeface="Times New Roman" panose="02020603050405020304" pitchFamily="18" charset="0"/>
                </a:rPr>
                <a:t>till exempel </a:t>
              </a:r>
              <a:r>
                <a:rPr lang="sv-SE" sz="1500" dirty="0">
                  <a:effectLst/>
                  <a:latin typeface="Arial" panose="020B0604020202020204" pitchFamily="34" charset="0"/>
                  <a:ea typeface="Times New Roman" panose="02020603050405020304" pitchFamily="18" charset="0"/>
                  <a:cs typeface="Times New Roman" panose="02020603050405020304" pitchFamily="18" charset="0"/>
                </a:rPr>
                <a:t>scenografi, kostym, mask, ljus, ljud och projektion, </a:t>
              </a:r>
              <a:r>
                <a:rPr lang="sv-SE" sz="15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kan användas </a:t>
              </a:r>
              <a:r>
                <a:rPr lang="sv-SE" sz="1500" dirty="0">
                  <a:effectLst/>
                  <a:latin typeface="Arial" panose="020B0604020202020204" pitchFamily="34" charset="0"/>
                  <a:ea typeface="Times New Roman" panose="02020603050405020304" pitchFamily="18" charset="0"/>
                  <a:cs typeface="Times New Roman" panose="02020603050405020304" pitchFamily="18" charset="0"/>
                </a:rPr>
                <a:t>i möte med en publik.</a:t>
              </a:r>
            </a:p>
            <a:p>
              <a:pPr marL="285750" lvl="0" indent="-285750">
                <a:lnSpc>
                  <a:spcPct val="130000"/>
                </a:lnSpc>
                <a:buFont typeface="Arial" panose="020B0604020202020204" pitchFamily="34" charset="0"/>
                <a:buChar char="•"/>
                <a:tabLst>
                  <a:tab pos="228600" algn="l"/>
                  <a:tab pos="828040" algn="l"/>
                </a:tabLst>
              </a:pPr>
              <a:r>
                <a:rPr lang="sv-SE" sz="1500" kern="1200" dirty="0">
                  <a:solidFill>
                    <a:schemeClr val="dk1"/>
                  </a:solidFill>
                  <a:effectLst/>
                  <a:latin typeface="+mn-lt"/>
                  <a:ea typeface="+mn-ea"/>
                  <a:cs typeface="+mn-cs"/>
                </a:rPr>
                <a:t>Arbete efter givna ramar.</a:t>
              </a:r>
            </a:p>
          </p:txBody>
        </p:sp>
      </p:grpSp>
      <p:grpSp>
        <p:nvGrpSpPr>
          <p:cNvPr id="6" name="Textbox">
            <a:extLst>
              <a:ext uri="{FF2B5EF4-FFF2-40B4-BE49-F238E27FC236}">
                <a16:creationId xmlns:a16="http://schemas.microsoft.com/office/drawing/2014/main" id="{084E8C7E-488D-278D-25BB-6940E5B64FBA}"/>
              </a:ext>
            </a:extLst>
          </p:cNvPr>
          <p:cNvGrpSpPr/>
          <p:nvPr/>
        </p:nvGrpSpPr>
        <p:grpSpPr>
          <a:xfrm>
            <a:off x="4102300" y="1713187"/>
            <a:ext cx="3350489" cy="4781974"/>
            <a:chOff x="8045382" y="704709"/>
            <a:chExt cx="2918331" cy="3849878"/>
          </a:xfrm>
        </p:grpSpPr>
        <p:sp>
          <p:nvSpPr>
            <p:cNvPr id="7" name="Frihandsfigur: Form 6">
              <a:extLst>
                <a:ext uri="{FF2B5EF4-FFF2-40B4-BE49-F238E27FC236}">
                  <a16:creationId xmlns:a16="http://schemas.microsoft.com/office/drawing/2014/main" id="{E0D637B2-592D-0B63-BE0B-AEFA55077E1F}"/>
                </a:ext>
              </a:extLst>
            </p:cNvPr>
            <p:cNvSpPr/>
            <p:nvPr/>
          </p:nvSpPr>
          <p:spPr>
            <a:xfrm>
              <a:off x="8045382" y="704709"/>
              <a:ext cx="2918331" cy="432356"/>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tIns="144000" bIns="144000" rtlCol="0" anchor="ctr">
              <a:spAutoFit/>
            </a:bodyPr>
            <a:lstStyle/>
            <a:p>
              <a:pPr algn="ctr"/>
              <a:r>
                <a:rPr lang="sv-SE" sz="1600" b="1" dirty="0">
                  <a:solidFill>
                    <a:schemeClr val="bg1"/>
                  </a:solidFill>
                </a:rPr>
                <a:t>Nivå 2, 100 poäng</a:t>
              </a:r>
            </a:p>
          </p:txBody>
        </p:sp>
        <p:sp>
          <p:nvSpPr>
            <p:cNvPr id="8" name="Rektangel 7">
              <a:extLst>
                <a:ext uri="{FF2B5EF4-FFF2-40B4-BE49-F238E27FC236}">
                  <a16:creationId xmlns:a16="http://schemas.microsoft.com/office/drawing/2014/main" id="{301D02E4-0193-0473-7152-8A1D42BB68EA}"/>
                </a:ext>
              </a:extLst>
            </p:cNvPr>
            <p:cNvSpPr/>
            <p:nvPr/>
          </p:nvSpPr>
          <p:spPr>
            <a:xfrm>
              <a:off x="8045382" y="1170585"/>
              <a:ext cx="2918331" cy="3384002"/>
            </a:xfrm>
            <a:prstGeom prst="rect">
              <a:avLst/>
            </a:prstGeom>
            <a:solidFill>
              <a:schemeClr val="bg1"/>
            </a:solidFill>
            <a:ln w="6348" cap="flat">
              <a:noFill/>
              <a:prstDash val="solid"/>
              <a:miter/>
            </a:ln>
          </p:spPr>
          <p:txBody>
            <a:bodyPr rot="0" spcFirstLastPara="0" vertOverflow="overflow" horzOverflow="overflow" vert="horz" wrap="square" lIns="252000" tIns="108000" rIns="252000" bIns="108000" numCol="1" spcCol="0" rtlCol="0" fromWordArt="0" anchor="t" anchorCtr="0" forceAA="0" compatLnSpc="1">
              <a:prstTxWarp prst="textNoShape">
                <a:avLst/>
              </a:prstTxWarp>
              <a:noAutofit/>
            </a:bodyPr>
            <a:lstStyle/>
            <a:p>
              <a:pPr marL="342900" lvl="0" indent="-342900">
                <a:lnSpc>
                  <a:spcPct val="130000"/>
                </a:lnSpc>
                <a:buFont typeface="Arial" panose="020B0604020202020204" pitchFamily="34" charset="0"/>
                <a:buChar char="•"/>
                <a:tabLst>
                  <a:tab pos="228600" algn="l"/>
                  <a:tab pos="828040" algn="l"/>
                </a:tabLst>
              </a:pPr>
              <a:r>
                <a:rPr lang="sv-SE" sz="1600" dirty="0">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 </a:t>
              </a: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Metoder</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 för gestaltning av sceniska karaktärer och uttryck med kropp och röst.</a:t>
              </a:r>
            </a:p>
            <a:p>
              <a:pPr marL="342900" lvl="0" indent="-342900">
                <a:lnSpc>
                  <a:spcPct val="130000"/>
                </a:lnSpc>
                <a:buFont typeface="Arial" panose="020B0604020202020204" pitchFamily="34" charset="0"/>
                <a:buChar char="•"/>
                <a:tabLst>
                  <a:tab pos="228600" algn="l"/>
                  <a:tab pos="828040" algn="l"/>
                </a:tabLst>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Hur sceniska uttrycksmedel, </a:t>
              </a:r>
              <a:r>
                <a:rPr lang="sv-SE" sz="1600" dirty="0">
                  <a:solidFill>
                    <a:schemeClr val="bg1"/>
                  </a:solidFill>
                  <a:effectLst/>
                  <a:highlight>
                    <a:srgbClr val="692859"/>
                  </a:highlight>
                  <a:latin typeface="Arial" panose="020B0604020202020204" pitchFamily="34" charset="0"/>
                  <a:ea typeface="Times New Roman" panose="02020603050405020304" pitchFamily="18" charset="0"/>
                  <a:cs typeface="Times New Roman" panose="02020603050405020304" pitchFamily="18" charset="0"/>
                </a:rPr>
                <a:t>till exempel </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scenografi, mask, kostym, ljud, ljus och projektion, </a:t>
              </a: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kan gestaltas</a:t>
              </a:r>
              <a:r>
                <a:rPr lang="sv-SE"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i möte med en publik.</a:t>
              </a:r>
            </a:p>
            <a:p>
              <a:pPr marL="342900" marR="0" lvl="0" indent="-342900" algn="l" defTabSz="685800" rtl="0" eaLnBrk="1" fontAlgn="auto" latinLnBrk="0" hangingPunct="1">
                <a:lnSpc>
                  <a:spcPct val="130000"/>
                </a:lnSpc>
                <a:spcBef>
                  <a:spcPts val="0"/>
                </a:spcBef>
                <a:spcAft>
                  <a:spcPts val="0"/>
                </a:spcAft>
                <a:buClrTx/>
                <a:buSzTx/>
                <a:buFont typeface="Arial" panose="020B0604020202020204" pitchFamily="34" charset="0"/>
                <a:buChar char="•"/>
                <a:tabLst>
                  <a:tab pos="228600" algn="l"/>
                  <a:tab pos="828040" algn="l"/>
                </a:tabLst>
                <a:defRPr/>
              </a:pPr>
              <a:r>
                <a:rPr lang="sv-SE" sz="1600" kern="1200" dirty="0">
                  <a:effectLst/>
                  <a:latin typeface="+mn-lt"/>
                  <a:ea typeface="+mn-ea"/>
                  <a:cs typeface="+mn-cs"/>
                </a:rPr>
                <a:t>Arbete efter givna ramar.</a:t>
              </a:r>
            </a:p>
          </p:txBody>
        </p:sp>
      </p:grpSp>
      <p:grpSp>
        <p:nvGrpSpPr>
          <p:cNvPr id="9" name="Textbox">
            <a:extLst>
              <a:ext uri="{FF2B5EF4-FFF2-40B4-BE49-F238E27FC236}">
                <a16:creationId xmlns:a16="http://schemas.microsoft.com/office/drawing/2014/main" id="{64A673B5-EE23-3C60-D2FC-0E9917302AAD}"/>
              </a:ext>
            </a:extLst>
          </p:cNvPr>
          <p:cNvGrpSpPr/>
          <p:nvPr/>
        </p:nvGrpSpPr>
        <p:grpSpPr>
          <a:xfrm>
            <a:off x="7853191" y="1703769"/>
            <a:ext cx="3350489" cy="4781974"/>
            <a:chOff x="8045382" y="704709"/>
            <a:chExt cx="2918331" cy="3849878"/>
          </a:xfrm>
        </p:grpSpPr>
        <p:sp>
          <p:nvSpPr>
            <p:cNvPr id="10" name="Frihandsfigur: Form 9">
              <a:extLst>
                <a:ext uri="{FF2B5EF4-FFF2-40B4-BE49-F238E27FC236}">
                  <a16:creationId xmlns:a16="http://schemas.microsoft.com/office/drawing/2014/main" id="{A2540D65-8A6E-9F68-FEF2-D00FB5D862BB}"/>
                </a:ext>
              </a:extLst>
            </p:cNvPr>
            <p:cNvSpPr/>
            <p:nvPr/>
          </p:nvSpPr>
          <p:spPr>
            <a:xfrm>
              <a:off x="8045382" y="704709"/>
              <a:ext cx="2918331" cy="432356"/>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tIns="144000" bIns="144000" rtlCol="0" anchor="ctr">
              <a:spAutoFit/>
            </a:bodyPr>
            <a:lstStyle/>
            <a:p>
              <a:pPr algn="ctr"/>
              <a:r>
                <a:rPr lang="sv-SE" sz="1600" b="1" dirty="0">
                  <a:solidFill>
                    <a:schemeClr val="bg1"/>
                  </a:solidFill>
                </a:rPr>
                <a:t>Nivå 3, 100 poäng</a:t>
              </a:r>
            </a:p>
          </p:txBody>
        </p:sp>
        <p:sp>
          <p:nvSpPr>
            <p:cNvPr id="11" name="Rektangel 10">
              <a:extLst>
                <a:ext uri="{FF2B5EF4-FFF2-40B4-BE49-F238E27FC236}">
                  <a16:creationId xmlns:a16="http://schemas.microsoft.com/office/drawing/2014/main" id="{B6DDF81B-0377-6525-3655-3061AA324A3F}"/>
                </a:ext>
              </a:extLst>
            </p:cNvPr>
            <p:cNvSpPr/>
            <p:nvPr/>
          </p:nvSpPr>
          <p:spPr>
            <a:xfrm>
              <a:off x="8045382" y="1170585"/>
              <a:ext cx="2918331" cy="3384002"/>
            </a:xfrm>
            <a:prstGeom prst="rect">
              <a:avLst/>
            </a:prstGeom>
            <a:solidFill>
              <a:schemeClr val="bg1"/>
            </a:solidFill>
            <a:ln w="6348" cap="flat">
              <a:noFill/>
              <a:prstDash val="solid"/>
              <a:miter/>
            </a:ln>
          </p:spPr>
          <p:txBody>
            <a:bodyPr rot="0" spcFirstLastPara="0" vertOverflow="overflow" horzOverflow="overflow" vert="horz" wrap="square" lIns="252000" tIns="108000" rIns="252000" bIns="108000" numCol="1" spcCol="0" rtlCol="0" fromWordArt="0" anchor="t" anchorCtr="0" forceAA="0" compatLnSpc="1">
              <a:prstTxWarp prst="textNoShape">
                <a:avLst/>
              </a:prstTxWarp>
              <a:noAutofit/>
            </a:bodyPr>
            <a:lstStyle/>
            <a:p>
              <a:pPr marL="342900" lvl="0" indent="-342900">
                <a:lnSpc>
                  <a:spcPct val="130000"/>
                </a:lnSpc>
                <a:buFont typeface="Arial" panose="020B0604020202020204" pitchFamily="34" charset="0"/>
                <a:buChar char="•"/>
                <a:tabLst>
                  <a:tab pos="228600" algn="l"/>
                  <a:tab pos="828040" algn="l"/>
                </a:tabLst>
              </a:pPr>
              <a:r>
                <a:rPr lang="sv-SE" sz="1600" dirty="0">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 </a:t>
              </a: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Fördjupat arbete</a:t>
              </a:r>
              <a:r>
                <a:rPr lang="sv-SE" sz="16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med kropp och röst som sceniska uttrycksmedel.</a:t>
              </a:r>
            </a:p>
            <a:p>
              <a:pPr marL="342900" lvl="0" indent="-342900">
                <a:lnSpc>
                  <a:spcPct val="130000"/>
                </a:lnSpc>
                <a:buFont typeface="Arial" panose="020B0604020202020204" pitchFamily="34" charset="0"/>
                <a:buChar char="•"/>
                <a:tabLst>
                  <a:tab pos="228600" algn="l"/>
                  <a:tab pos="828040" algn="l"/>
                </a:tabLst>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Hur sceniska uttrycksmedel, </a:t>
              </a:r>
              <a:r>
                <a:rPr lang="sv-SE" sz="1600" dirty="0">
                  <a:solidFill>
                    <a:schemeClr val="bg1"/>
                  </a:solidFill>
                  <a:effectLst/>
                  <a:highlight>
                    <a:srgbClr val="692859"/>
                  </a:highlight>
                  <a:latin typeface="Arial" panose="020B0604020202020204" pitchFamily="34" charset="0"/>
                  <a:ea typeface="Times New Roman" panose="02020603050405020304" pitchFamily="18" charset="0"/>
                  <a:cs typeface="Times New Roman" panose="02020603050405020304" pitchFamily="18" charset="0"/>
                </a:rPr>
                <a:t>däribland</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 scenografi, mask, kostym, ljud, ljus och projektion, </a:t>
              </a:r>
              <a:r>
                <a:rPr lang="sv-SE" sz="1600" dirty="0">
                  <a:solidFill>
                    <a:schemeClr val="bg1"/>
                  </a:solidFill>
                  <a:effectLst/>
                  <a:highlight>
                    <a:srgbClr val="00414C"/>
                  </a:highlight>
                  <a:latin typeface="Arial" panose="020B0604020202020204" pitchFamily="34" charset="0"/>
                  <a:ea typeface="Times New Roman" panose="02020603050405020304" pitchFamily="18" charset="0"/>
                  <a:cs typeface="Times New Roman" panose="02020603050405020304" pitchFamily="18" charset="0"/>
                </a:rPr>
                <a:t>samverkar</a:t>
              </a:r>
              <a:r>
                <a:rPr lang="sv-SE" sz="1600" dirty="0">
                  <a:effectLst/>
                  <a:latin typeface="Arial" panose="020B0604020202020204" pitchFamily="34" charset="0"/>
                  <a:ea typeface="Times New Roman" panose="02020603050405020304" pitchFamily="18" charset="0"/>
                  <a:cs typeface="Times New Roman" panose="02020603050405020304" pitchFamily="18" charset="0"/>
                </a:rPr>
                <a:t> i en produktion och i kommunikation med en publik.</a:t>
              </a:r>
            </a:p>
            <a:p>
              <a:pPr marL="342900" marR="0" lvl="0" indent="-342900" algn="l" defTabSz="685800" rtl="0" eaLnBrk="1" fontAlgn="auto" latinLnBrk="0" hangingPunct="1">
                <a:lnSpc>
                  <a:spcPct val="130000"/>
                </a:lnSpc>
                <a:spcBef>
                  <a:spcPts val="0"/>
                </a:spcBef>
                <a:spcAft>
                  <a:spcPts val="0"/>
                </a:spcAft>
                <a:buClrTx/>
                <a:buSzTx/>
                <a:buFont typeface="Arial" panose="020B0604020202020204" pitchFamily="34" charset="0"/>
                <a:buChar char="•"/>
                <a:tabLst>
                  <a:tab pos="228600" algn="l"/>
                  <a:tab pos="828040" algn="l"/>
                </a:tabLst>
                <a:defRPr/>
              </a:pPr>
              <a:r>
                <a:rPr lang="sv-SE" sz="1600" kern="1200" dirty="0">
                  <a:effectLst/>
                  <a:latin typeface="+mn-lt"/>
                  <a:ea typeface="+mn-ea"/>
                  <a:cs typeface="+mn-cs"/>
                </a:rPr>
                <a:t>Arbete efter givna ramar.</a:t>
              </a:r>
            </a:p>
          </p:txBody>
        </p:sp>
      </p:grpSp>
    </p:spTree>
    <p:extLst>
      <p:ext uri="{BB962C8B-B14F-4D97-AF65-F5344CB8AC3E}">
        <p14:creationId xmlns:p14="http://schemas.microsoft.com/office/powerpoint/2010/main" val="37727101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Skolverket">
  <a:themeElements>
    <a:clrScheme name="Skolverket - Lila">
      <a:dk1>
        <a:sysClr val="windowText" lastClr="000000"/>
      </a:dk1>
      <a:lt1>
        <a:sysClr val="window" lastClr="FFFFFF"/>
      </a:lt1>
      <a:dk2>
        <a:srgbClr val="EF7748"/>
      </a:dk2>
      <a:lt2>
        <a:srgbClr val="E4D8E1"/>
      </a:lt2>
      <a:accent1>
        <a:srgbClr val="6B2959"/>
      </a:accent1>
      <a:accent2>
        <a:srgbClr val="F59C0E"/>
      </a:accent2>
      <a:accent3>
        <a:srgbClr val="865077"/>
      </a:accent3>
      <a:accent4>
        <a:srgbClr val="FFEA8B"/>
      </a:accent4>
      <a:accent5>
        <a:srgbClr val="A07796"/>
      </a:accent5>
      <a:accent6>
        <a:srgbClr val="CCB5C6"/>
      </a:accent6>
      <a:hlink>
        <a:srgbClr val="6B2959"/>
      </a:hlink>
      <a:folHlink>
        <a:srgbClr val="A07796"/>
      </a:folHlink>
    </a:clrScheme>
    <a:fontScheme name="Skolverk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kolverket.potx" id="{F6D208CD-7D4A-4F7F-A1CC-C9222B58FCED}" vid="{DAF46ECD-7218-4490-8186-5C5C5EF26E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kolverket - Lila">
    <a:dk1>
      <a:sysClr val="windowText" lastClr="000000"/>
    </a:dk1>
    <a:lt1>
      <a:sysClr val="window" lastClr="FFFFFF"/>
    </a:lt1>
    <a:dk2>
      <a:srgbClr val="EF7748"/>
    </a:dk2>
    <a:lt2>
      <a:srgbClr val="E4D8E1"/>
    </a:lt2>
    <a:accent1>
      <a:srgbClr val="6B2959"/>
    </a:accent1>
    <a:accent2>
      <a:srgbClr val="F59C0E"/>
    </a:accent2>
    <a:accent3>
      <a:srgbClr val="865077"/>
    </a:accent3>
    <a:accent4>
      <a:srgbClr val="FFEA8B"/>
    </a:accent4>
    <a:accent5>
      <a:srgbClr val="A07796"/>
    </a:accent5>
    <a:accent6>
      <a:srgbClr val="CCB5C6"/>
    </a:accent6>
    <a:hlink>
      <a:srgbClr val="6B2959"/>
    </a:hlink>
    <a:folHlink>
      <a:srgbClr val="A07796"/>
    </a:folHlink>
  </a:clrScheme>
</a:themeOverride>
</file>

<file path=ppt/theme/themeOverride2.xml><?xml version="1.0" encoding="utf-8"?>
<a:themeOverride xmlns:a="http://schemas.openxmlformats.org/drawingml/2006/main">
  <a:clrScheme name="Skolverket - Lila">
    <a:dk1>
      <a:sysClr val="windowText" lastClr="000000"/>
    </a:dk1>
    <a:lt1>
      <a:sysClr val="window" lastClr="FFFFFF"/>
    </a:lt1>
    <a:dk2>
      <a:srgbClr val="EF7748"/>
    </a:dk2>
    <a:lt2>
      <a:srgbClr val="E4D8E1"/>
    </a:lt2>
    <a:accent1>
      <a:srgbClr val="6B2959"/>
    </a:accent1>
    <a:accent2>
      <a:srgbClr val="F59C0E"/>
    </a:accent2>
    <a:accent3>
      <a:srgbClr val="865077"/>
    </a:accent3>
    <a:accent4>
      <a:srgbClr val="FFEA8B"/>
    </a:accent4>
    <a:accent5>
      <a:srgbClr val="A07796"/>
    </a:accent5>
    <a:accent6>
      <a:srgbClr val="CCB5C6"/>
    </a:accent6>
    <a:hlink>
      <a:srgbClr val="6B2959"/>
    </a:hlink>
    <a:folHlink>
      <a:srgbClr val="A07796"/>
    </a:folHlink>
  </a:clrScheme>
</a:themeOverride>
</file>

<file path=docProps/app.xml><?xml version="1.0" encoding="utf-8"?>
<Properties xmlns="http://schemas.openxmlformats.org/officeDocument/2006/extended-properties" xmlns:vt="http://schemas.openxmlformats.org/officeDocument/2006/docPropsVTypes">
  <Template>Skolverket</Template>
  <TotalTime>587</TotalTime>
  <Words>3783</Words>
  <Application>Microsoft Office PowerPoint</Application>
  <PresentationFormat>Bredbild</PresentationFormat>
  <Paragraphs>361</Paragraphs>
  <Slides>22</Slides>
  <Notes>21</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22</vt:i4>
      </vt:variant>
    </vt:vector>
  </HeadingPairs>
  <TitlesOfParts>
    <vt:vector size="30" baseType="lpstr">
      <vt:lpstr>Aptos</vt:lpstr>
      <vt:lpstr>Arial</vt:lpstr>
      <vt:lpstr>Calibri</vt:lpstr>
      <vt:lpstr>source sans pro</vt:lpstr>
      <vt:lpstr>source sans pro</vt:lpstr>
      <vt:lpstr>Symbol</vt:lpstr>
      <vt:lpstr>Times New Roman</vt:lpstr>
      <vt:lpstr>Skolverket</vt:lpstr>
      <vt:lpstr>Gy25</vt:lpstr>
      <vt:lpstr>Gy25</vt:lpstr>
      <vt:lpstr>Bakgrunden till Gy25</vt:lpstr>
      <vt:lpstr>Varför införs Gy25?</vt:lpstr>
      <vt:lpstr>Syftet med ämnesbetyg</vt:lpstr>
      <vt:lpstr>Så fungerar Gy25</vt:lpstr>
      <vt:lpstr>Ämnesplan </vt:lpstr>
      <vt:lpstr>Nytt i centralt innehåll</vt:lpstr>
      <vt:lpstr>Scenisk gestaltning (utdrag)</vt:lpstr>
      <vt:lpstr>Teater (utdrag)</vt:lpstr>
      <vt:lpstr>Godkända betyg på varje nivå</vt:lpstr>
      <vt:lpstr>Godkända betyg på varje nivå</vt:lpstr>
      <vt:lpstr>F följt av ett godkänt betyg</vt:lpstr>
      <vt:lpstr>F på sista nivån i ämnet</vt:lpstr>
      <vt:lpstr>Missar sista nivån men får  betyg i ämnet</vt:lpstr>
      <vt:lpstr>Matematik</vt:lpstr>
      <vt:lpstr>Ämnet matematik</vt:lpstr>
      <vt:lpstr>Moderna språk</vt:lpstr>
      <vt:lpstr>Moderna språk</vt:lpstr>
      <vt:lpstr>skolverket.se</vt:lpstr>
      <vt:lpstr>Läs mer och kontakt</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Sofia Örtlund</dc:creator>
  <cp:lastModifiedBy>Anna Jägberg</cp:lastModifiedBy>
  <cp:revision>25</cp:revision>
  <dcterms:created xsi:type="dcterms:W3CDTF">2025-04-01T13:10:58Z</dcterms:created>
  <dcterms:modified xsi:type="dcterms:W3CDTF">2025-04-29T07:48:04Z</dcterms:modified>
</cp:coreProperties>
</file>