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076136734" r:id="rId2"/>
    <p:sldId id="299" r:id="rId3"/>
    <p:sldId id="1448944346" r:id="rId4"/>
    <p:sldId id="257" r:id="rId5"/>
    <p:sldId id="282" r:id="rId6"/>
    <p:sldId id="298" r:id="rId7"/>
    <p:sldId id="294" r:id="rId8"/>
    <p:sldId id="2076136730" r:id="rId9"/>
    <p:sldId id="292" r:id="rId10"/>
    <p:sldId id="1448944332" r:id="rId11"/>
    <p:sldId id="1448944333" r:id="rId12"/>
    <p:sldId id="1448944334" r:id="rId13"/>
    <p:sldId id="1448944335" r:id="rId14"/>
    <p:sldId id="1448944336" r:id="rId15"/>
    <p:sldId id="2076136729" r:id="rId16"/>
    <p:sldId id="275" r:id="rId17"/>
    <p:sldId id="258" r:id="rId1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B5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9" autoAdjust="0"/>
    <p:restoredTop sz="78858" autoAdjust="0"/>
  </p:normalViewPr>
  <p:slideViewPr>
    <p:cSldViewPr snapToGrid="0">
      <p:cViewPr varScale="1">
        <p:scale>
          <a:sx n="100" d="100"/>
          <a:sy n="100" d="100"/>
        </p:scale>
        <p:origin x="936" y="78"/>
      </p:cViewPr>
      <p:guideLst/>
    </p:cSldViewPr>
  </p:slideViewPr>
  <p:notesTextViewPr>
    <p:cViewPr>
      <p:scale>
        <a:sx n="1" d="1"/>
        <a:sy n="1" d="1"/>
      </p:scale>
      <p:origin x="0" y="0"/>
    </p:cViewPr>
  </p:notesTextViewPr>
  <p:sorterViewPr>
    <p:cViewPr>
      <p:scale>
        <a:sx n="100" d="100"/>
        <a:sy n="100" d="100"/>
      </p:scale>
      <p:origin x="0" y="-552"/>
    </p:cViewPr>
  </p:sorterViewPr>
  <p:notesViewPr>
    <p:cSldViewPr snapToGrid="0" showGuides="1">
      <p:cViewPr varScale="1">
        <p:scale>
          <a:sx n="119" d="100"/>
          <a:sy n="119" d="100"/>
        </p:scale>
        <p:origin x="4136" y="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9FF6048C-549A-0ED0-6AC9-96EE186A15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3E1F08A6-ACBD-893D-A780-089636EF452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36E3D4-81C9-45C2-9E08-BFD41210FBBF}" type="datetimeFigureOut">
              <a:rPr lang="sv-SE" smtClean="0"/>
              <a:t>2025-04-08</a:t>
            </a:fld>
            <a:endParaRPr lang="sv-SE"/>
          </a:p>
        </p:txBody>
      </p:sp>
      <p:sp>
        <p:nvSpPr>
          <p:cNvPr id="4" name="Platshållare för sidfot 3">
            <a:extLst>
              <a:ext uri="{FF2B5EF4-FFF2-40B4-BE49-F238E27FC236}">
                <a16:creationId xmlns:a16="http://schemas.microsoft.com/office/drawing/2014/main" id="{D7D75D99-2468-4748-28BC-749AA429C76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AD0CC835-380E-BBDE-BA5D-277B284DB3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BBE5682-481D-480C-A0B3-D7DF40CE9276}" type="slidenum">
              <a:rPr lang="sv-SE" smtClean="0"/>
              <a:t>‹#›</a:t>
            </a:fld>
            <a:endParaRPr lang="sv-SE"/>
          </a:p>
        </p:txBody>
      </p:sp>
    </p:spTree>
    <p:extLst>
      <p:ext uri="{BB962C8B-B14F-4D97-AF65-F5344CB8AC3E}">
        <p14:creationId xmlns:p14="http://schemas.microsoft.com/office/powerpoint/2010/main" val="2981698860"/>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F230E4-549C-4715-9B8B-F7B4789FE548}" type="datetimeFigureOut">
              <a:rPr lang="sv-SE" smtClean="0"/>
              <a:t>2025-04-08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6BED0-4988-4506-821C-0E164EB69B33}" type="slidenum">
              <a:rPr lang="sv-SE" smtClean="0"/>
              <a:t>‹#›</a:t>
            </a:fld>
            <a:endParaRPr lang="sv-SE"/>
          </a:p>
        </p:txBody>
      </p:sp>
    </p:spTree>
    <p:extLst>
      <p:ext uri="{BB962C8B-B14F-4D97-AF65-F5344CB8AC3E}">
        <p14:creationId xmlns:p14="http://schemas.microsoft.com/office/powerpoint/2010/main" val="2892952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skolverket.se/om-oss/publikationer-och-nyhetsbrev/prenumerera-pa-skolverkets-nyhetsbrev"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b="0" strike="noStrike" dirty="0">
                <a:latin typeface="+mn-lt"/>
                <a:ea typeface="Times New Roman" panose="02020603050405020304" pitchFamily="18" charset="0"/>
              </a:rPr>
              <a:t>Ämnesbetygsreformen innebär att ämnesbetyg ersätter dagens kursbetyg inom gymnasieskolan, anpassade gymnasieskolan (tidigare gymnasiesärskolan),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på gymnasial nivå och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som anpassad utbildning på gymnasial nivå (tidigare </a:t>
            </a:r>
            <a:r>
              <a:rPr lang="sv-SE" sz="1200" b="0" strike="noStrike" dirty="0" err="1">
                <a:latin typeface="+mn-lt"/>
                <a:ea typeface="Times New Roman" panose="02020603050405020304" pitchFamily="18" charset="0"/>
              </a:rPr>
              <a:t>komvux</a:t>
            </a:r>
            <a:r>
              <a:rPr lang="sv-SE" sz="1200" b="0" strike="noStrike" dirty="0">
                <a:latin typeface="+mn-lt"/>
                <a:ea typeface="Times New Roman" panose="02020603050405020304" pitchFamily="18" charset="0"/>
              </a:rPr>
              <a:t> som särskild utbildning på gymnasial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sz="1200" b="0" strike="noStrike" dirty="0">
              <a:latin typeface="+mn-lt"/>
              <a:ea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i="1" dirty="0">
                <a:latin typeface="+mn-lt"/>
              </a:rPr>
              <a:t>Nya och uppdaterade ämnesplaner, programstrukturer, programmål och examensmål</a:t>
            </a:r>
            <a:endParaRPr lang="sv-SE" sz="1200" b="0" i="1" dirty="0">
              <a:latin typeface="+mn-lt"/>
            </a:endParaRPr>
          </a:p>
          <a:p>
            <a:r>
              <a:rPr lang="sv-SE" sz="1200" b="0" i="0" dirty="0">
                <a:latin typeface="+mn-lt"/>
              </a:rPr>
              <a:t>I samband med övergången till ämnesbetyg tar Skolverket fram nya och uppdaterade ämnesplaner, programstrukturer, examensmål och programmål. Då förenklas också betygskriterierna i ämnesplanerna för att dessa ska</a:t>
            </a:r>
            <a:r>
              <a:rPr lang="sv-SE" sz="1200" b="0" i="0" strike="noStrike" dirty="0">
                <a:latin typeface="+mn-lt"/>
              </a:rPr>
              <a:t> bli ett bättre verktyg för lärarna vid betygsättning</a:t>
            </a:r>
            <a:r>
              <a:rPr lang="sv-SE" sz="1200" b="0" i="0" dirty="0">
                <a:latin typeface="+mn-lt"/>
              </a:rPr>
              <a:t>. Skolverket har även uppdaterat </a:t>
            </a:r>
            <a:r>
              <a:rPr lang="sv-SE" sz="1200" b="0" i="0" dirty="0">
                <a:solidFill>
                  <a:srgbClr val="262626"/>
                </a:solidFill>
                <a:effectLst/>
                <a:latin typeface="+mn-lt"/>
              </a:rPr>
              <a:t>ämnesplaner, examensmål och programmål utifrån till exempel teknikutvecklingen och </a:t>
            </a:r>
            <a:r>
              <a:rPr lang="sv-SE" sz="1200" b="0" i="0" dirty="0">
                <a:latin typeface="+mn-lt"/>
              </a:rPr>
              <a:t>föreslagit en </a:t>
            </a:r>
            <a:r>
              <a:rPr lang="sv-SE" sz="1200" b="0" i="0" dirty="0">
                <a:solidFill>
                  <a:srgbClr val="262626"/>
                </a:solidFill>
                <a:effectLst/>
                <a:latin typeface="+mn-lt"/>
              </a:rPr>
              <a:t>förstärkning av bildningsperspektivet och hållbar utveckling i dessa dokument.</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b="0" i="0" dirty="0">
                <a:solidFill>
                  <a:srgbClr val="262626"/>
                </a:solidFill>
                <a:effectLst/>
                <a:latin typeface="source sans pro" panose="020B0503030403020204" pitchFamily="34" charset="0"/>
              </a:rPr>
              <a:t>Yrkesutgångarna och yrkespaken kommer att uppdateras utifrån de nya ämnesplanerna.</a:t>
            </a:r>
            <a:endParaRPr lang="sv-SE" sz="1200" b="0" i="0" dirty="0">
              <a:latin typeface="+mn-lt"/>
            </a:endParaRPr>
          </a:p>
          <a:p>
            <a:pPr marL="0" indent="0">
              <a:buClrTx/>
              <a:buFont typeface="Arial" panose="020B0604020202020204" pitchFamily="34" charset="0"/>
              <a:buNone/>
            </a:pPr>
            <a:endParaRPr lang="sv-SE" sz="1200" dirty="0">
              <a:latin typeface="+mn-lt"/>
            </a:endParaRP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i="1" dirty="0">
                <a:latin typeface="+mn-lt"/>
              </a:rPr>
              <a:t>Ämnesbetygen gäller från 1 juli 2025</a:t>
            </a:r>
          </a:p>
          <a:p>
            <a:pPr marL="0" indent="0">
              <a:buClrTx/>
              <a:buFont typeface="Arial" panose="020B0604020202020204" pitchFamily="34" charset="0"/>
              <a:buNone/>
            </a:pPr>
            <a:r>
              <a:rPr lang="sv-SE" sz="1200" dirty="0">
                <a:latin typeface="+mn-lt"/>
              </a:rPr>
              <a:t>Ämnesbetyg ska tillämpas från den 1 juli 2025. Elever som börjar sin utbildning tidigare läser enligt det nuvarande systemet med kursbetyg.</a:t>
            </a:r>
          </a:p>
          <a:p>
            <a:endParaRPr lang="sv-SE" sz="1200" b="0" dirty="0">
              <a:latin typeface="+mn-lt"/>
            </a:endParaRPr>
          </a:p>
          <a:p>
            <a:r>
              <a:rPr lang="sv-SE" sz="1200" b="0" dirty="0">
                <a:latin typeface="+mn-lt"/>
              </a:rPr>
              <a:t>De första eleverna som kommer att få ämnesbetyg är alltså de </a:t>
            </a:r>
          </a:p>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latin typeface="+mn-lt"/>
              </a:rPr>
              <a:t>som börjar studera på </a:t>
            </a:r>
            <a:r>
              <a:rPr lang="sv-SE" sz="1200" dirty="0" err="1">
                <a:latin typeface="+mn-lt"/>
              </a:rPr>
              <a:t>komvux</a:t>
            </a:r>
            <a:r>
              <a:rPr lang="sv-SE" sz="1200" dirty="0">
                <a:latin typeface="+mn-lt"/>
              </a:rPr>
              <a:t> på gymnasial nivå eller </a:t>
            </a:r>
            <a:r>
              <a:rPr lang="sv-SE" sz="1200" dirty="0" err="1">
                <a:latin typeface="+mn-lt"/>
              </a:rPr>
              <a:t>komvux</a:t>
            </a:r>
            <a:r>
              <a:rPr lang="sv-SE" sz="1200" dirty="0">
                <a:latin typeface="+mn-lt"/>
              </a:rPr>
              <a:t> som anpassad utbildning på gymnasial nivå efter den 30 juni 2025. </a:t>
            </a:r>
          </a:p>
          <a:p>
            <a:pPr marL="171450" indent="-171450">
              <a:buClrTx/>
              <a:buFont typeface="Arial" panose="020B0604020202020204" pitchFamily="34" charset="0"/>
              <a:buChar char="•"/>
            </a:pPr>
            <a:r>
              <a:rPr lang="sv-SE" sz="1200" dirty="0">
                <a:latin typeface="+mn-lt"/>
              </a:rPr>
              <a:t>som börjar sitt första år i gymnasieskolan eller anpassade gymnasieskolan läsåret 2025/2026</a:t>
            </a:r>
            <a:endParaRPr lang="sv-SE" sz="1200" b="1" dirty="0">
              <a:latin typeface="+mn-lt"/>
            </a:endParaRPr>
          </a:p>
          <a:p>
            <a:pPr marL="171450" indent="-171450">
              <a:buClrTx/>
              <a:buFont typeface="Arial" panose="020B0604020202020204" pitchFamily="34" charset="0"/>
              <a:buChar char="•"/>
            </a:pPr>
            <a:r>
              <a:rPr lang="sv-SE" sz="1200" dirty="0">
                <a:latin typeface="+mn-lt"/>
              </a:rPr>
              <a:t>som påbörjar vidareutbildning i form av ett fjärde tekniskt år läsåret 2025/2026</a:t>
            </a:r>
          </a:p>
          <a:p>
            <a:pPr marL="171450" indent="-171450">
              <a:buClrTx/>
              <a:buFont typeface="Arial" panose="020B0604020202020204" pitchFamily="34" charset="0"/>
              <a:buChar char="•"/>
            </a:pPr>
            <a:endParaRPr lang="sv-SE" sz="1200" b="1" i="0" dirty="0">
              <a:solidFill>
                <a:srgbClr val="262626"/>
              </a:solidFill>
              <a:effectLst/>
              <a:latin typeface="+mn-lt"/>
            </a:endParaRPr>
          </a:p>
          <a:p>
            <a:pPr marL="0" indent="0">
              <a:buClrTx/>
              <a:buFont typeface="Arial" panose="020B0604020202020204" pitchFamily="34" charset="0"/>
              <a:buNone/>
            </a:pPr>
            <a:r>
              <a:rPr lang="sv-SE" sz="1200" dirty="0">
                <a:latin typeface="+mn-lt"/>
              </a:rPr>
              <a:t>Övergångsregler kommer att finnas fram till 30 juni 2030</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2</a:t>
            </a:fld>
            <a:endParaRPr lang="sv-SE" dirty="0"/>
          </a:p>
        </p:txBody>
      </p:sp>
    </p:spTree>
    <p:extLst>
      <p:ext uri="{BB962C8B-B14F-4D97-AF65-F5344CB8AC3E}">
        <p14:creationId xmlns:p14="http://schemas.microsoft.com/office/powerpoint/2010/main" val="14369213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följer konkreta exempel på betygsättning med ämnesbetyg. Detta är ett exempel med tre nivåer där läraren sätter ett godkänt betyg på varje nivå.</a:t>
            </a:r>
          </a:p>
          <a:p>
            <a:endParaRPr lang="sv-SE" dirty="0"/>
          </a:p>
          <a:p>
            <a:r>
              <a:rPr lang="sv-SE" dirty="0"/>
              <a:t>När eleven Josef har läst nivå 1 i ämnet sätter läraren betyg utifrån de kunskaper som Josef har visat under nivå 1. I det här exemplet får han betyget A på nivå 1.</a:t>
            </a:r>
          </a:p>
          <a:p>
            <a:endParaRPr lang="sv-SE" dirty="0"/>
          </a:p>
          <a:p>
            <a:r>
              <a:rPr lang="sv-SE" dirty="0"/>
              <a:t>När Josef har läst nivå 2 sätter läraren betyg utifrån de kunskaper Josef har visat under nivå 2. I exemplet sätter läraren betyget B. Josefs betyg på nivå 2 ersätter nu betyget på nivå 1. Han har alltså betyget B i ämnet efter nivå 2.</a:t>
            </a:r>
          </a:p>
          <a:p>
            <a:endParaRPr lang="sv-SE" dirty="0"/>
          </a:p>
          <a:p>
            <a:r>
              <a:rPr lang="sv-SE" dirty="0"/>
              <a:t>När Josef har läst nivå 3 sätter läraren betyg på samma sätt. I exemplet sätter läraren denna gång betyget C. Betyget för nivå 3 ersätter då betyget på nivå 2. Eftersom nivå 3 är den högsta nivån Josef läser i det här ämnet blir betyget C hans slutliga betyg.</a:t>
            </a:r>
          </a:p>
          <a:p>
            <a:endParaRPr lang="sv-SE" dirty="0"/>
          </a:p>
          <a:p>
            <a:r>
              <a:rPr lang="sv-SE" dirty="0"/>
              <a:t>Alltså, betyget på en högre nivå ersätter betyget på föregående nivå. Notera att läraren aldrig gör en sammanvägning av betyg satta på flera nivåer.</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11</a:t>
            </a:fld>
            <a:endParaRPr lang="sv-SE" dirty="0"/>
          </a:p>
        </p:txBody>
      </p:sp>
    </p:spTree>
    <p:extLst>
      <p:ext uri="{BB962C8B-B14F-4D97-AF65-F5344CB8AC3E}">
        <p14:creationId xmlns:p14="http://schemas.microsoft.com/office/powerpoint/2010/main" val="35638406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sätter ett F som följs av ett godkänt betyg. (I anpassade gymnasieskolan finns inte betyget F, därför sätts inget betyg i anpassade gymnasieskolan om eleven inte når godkänt på en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den första nivån når eleven Axel inte upp till ett godkänt betyg och läraren sätter betyget F på nivå 1. </a:t>
            </a:r>
          </a:p>
          <a:p>
            <a:endParaRPr lang="sv-SE" dirty="0"/>
          </a:p>
          <a:p>
            <a:r>
              <a:rPr lang="sv-SE" dirty="0"/>
              <a:t>På nivå 2 går det bättre med studierna och läraren sätter betyget E. Detta betyg ersätter nu det föregående betyget och </a:t>
            </a:r>
            <a:r>
              <a:rPr lang="sv-SE" b="0" dirty="0"/>
              <a:t>Axel  har betyget E i ämnet efter nivå 2.</a:t>
            </a:r>
          </a:p>
          <a:p>
            <a:endParaRPr lang="sv-SE" dirty="0"/>
          </a:p>
          <a:p>
            <a:r>
              <a:rPr lang="sv-SE" dirty="0"/>
              <a:t>Även på nivå 3 sätter läraren betyget E som också blir det slutliga betyget.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12</a:t>
            </a:fld>
            <a:endParaRPr lang="sv-SE" dirty="0"/>
          </a:p>
        </p:txBody>
      </p:sp>
    </p:spTree>
    <p:extLst>
      <p:ext uri="{BB962C8B-B14F-4D97-AF65-F5344CB8AC3E}">
        <p14:creationId xmlns:p14="http://schemas.microsoft.com/office/powerpoint/2010/main" val="24536139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sätter betyget F på den sista nivån.  (I anpassade gymnasieskolan finns inte betyget F, därför sätts inget betyg i anpassade gymnasieskolan om eleven inte når godkänt på en nivå.)</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Här sätter läraren det godkända betyget E på nivå 1 och sedan D på nivå 2.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nivå 3 når inte eleven Katja upp till ett godkänt betyg och läraren sätter betyget F.</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När en elev får betyget F på sista nivån behåller eleven betyget från närmast </a:t>
            </a:r>
            <a:r>
              <a:rPr lang="sv-SE" b="0" dirty="0"/>
              <a:t>lägre </a:t>
            </a:r>
            <a:r>
              <a:rPr lang="sv-SE" dirty="0"/>
              <a:t>godkända nivå.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Katja går alltså ut gymnasiet med betyget D i nivå 2 och väljer kanske senare att komplettera med nivå 3 på </a:t>
            </a:r>
            <a:r>
              <a:rPr lang="sv-SE" dirty="0" err="1"/>
              <a:t>komvux</a:t>
            </a:r>
            <a:r>
              <a:rPr lang="sv-SE" dirty="0"/>
              <a:t>. Betyget F från nivå 3 kommer också att synas i Katjas slutliga betyg.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13</a:t>
            </a:fld>
            <a:endParaRPr lang="sv-SE" dirty="0"/>
          </a:p>
        </p:txBody>
      </p:sp>
    </p:spTree>
    <p:extLst>
      <p:ext uri="{BB962C8B-B14F-4D97-AF65-F5344CB8AC3E}">
        <p14:creationId xmlns:p14="http://schemas.microsoft.com/office/powerpoint/2010/main" val="671627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Detta är ett exempel med tre nivåer där läraren inte sätter något betyg på den sista nivån. Här sätter läraren det godkända betyget E på nivå 1 och sedan D på nivå 2.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r>
              <a:rPr lang="sv-SE" dirty="0"/>
              <a:t>På nivå 3 når inte eleven Calle upp till ett godkänt betyg och läraren sätter inget betyg.</a:t>
            </a:r>
          </a:p>
          <a:p>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När en elev inte får något betyg i den sista nivån behåller eleven betyget från närmast </a:t>
            </a:r>
            <a:r>
              <a:rPr lang="sv-SE" b="0" dirty="0"/>
              <a:t>lägre </a:t>
            </a:r>
            <a:r>
              <a:rPr lang="sv-SE" dirty="0"/>
              <a:t>godkända nivå. </a:t>
            </a:r>
          </a:p>
          <a:p>
            <a:pPr marL="0" marR="0" lvl="0" indent="0" algn="l" defTabSz="6858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685800" rtl="0" eaLnBrk="1" fontAlgn="auto" latinLnBrk="0" hangingPunct="1">
              <a:lnSpc>
                <a:spcPct val="100000"/>
              </a:lnSpc>
              <a:spcBef>
                <a:spcPts val="0"/>
              </a:spcBef>
              <a:spcAft>
                <a:spcPts val="0"/>
              </a:spcAft>
              <a:buClrTx/>
              <a:buSzTx/>
              <a:buFontTx/>
              <a:buNone/>
              <a:tabLst/>
              <a:defRPr/>
            </a:pPr>
            <a:r>
              <a:rPr lang="sv-SE" dirty="0"/>
              <a:t>Calle går alltså ut gymnasiet med betyget D i nivå 2 och väljer kanske senare att komplettera med nivå 3 på </a:t>
            </a:r>
            <a:r>
              <a:rPr lang="sv-SE" dirty="0" err="1"/>
              <a:t>komvux</a:t>
            </a:r>
            <a:r>
              <a:rPr lang="sv-SE" dirty="0"/>
              <a:t>.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14</a:t>
            </a:fld>
            <a:endParaRPr lang="sv-SE" dirty="0"/>
          </a:p>
        </p:txBody>
      </p:sp>
    </p:spTree>
    <p:extLst>
      <p:ext uri="{BB962C8B-B14F-4D97-AF65-F5344CB8AC3E}">
        <p14:creationId xmlns:p14="http://schemas.microsoft.com/office/powerpoint/2010/main" val="2900184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dirty="0" err="1"/>
              <a:t>På</a:t>
            </a:r>
            <a:r>
              <a:rPr lang="en-GB" dirty="0"/>
              <a:t> Skolverket.se </a:t>
            </a:r>
            <a:r>
              <a:rPr lang="en-GB" dirty="0" err="1"/>
              <a:t>finns</a:t>
            </a:r>
            <a:r>
              <a:rPr lang="en-GB" dirty="0"/>
              <a:t> </a:t>
            </a:r>
            <a:r>
              <a:rPr lang="en-GB" dirty="0" err="1"/>
              <a:t>målgruppsingångar</a:t>
            </a:r>
            <a:r>
              <a:rPr lang="en-GB" dirty="0"/>
              <a:t> för de </a:t>
            </a:r>
            <a:r>
              <a:rPr lang="en-GB" dirty="0" err="1"/>
              <a:t>olika</a:t>
            </a:r>
            <a:r>
              <a:rPr lang="en-GB" dirty="0"/>
              <a:t> </a:t>
            </a:r>
            <a:r>
              <a:rPr lang="en-GB" dirty="0" err="1"/>
              <a:t>målgrupperna</a:t>
            </a:r>
            <a:r>
              <a:rPr lang="en-GB" dirty="0"/>
              <a:t> </a:t>
            </a:r>
            <a:r>
              <a:rPr lang="en-GB" dirty="0" err="1"/>
              <a:t>som</a:t>
            </a:r>
            <a:r>
              <a:rPr lang="en-GB" dirty="0"/>
              <a:t> </a:t>
            </a:r>
            <a:r>
              <a:rPr lang="en-GB" dirty="0" err="1"/>
              <a:t>berörs</a:t>
            </a:r>
            <a:r>
              <a:rPr lang="en-GB" dirty="0"/>
              <a:t> </a:t>
            </a:r>
            <a:r>
              <a:rPr lang="en-GB" dirty="0" err="1"/>
              <a:t>av</a:t>
            </a:r>
            <a:r>
              <a:rPr lang="en-GB" dirty="0"/>
              <a:t> Gy25.</a:t>
            </a:r>
          </a:p>
          <a:p>
            <a:endParaRPr lang="en-GB" dirty="0"/>
          </a:p>
          <a:p>
            <a:endParaRPr lang="en-GB" dirty="0"/>
          </a:p>
          <a:p>
            <a:r>
              <a:rPr lang="en-GB" dirty="0" err="1"/>
              <a:t>Här</a:t>
            </a:r>
            <a:r>
              <a:rPr lang="en-GB" dirty="0"/>
              <a:t> </a:t>
            </a:r>
            <a:r>
              <a:rPr lang="en-GB" dirty="0" err="1"/>
              <a:t>finns</a:t>
            </a:r>
            <a:r>
              <a:rPr lang="en-GB" dirty="0"/>
              <a:t> </a:t>
            </a:r>
            <a:r>
              <a:rPr lang="en-GB" dirty="0" err="1"/>
              <a:t>riktad</a:t>
            </a:r>
            <a:r>
              <a:rPr lang="en-GB" dirty="0"/>
              <a:t> information till de </a:t>
            </a:r>
            <a:r>
              <a:rPr lang="en-GB" dirty="0" err="1"/>
              <a:t>olika</a:t>
            </a:r>
            <a:r>
              <a:rPr lang="en-GB" dirty="0"/>
              <a:t> </a:t>
            </a:r>
            <a:r>
              <a:rPr lang="en-GB" dirty="0" err="1"/>
              <a:t>målgrupperna</a:t>
            </a:r>
            <a:r>
              <a:rPr lang="en-GB" dirty="0"/>
              <a:t>:</a:t>
            </a:r>
          </a:p>
          <a:p>
            <a:r>
              <a:rPr lang="en-GB" dirty="0"/>
              <a:t>Material för </a:t>
            </a:r>
            <a:r>
              <a:rPr lang="en-GB" dirty="0" err="1"/>
              <a:t>huvudman</a:t>
            </a:r>
            <a:r>
              <a:rPr lang="en-GB" dirty="0"/>
              <a:t>, </a:t>
            </a:r>
            <a:r>
              <a:rPr lang="en-GB" dirty="0" err="1"/>
              <a:t>skolchef</a:t>
            </a:r>
            <a:r>
              <a:rPr lang="en-GB" dirty="0"/>
              <a:t> och </a:t>
            </a:r>
            <a:r>
              <a:rPr lang="en-GB" dirty="0" err="1"/>
              <a:t>rektor</a:t>
            </a:r>
            <a:r>
              <a:rPr lang="en-GB" dirty="0"/>
              <a:t> till </a:t>
            </a:r>
            <a:r>
              <a:rPr lang="en-GB" dirty="0" err="1"/>
              <a:t>exempel</a:t>
            </a:r>
            <a:r>
              <a:rPr lang="en-GB" dirty="0"/>
              <a:t> </a:t>
            </a:r>
            <a:r>
              <a:rPr lang="en-GB" dirty="0" err="1"/>
              <a:t>tidplan</a:t>
            </a:r>
            <a:r>
              <a:rPr lang="en-GB" dirty="0"/>
              <a:t> för material </a:t>
            </a:r>
            <a:r>
              <a:rPr lang="en-GB" dirty="0" err="1"/>
              <a:t>som</a:t>
            </a:r>
            <a:r>
              <a:rPr lang="en-GB" dirty="0"/>
              <a:t> </a:t>
            </a:r>
            <a:r>
              <a:rPr lang="en-GB" dirty="0" err="1"/>
              <a:t>finns</a:t>
            </a:r>
            <a:r>
              <a:rPr lang="en-GB" dirty="0"/>
              <a:t> och </a:t>
            </a:r>
            <a:r>
              <a:rPr lang="en-GB" dirty="0" err="1"/>
              <a:t>som</a:t>
            </a:r>
            <a:r>
              <a:rPr lang="en-GB" dirty="0"/>
              <a:t> </a:t>
            </a:r>
            <a:r>
              <a:rPr lang="en-GB" dirty="0" err="1"/>
              <a:t>kommer</a:t>
            </a:r>
            <a:r>
              <a:rPr lang="en-GB" dirty="0"/>
              <a:t> under 2025</a:t>
            </a:r>
          </a:p>
          <a:p>
            <a:r>
              <a:rPr lang="en-GB" dirty="0"/>
              <a:t>Material för </a:t>
            </a:r>
            <a:r>
              <a:rPr lang="en-GB" dirty="0" err="1"/>
              <a:t>lärare</a:t>
            </a:r>
            <a:r>
              <a:rPr lang="en-GB" dirty="0"/>
              <a:t> till </a:t>
            </a:r>
            <a:r>
              <a:rPr lang="en-GB" dirty="0" err="1"/>
              <a:t>exempel</a:t>
            </a:r>
            <a:r>
              <a:rPr lang="en-GB" dirty="0"/>
              <a:t> </a:t>
            </a:r>
            <a:r>
              <a:rPr lang="en-GB" dirty="0" err="1"/>
              <a:t>filmer</a:t>
            </a:r>
            <a:r>
              <a:rPr lang="en-GB" dirty="0"/>
              <a:t>, </a:t>
            </a:r>
            <a:r>
              <a:rPr lang="en-GB" dirty="0" err="1"/>
              <a:t>diskussionsfrågor</a:t>
            </a:r>
            <a:r>
              <a:rPr lang="en-GB" dirty="0"/>
              <a:t> och </a:t>
            </a:r>
            <a:r>
              <a:rPr lang="en-GB" dirty="0" err="1"/>
              <a:t>Så</a:t>
            </a:r>
            <a:r>
              <a:rPr lang="en-GB" dirty="0"/>
              <a:t> </a:t>
            </a:r>
            <a:r>
              <a:rPr lang="en-GB" dirty="0" err="1"/>
              <a:t>använder</a:t>
            </a:r>
            <a:r>
              <a:rPr lang="en-GB" dirty="0"/>
              <a:t> du </a:t>
            </a:r>
            <a:r>
              <a:rPr lang="en-GB" dirty="0" err="1"/>
              <a:t>ämnesplanerna</a:t>
            </a:r>
            <a:r>
              <a:rPr lang="en-GB" dirty="0"/>
              <a:t> </a:t>
            </a:r>
            <a:r>
              <a:rPr lang="en-GB" dirty="0" err="1"/>
              <a:t>i</a:t>
            </a:r>
            <a:r>
              <a:rPr lang="en-GB" dirty="0"/>
              <a:t> Gy25</a:t>
            </a:r>
          </a:p>
          <a:p>
            <a:pPr marL="0" marR="0" lvl="0" indent="0" algn="l" defTabSz="685800" rtl="0" eaLnBrk="1" fontAlgn="auto" latinLnBrk="0" hangingPunct="1">
              <a:lnSpc>
                <a:spcPct val="100000"/>
              </a:lnSpc>
              <a:spcBef>
                <a:spcPts val="0"/>
              </a:spcBef>
              <a:spcAft>
                <a:spcPts val="0"/>
              </a:spcAft>
              <a:buClrTx/>
              <a:buSzTx/>
              <a:buFontTx/>
              <a:buNone/>
              <a:tabLst/>
              <a:defRPr/>
            </a:pPr>
            <a:r>
              <a:rPr lang="en-GB" dirty="0"/>
              <a:t>Material för </a:t>
            </a:r>
            <a:r>
              <a:rPr lang="en-GB" dirty="0" err="1"/>
              <a:t>administratörer</a:t>
            </a:r>
            <a:r>
              <a:rPr lang="en-GB" dirty="0"/>
              <a:t> till </a:t>
            </a:r>
            <a:r>
              <a:rPr lang="en-GB" dirty="0" err="1"/>
              <a:t>exempel</a:t>
            </a:r>
            <a:r>
              <a:rPr lang="en-GB" dirty="0"/>
              <a:t> information om </a:t>
            </a:r>
            <a:r>
              <a:rPr lang="en-GB" dirty="0" err="1"/>
              <a:t>koder</a:t>
            </a:r>
            <a:r>
              <a:rPr lang="en-GB" dirty="0"/>
              <a:t> och </a:t>
            </a:r>
            <a:r>
              <a:rPr lang="en-GB" dirty="0" err="1"/>
              <a:t>studievägskoder</a:t>
            </a:r>
            <a:endParaRPr lang="en-GB" dirty="0"/>
          </a:p>
          <a:p>
            <a:r>
              <a:rPr lang="en-GB" dirty="0"/>
              <a:t>Material för </a:t>
            </a:r>
            <a:r>
              <a:rPr lang="en-GB" dirty="0" err="1"/>
              <a:t>studie</a:t>
            </a:r>
            <a:r>
              <a:rPr lang="en-GB" dirty="0"/>
              <a:t>- och </a:t>
            </a:r>
            <a:r>
              <a:rPr lang="en-GB" dirty="0" err="1"/>
              <a:t>yrkesvägledare</a:t>
            </a:r>
            <a:r>
              <a:rPr lang="en-GB" dirty="0"/>
              <a:t> till </a:t>
            </a:r>
            <a:r>
              <a:rPr lang="en-GB" dirty="0" err="1"/>
              <a:t>exempel</a:t>
            </a:r>
            <a:r>
              <a:rPr lang="en-GB" dirty="0"/>
              <a:t> </a:t>
            </a:r>
            <a:r>
              <a:rPr lang="en-GB" dirty="0" err="1"/>
              <a:t>svar</a:t>
            </a:r>
            <a:r>
              <a:rPr lang="en-GB" dirty="0"/>
              <a:t> </a:t>
            </a:r>
            <a:r>
              <a:rPr lang="en-GB" dirty="0" err="1"/>
              <a:t>på</a:t>
            </a:r>
            <a:r>
              <a:rPr lang="en-GB" dirty="0"/>
              <a:t> </a:t>
            </a:r>
            <a:r>
              <a:rPr lang="en-GB" dirty="0" err="1"/>
              <a:t>vanligt</a:t>
            </a:r>
            <a:r>
              <a:rPr lang="en-GB" dirty="0"/>
              <a:t> </a:t>
            </a:r>
            <a:r>
              <a:rPr lang="en-GB" dirty="0" err="1"/>
              <a:t>förekommande</a:t>
            </a:r>
            <a:r>
              <a:rPr lang="en-GB" dirty="0"/>
              <a:t> </a:t>
            </a:r>
            <a:r>
              <a:rPr lang="en-GB" dirty="0" err="1"/>
              <a:t>frågor</a:t>
            </a:r>
            <a:r>
              <a:rPr lang="en-GB" dirty="0"/>
              <a:t> om Gy25</a:t>
            </a:r>
          </a:p>
          <a:p>
            <a:endParaRPr lang="en-GB" dirty="0"/>
          </a:p>
          <a:p>
            <a:r>
              <a:rPr lang="en-GB" dirty="0"/>
              <a:t>Personal </a:t>
            </a:r>
            <a:r>
              <a:rPr lang="en-GB" dirty="0" err="1"/>
              <a:t>som</a:t>
            </a:r>
            <a:r>
              <a:rPr lang="en-GB" dirty="0"/>
              <a:t> </a:t>
            </a:r>
            <a:r>
              <a:rPr lang="en-GB" dirty="0" err="1"/>
              <a:t>tillhör</a:t>
            </a:r>
            <a:r>
              <a:rPr lang="en-GB" dirty="0"/>
              <a:t> till </a:t>
            </a:r>
            <a:r>
              <a:rPr lang="en-GB" dirty="0" err="1"/>
              <a:t>exempel</a:t>
            </a:r>
            <a:r>
              <a:rPr lang="en-GB" dirty="0"/>
              <a:t> </a:t>
            </a:r>
            <a:r>
              <a:rPr lang="en-GB" dirty="0" err="1"/>
              <a:t>elevhälsan</a:t>
            </a:r>
            <a:r>
              <a:rPr lang="en-GB" dirty="0"/>
              <a:t> och </a:t>
            </a:r>
            <a:r>
              <a:rPr lang="en-GB" dirty="0" err="1"/>
              <a:t>annan</a:t>
            </a:r>
            <a:r>
              <a:rPr lang="en-GB" dirty="0"/>
              <a:t> personal </a:t>
            </a:r>
            <a:r>
              <a:rPr lang="en-GB" dirty="0" err="1"/>
              <a:t>kan</a:t>
            </a:r>
            <a:r>
              <a:rPr lang="en-GB" dirty="0"/>
              <a:t> </a:t>
            </a:r>
            <a:r>
              <a:rPr lang="en-GB" dirty="0" err="1"/>
              <a:t>använda</a:t>
            </a:r>
            <a:r>
              <a:rPr lang="en-GB" dirty="0"/>
              <a:t> </a:t>
            </a:r>
            <a:r>
              <a:rPr lang="en-GB" dirty="0" err="1"/>
              <a:t>samma</a:t>
            </a:r>
            <a:r>
              <a:rPr lang="en-GB" dirty="0"/>
              <a:t> material </a:t>
            </a:r>
            <a:r>
              <a:rPr lang="en-GB" dirty="0" err="1"/>
              <a:t>som</a:t>
            </a:r>
            <a:r>
              <a:rPr lang="en-GB" dirty="0"/>
              <a:t> </a:t>
            </a:r>
            <a:r>
              <a:rPr lang="en-GB" dirty="0" err="1"/>
              <a:t>finns</a:t>
            </a:r>
            <a:r>
              <a:rPr lang="en-GB" dirty="0"/>
              <a:t> under </a:t>
            </a:r>
            <a:r>
              <a:rPr lang="en-GB" dirty="0" err="1"/>
              <a:t>målgruppen</a:t>
            </a:r>
            <a:r>
              <a:rPr lang="en-GB" dirty="0"/>
              <a:t> </a:t>
            </a:r>
            <a:r>
              <a:rPr lang="en-GB" dirty="0" err="1"/>
              <a:t>lärare</a:t>
            </a:r>
            <a:r>
              <a:rPr lang="en-GB" dirty="0"/>
              <a:t>.</a:t>
            </a:r>
          </a:p>
          <a:p>
            <a:endParaRPr lang="en-GB" dirty="0"/>
          </a:p>
          <a:p>
            <a:r>
              <a:rPr lang="en-GB" dirty="0"/>
              <a:t>Under </a:t>
            </a:r>
            <a:r>
              <a:rPr lang="en-GB" dirty="0" err="1"/>
              <a:t>våren</a:t>
            </a:r>
            <a:r>
              <a:rPr lang="en-GB" dirty="0"/>
              <a:t> </a:t>
            </a:r>
            <a:r>
              <a:rPr lang="en-GB" dirty="0" err="1"/>
              <a:t>kommer</a:t>
            </a:r>
            <a:r>
              <a:rPr lang="en-GB" dirty="0"/>
              <a:t> </a:t>
            </a:r>
            <a:r>
              <a:rPr lang="en-GB" dirty="0" err="1"/>
              <a:t>en</a:t>
            </a:r>
            <a:r>
              <a:rPr lang="en-GB" dirty="0"/>
              <a:t> </a:t>
            </a:r>
            <a:r>
              <a:rPr lang="en-GB" dirty="0" err="1"/>
              <a:t>ytterligare</a:t>
            </a:r>
            <a:r>
              <a:rPr lang="en-GB" dirty="0"/>
              <a:t> </a:t>
            </a:r>
            <a:r>
              <a:rPr lang="en-GB" dirty="0" err="1"/>
              <a:t>ingång</a:t>
            </a:r>
            <a:r>
              <a:rPr lang="en-GB" dirty="0"/>
              <a:t> för </a:t>
            </a:r>
            <a:r>
              <a:rPr lang="en-GB" dirty="0" err="1"/>
              <a:t>elever</a:t>
            </a:r>
            <a:r>
              <a:rPr lang="en-GB" dirty="0"/>
              <a:t> och </a:t>
            </a:r>
            <a:r>
              <a:rPr lang="en-GB" dirty="0" err="1"/>
              <a:t>vårdnadshavare</a:t>
            </a:r>
            <a:r>
              <a:rPr lang="en-GB" dirty="0"/>
              <a:t>.</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15</a:t>
            </a:fld>
            <a:endParaRPr lang="sv-SE" dirty="0"/>
          </a:p>
        </p:txBody>
      </p:sp>
    </p:spTree>
    <p:extLst>
      <p:ext uri="{BB962C8B-B14F-4D97-AF65-F5344CB8AC3E}">
        <p14:creationId xmlns:p14="http://schemas.microsoft.com/office/powerpoint/2010/main" val="2872636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lgn="l">
              <a:buNone/>
            </a:pPr>
            <a:r>
              <a:rPr lang="sv-SE" b="1" dirty="0"/>
              <a:t>Läs mer om Gy25 och ämnesbetyg på Skolverkets webbplats</a:t>
            </a:r>
          </a:p>
          <a:p>
            <a:pPr marL="0" indent="0" algn="l">
              <a:buNone/>
            </a:pPr>
            <a:r>
              <a:rPr lang="sv-SE" dirty="0">
                <a:solidFill>
                  <a:schemeClr val="tx1"/>
                </a:solidFill>
                <a:latin typeface="+mn-lt"/>
              </a:rPr>
              <a:t>Ämnesplaner, programstrukturer och examensmål som är redovisade till regeringen</a:t>
            </a:r>
          </a:p>
          <a:p>
            <a:pPr marL="171450" indent="-171450" algn="l">
              <a:buFont typeface="Arial" panose="020B0604020202020204" pitchFamily="34" charset="0"/>
              <a:buChar char="•"/>
            </a:pPr>
            <a:r>
              <a:rPr lang="sv-SE" dirty="0">
                <a:solidFill>
                  <a:schemeClr val="tx1"/>
                </a:solidFill>
                <a:latin typeface="+mn-lt"/>
              </a:rPr>
              <a:t>Filmer och </a:t>
            </a:r>
            <a:r>
              <a:rPr lang="sv-SE" dirty="0" err="1">
                <a:solidFill>
                  <a:schemeClr val="tx1"/>
                </a:solidFill>
                <a:latin typeface="+mn-lt"/>
              </a:rPr>
              <a:t>poddar</a:t>
            </a:r>
            <a:r>
              <a:rPr lang="sv-SE" dirty="0">
                <a:solidFill>
                  <a:schemeClr val="tx1"/>
                </a:solidFill>
                <a:latin typeface="+mn-lt"/>
              </a:rPr>
              <a:t> om ämnesbetygsreformen</a:t>
            </a:r>
          </a:p>
          <a:p>
            <a:pPr marL="171450" indent="-171450" algn="l">
              <a:buFont typeface="Arial" panose="020B0604020202020204" pitchFamily="34" charset="0"/>
              <a:buChar char="•"/>
            </a:pPr>
            <a:r>
              <a:rPr lang="sv-SE" dirty="0">
                <a:solidFill>
                  <a:schemeClr val="tx1"/>
                </a:solidFill>
                <a:latin typeface="+mn-lt"/>
              </a:rPr>
              <a:t>Frågor och svar om ämnesbetyg</a:t>
            </a:r>
          </a:p>
          <a:p>
            <a:endParaRPr lang="sv-SE" dirty="0"/>
          </a:p>
          <a:p>
            <a:r>
              <a:rPr lang="sv-SE" b="1" dirty="0"/>
              <a:t>Prenumerera på Skolverkets nyhetsbrev</a:t>
            </a:r>
            <a:endParaRPr lang="sv-SE" dirty="0">
              <a:solidFill>
                <a:srgbClr val="262626"/>
              </a:solidFill>
              <a:latin typeface="+mn-lt"/>
            </a:endParaRPr>
          </a:p>
          <a:p>
            <a:pPr marL="171450" indent="-171450">
              <a:buFont typeface="Arial" panose="020B0604020202020204" pitchFamily="34" charset="0"/>
              <a:buChar char="•"/>
            </a:pPr>
            <a:r>
              <a:rPr lang="sv-SE" dirty="0">
                <a:solidFill>
                  <a:srgbClr val="262626"/>
                </a:solidFill>
                <a:latin typeface="+mn-lt"/>
              </a:rPr>
              <a:t>N</a:t>
            </a:r>
            <a:r>
              <a:rPr lang="sv-SE" b="0" i="0" dirty="0">
                <a:solidFill>
                  <a:srgbClr val="262626"/>
                </a:solidFill>
                <a:effectLst/>
                <a:latin typeface="+mn-lt"/>
              </a:rPr>
              <a:t>yhetsbrevet kommer i din mejlkorg en gång i veckan.</a:t>
            </a:r>
          </a:p>
          <a:p>
            <a:pPr marL="171450" indent="-171450">
              <a:buFont typeface="Arial" panose="020B0604020202020204" pitchFamily="34" charset="0"/>
              <a:buChar char="•"/>
            </a:pPr>
            <a:r>
              <a:rPr lang="sv-SE" dirty="0">
                <a:solidFill>
                  <a:srgbClr val="262626"/>
                </a:solidFill>
                <a:latin typeface="+mn-lt"/>
              </a:rPr>
              <a:t>Du får </a:t>
            </a:r>
            <a:r>
              <a:rPr lang="sv-SE" b="0" i="0" dirty="0">
                <a:solidFill>
                  <a:srgbClr val="262626"/>
                </a:solidFill>
                <a:effectLst/>
                <a:latin typeface="+mn-lt"/>
              </a:rPr>
              <a:t>den senaste informationen från Skolverket. Håll dig uppdaterad om kommande regeländringar, aktuellt stöd, statsbidrag och kompetensutveckling.</a:t>
            </a:r>
          </a:p>
          <a:p>
            <a:pPr marL="171450" indent="-171450">
              <a:buFont typeface="Arial" panose="020B0604020202020204" pitchFamily="34" charset="0"/>
              <a:buChar char="•"/>
            </a:pPr>
            <a:r>
              <a:rPr lang="sv-SE" dirty="0">
                <a:solidFill>
                  <a:srgbClr val="262626"/>
                </a:solidFill>
                <a:latin typeface="+mn-lt"/>
              </a:rPr>
              <a:t>Anmäl dig via: </a:t>
            </a:r>
            <a:r>
              <a:rPr lang="sv-SE" dirty="0">
                <a:solidFill>
                  <a:srgbClr val="262626"/>
                </a:solidFill>
                <a:latin typeface="+mn-lt"/>
                <a:hlinkClick r:id="rId3"/>
              </a:rPr>
              <a:t>https://www.skolverket.se/om-oss/publikationer-och-nyhetsbrev/prenumerera-pa-skolverkets-nyhetsbrev</a:t>
            </a:r>
            <a:r>
              <a:rPr lang="sv-SE" dirty="0">
                <a:solidFill>
                  <a:srgbClr val="262626"/>
                </a:solidFill>
                <a:latin typeface="+mn-lt"/>
              </a:rPr>
              <a:t> </a:t>
            </a:r>
          </a:p>
          <a:p>
            <a:endParaRPr lang="sv-SE" dirty="0"/>
          </a:p>
        </p:txBody>
      </p:sp>
      <p:sp>
        <p:nvSpPr>
          <p:cNvPr id="4" name="Platshållare för bildnummer 3"/>
          <p:cNvSpPr>
            <a:spLocks noGrp="1"/>
          </p:cNvSpPr>
          <p:nvPr>
            <p:ph type="sldNum" sz="quarter" idx="5"/>
          </p:nvPr>
        </p:nvSpPr>
        <p:spPr/>
        <p:txBody>
          <a:bodyPr/>
          <a:lstStyle/>
          <a:p>
            <a:fld id="{16EEDE37-3986-48DF-B46E-723BC33D0228}" type="slidenum">
              <a:rPr lang="sv-SE" smtClean="0"/>
              <a:t>16</a:t>
            </a:fld>
            <a:endParaRPr lang="sv-SE" dirty="0"/>
          </a:p>
        </p:txBody>
      </p:sp>
    </p:spTree>
    <p:extLst>
      <p:ext uri="{BB962C8B-B14F-4D97-AF65-F5344CB8AC3E}">
        <p14:creationId xmlns:p14="http://schemas.microsoft.com/office/powerpoint/2010/main" val="262855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17</a:t>
            </a:fld>
            <a:endParaRPr lang="sv-SE" dirty="0"/>
          </a:p>
        </p:txBody>
      </p:sp>
    </p:spTree>
    <p:extLst>
      <p:ext uri="{BB962C8B-B14F-4D97-AF65-F5344CB8AC3E}">
        <p14:creationId xmlns:p14="http://schemas.microsoft.com/office/powerpoint/2010/main" val="1183101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fontAlgn="base"/>
            <a:r>
              <a:rPr lang="sv-SE" b="1" i="0" dirty="0">
                <a:solidFill>
                  <a:srgbClr val="262626"/>
                </a:solidFill>
                <a:effectLst/>
                <a:latin typeface="source sans pro" panose="020B0503030403020204" pitchFamily="34" charset="0"/>
              </a:rPr>
              <a:t>Bakgrund och uppdrag kopplat till Gy25</a:t>
            </a:r>
          </a:p>
          <a:p>
            <a:pPr marL="0" marR="0" lvl="0" indent="0" algn="l" defTabSz="685800" rtl="0" eaLnBrk="1" fontAlgn="base" latinLnBrk="0" hangingPunct="1">
              <a:lnSpc>
                <a:spcPct val="100000"/>
              </a:lnSpc>
              <a:spcBef>
                <a:spcPts val="0"/>
              </a:spcBef>
              <a:spcAft>
                <a:spcPts val="0"/>
              </a:spcAft>
              <a:buClrTx/>
              <a:buSzTx/>
              <a:buFontTx/>
              <a:buNone/>
              <a:tabLst/>
              <a:defRPr/>
            </a:pPr>
            <a:r>
              <a:rPr lang="sv-SE" b="0" i="0" dirty="0">
                <a:solidFill>
                  <a:srgbClr val="262626"/>
                </a:solidFill>
                <a:effectLst/>
                <a:latin typeface="source sans pro" panose="020B0503030403020204" pitchFamily="34" charset="0"/>
              </a:rPr>
              <a:t>Ämnesbetyg, Gy25 utgår från förslag från utredningen "Bygga, bedöma och betygssätta – betyg som bättre speglar elevernas kunskaper" (SOU 2020:43). Den ledde till en proposition om ändringar i skollagen som riksdagen sedan har fattat beslut om. </a:t>
            </a:r>
          </a:p>
          <a:p>
            <a:pPr marL="0" marR="0" lvl="0" indent="0" algn="l" defTabSz="685800" rtl="0" eaLnBrk="1" fontAlgn="base" latinLnBrk="0" hangingPunct="1">
              <a:lnSpc>
                <a:spcPct val="100000"/>
              </a:lnSpc>
              <a:spcBef>
                <a:spcPts val="0"/>
              </a:spcBef>
              <a:spcAft>
                <a:spcPts val="0"/>
              </a:spcAft>
              <a:buClrTx/>
              <a:buSzTx/>
              <a:buFontTx/>
              <a:buNone/>
              <a:tabLst/>
              <a:defRPr/>
            </a:pPr>
            <a:endParaRPr lang="sv-SE" sz="1200" b="0" i="0" dirty="0">
              <a:solidFill>
                <a:srgbClr val="262626"/>
              </a:solidFill>
              <a:effectLst/>
              <a:latin typeface="source sans pro" panose="020B0503030403020204" pitchFamily="34" charset="0"/>
              <a:ea typeface="Times New Roman" panose="02020603050405020304" pitchFamily="18" charset="0"/>
            </a:endParaRPr>
          </a:p>
          <a:p>
            <a:pPr marL="0" marR="0" lvl="0" indent="0" algn="l" defTabSz="685800" rtl="0" eaLnBrk="1" fontAlgn="base" latinLnBrk="0" hangingPunct="1">
              <a:lnSpc>
                <a:spcPct val="100000"/>
              </a:lnSpc>
              <a:spcBef>
                <a:spcPts val="0"/>
              </a:spcBef>
              <a:spcAft>
                <a:spcPts val="0"/>
              </a:spcAft>
              <a:buClrTx/>
              <a:buSzTx/>
              <a:buFontTx/>
              <a:buNone/>
              <a:tabLst/>
              <a:defRPr/>
            </a:pPr>
            <a:r>
              <a:rPr lang="sv-SE" sz="1200" dirty="0">
                <a:solidFill>
                  <a:srgbClr val="262626"/>
                </a:solidFill>
                <a:effectLst/>
                <a:latin typeface="+mn-lt"/>
                <a:ea typeface="Times New Roman" panose="02020603050405020304" pitchFamily="18" charset="0"/>
              </a:rPr>
              <a:t>Skolverket har sedan 2020, i enlighet med och beslutade ändringar i skollagen och förordningar,  förberett för en övergång till ämnesbetyg i gymnasieskola, anpassad gymnasieskola och kommunal vuxenutbildning och kommunal vuxenutbildning som anpassad utbildning på gymnasial nivå. I uppdraget ingår att även att genomföra implementeringsinsatser utformade för de olika skolformerna. </a:t>
            </a:r>
          </a:p>
          <a:p>
            <a:pPr fontAlgn="base">
              <a:lnSpc>
                <a:spcPct val="140000"/>
              </a:lnSpc>
              <a:spcBef>
                <a:spcPts val="0"/>
              </a:spcBef>
            </a:pPr>
            <a:endParaRPr lang="sv-SE" sz="1200" dirty="0">
              <a:effectLst/>
              <a:latin typeface="+mn-lt"/>
              <a:ea typeface="Times New Roman" panose="02020603050405020304" pitchFamily="18" charset="0"/>
            </a:endParaRPr>
          </a:p>
          <a:p>
            <a:pPr fontAlgn="base">
              <a:lnSpc>
                <a:spcPct val="140000"/>
              </a:lnSpc>
              <a:spcBef>
                <a:spcPts val="0"/>
              </a:spcBef>
            </a:pPr>
            <a:r>
              <a:rPr lang="sv-SE" sz="1200" dirty="0">
                <a:solidFill>
                  <a:srgbClr val="262626"/>
                </a:solidFill>
                <a:effectLst/>
                <a:latin typeface="+mn-lt"/>
                <a:ea typeface="Times New Roman" panose="02020603050405020304" pitchFamily="18" charset="0"/>
              </a:rPr>
              <a:t>Utgångspunkten i arbetet har varit att innehållet i de nuvarande kurserna i huvudsak skulle anpassas och uppdateras inom ramen för befintliga program och ämnen. Samtidigt har till exempel förändrade behov i arbetslivet och behovet av att dela ämnen utifrån modellen för ämnesbetyg inneburit att förändringarna är mer omfattande i vissa ämnen och program än andra. </a:t>
            </a:r>
            <a:endParaRPr lang="sv-SE" sz="1200" dirty="0">
              <a:effectLst/>
              <a:latin typeface="+mn-lt"/>
              <a:ea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3</a:t>
            </a:fld>
            <a:endParaRPr lang="sv-SE" dirty="0"/>
          </a:p>
        </p:txBody>
      </p:sp>
    </p:spTree>
    <p:extLst>
      <p:ext uri="{BB962C8B-B14F-4D97-AF65-F5344CB8AC3E}">
        <p14:creationId xmlns:p14="http://schemas.microsoft.com/office/powerpoint/2010/main" val="870954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20000"/>
              </a:lnSpc>
              <a:spcAft>
                <a:spcPts val="800"/>
              </a:spcAft>
            </a:pPr>
            <a:r>
              <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Syftet med ämnesbetyg</a:t>
            </a:r>
            <a:endPar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Eleven ska få längre tid för att hinna fördjupa sig i ett ämne innan det slutliga betyget sätts.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Läraren ges också bättre möjligheter att bedriva undervisning långsiktigt och utifrån en helhetssyn.</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Betyget kommer bättre än idag återspegla vad eleven kan i slutet av sina studier i ämnet.</a:t>
            </a:r>
          </a:p>
          <a:p>
            <a:pPr>
              <a:lnSpc>
                <a:spcPct val="120000"/>
              </a:lnSpc>
              <a:spcAft>
                <a:spcPts val="800"/>
              </a:spcAft>
            </a:pPr>
            <a:endPar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20000"/>
              </a:lnSpc>
              <a:spcAft>
                <a:spcPts val="800"/>
              </a:spcAft>
            </a:pPr>
            <a:r>
              <a:rPr lang="sv-SE" sz="1200" b="1" kern="100" dirty="0">
                <a:effectLst/>
                <a:latin typeface="Times New Roman" panose="02020603050405020304" pitchFamily="18" charset="0"/>
                <a:ea typeface="Times New Roman" panose="02020603050405020304" pitchFamily="18" charset="0"/>
                <a:cs typeface="Times New Roman" panose="02020603050405020304" pitchFamily="18" charset="0"/>
              </a:rPr>
              <a:t>Det här innebär förändringarna</a:t>
            </a:r>
            <a:endPar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Alla ämnesplaner utformas som sammanhållna ämnen med nivåer i stället för dagens kurser. Ett ämne kan ha en eller flera nivåer.</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I många ämnen kommer eleverna att kunna få undervisning under en längre sammanhållen period innan det slutliga betyget sätts.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Times New Roman" panose="02020603050405020304" pitchFamily="18" charset="0"/>
                <a:ea typeface="Times New Roman" panose="02020603050405020304" pitchFamily="18" charset="0"/>
                <a:cs typeface="Times New Roman" panose="02020603050405020304" pitchFamily="18" charset="0"/>
              </a:rPr>
              <a:t>Ämnen, examensmål, programmål och programstrukturer uppdateras för att passa framtidens studier och yrkesliv.</a:t>
            </a:r>
          </a:p>
          <a:p>
            <a:pPr marL="0" lvl="0" indent="0">
              <a:lnSpc>
                <a:spcPct val="120000"/>
              </a:lnSpc>
              <a:spcAft>
                <a:spcPts val="800"/>
              </a:spcAft>
              <a:buSzPts val="1000"/>
              <a:buFont typeface="Symbol" panose="05050102010706020507" pitchFamily="18" charset="2"/>
              <a:buNone/>
              <a:tabLst>
                <a:tab pos="457200" algn="l"/>
              </a:tabLst>
            </a:pPr>
            <a:endParaRPr lang="sv-SE" sz="1200" u="sng"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20000"/>
              </a:lnSpc>
              <a:spcAft>
                <a:spcPts val="800"/>
              </a:spcAft>
              <a:buSzPts val="1000"/>
              <a:buFont typeface="Symbol" panose="05050102010706020507" pitchFamily="18" charset="2"/>
              <a:buNone/>
              <a:tabLst>
                <a:tab pos="457200" algn="l"/>
              </a:tabLst>
            </a:pP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Elever behöver ibland kunna byta mellan skolformer. Därför har Gy25 utformats för att passa i gymnasieskolan, anpassade gymnasieskolan, </a:t>
            </a:r>
            <a:r>
              <a:rPr lang="sv-SE" sz="1200" u="none" kern="100" dirty="0" err="1">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på gymnasial nivå och </a:t>
            </a:r>
            <a:r>
              <a:rPr lang="sv-SE" sz="1200" u="none" kern="100" dirty="0" err="1">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komvux</a:t>
            </a:r>
            <a:r>
              <a:rPr lang="sv-SE" sz="1200" u="none" kern="100" dirty="0">
                <a:solidFill>
                  <a:srgbClr val="008080"/>
                </a:solidFill>
                <a:effectLst/>
                <a:latin typeface="Times New Roman" panose="02020603050405020304" pitchFamily="18" charset="0"/>
                <a:ea typeface="Times New Roman" panose="02020603050405020304" pitchFamily="18" charset="0"/>
                <a:cs typeface="Times New Roman" panose="02020603050405020304" pitchFamily="18" charset="0"/>
              </a:rPr>
              <a:t> som anpassad utbildning på gymnasial nivå.</a:t>
            </a:r>
            <a:endParaRPr lang="sv-SE" sz="1200" u="none"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4</a:t>
            </a:fld>
            <a:endParaRPr lang="sv-SE" dirty="0"/>
          </a:p>
        </p:txBody>
      </p:sp>
    </p:spTree>
    <p:extLst>
      <p:ext uri="{BB962C8B-B14F-4D97-AF65-F5344CB8AC3E}">
        <p14:creationId xmlns:p14="http://schemas.microsoft.com/office/powerpoint/2010/main" val="6731954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20000"/>
              </a:lnSpc>
              <a:spcAft>
                <a:spcPts val="800"/>
              </a:spcAft>
            </a:pPr>
            <a:r>
              <a:rPr lang="sv-SE" sz="1200" kern="100" dirty="0">
                <a:effectLst/>
                <a:latin typeface="+mn-lt"/>
                <a:ea typeface="Times New Roman" panose="02020603050405020304" pitchFamily="18" charset="0"/>
                <a:cs typeface="Times New Roman" panose="02020603050405020304" pitchFamily="18" charset="0"/>
              </a:rPr>
              <a:t>Det har under lång tid funnits kritik mot det nuvarande systemet med kursbetyg som funnits sedan 1994. Kritiken har framför allt handlat om att kursbetygen bidrar till fragmentisering av kunskapsinnehållet och därmed av gymnasieelevernas lärande. Kritiken har även handlat om att:</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elever idag får flera kursbetyg i ett och samma ämne som alla sedan räknas med i det slutliga betyget oavsett när under utbildningen som betygen sattes.</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tidiga misslyckanden kan följa elever och betygen ger inte alltid en rättvisande bild av elevens kunskaper och förmågor i slutet av studierna.</a:t>
            </a:r>
          </a:p>
          <a:p>
            <a:pPr marL="342900" lvl="0" indent="-342900">
              <a:lnSpc>
                <a:spcPct val="120000"/>
              </a:lnSpc>
              <a:spcAft>
                <a:spcPts val="800"/>
              </a:spcAft>
              <a:buSzPts val="1000"/>
              <a:buFont typeface="Symbol" panose="05050102010706020507" pitchFamily="18" charset="2"/>
              <a:buChar char=""/>
              <a:tabLst>
                <a:tab pos="457200" algn="l"/>
              </a:tabLst>
            </a:pPr>
            <a:r>
              <a:rPr lang="sv-SE" sz="1200" kern="100" dirty="0">
                <a:effectLst/>
                <a:latin typeface="+mn-lt"/>
                <a:ea typeface="Times New Roman" panose="02020603050405020304" pitchFamily="18" charset="0"/>
                <a:cs typeface="Times New Roman" panose="02020603050405020304" pitchFamily="18" charset="0"/>
              </a:rPr>
              <a:t>systemet med kursbetyg har ofta inneburit fokus på täta bedömningstillfällen och stress för både lärare och elever. Fokus för undervisningen har blivit att hinna med och beta av.</a:t>
            </a:r>
          </a:p>
          <a:p>
            <a:pPr>
              <a:lnSpc>
                <a:spcPct val="120000"/>
              </a:lnSpc>
              <a:spcAft>
                <a:spcPts val="800"/>
              </a:spcAft>
            </a:pPr>
            <a:r>
              <a:rPr lang="sv-SE" sz="1200" kern="100" dirty="0">
                <a:effectLst/>
                <a:latin typeface="+mn-lt"/>
                <a:ea typeface="Times New Roman" panose="02020603050405020304" pitchFamily="18" charset="0"/>
                <a:cs typeface="Times New Roman" panose="02020603050405020304" pitchFamily="18" charset="0"/>
              </a:rPr>
              <a:t>Med Gy25, sammantagen bedömning och mindre detaljerade betygskriterier är ambitionen att undervisning och lärande åter ska vara i fokus och att tyngden i lärarnas arbete med eleverna ska ligga på undervisning och lärande.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5</a:t>
            </a:fld>
            <a:endParaRPr lang="sv-SE" dirty="0"/>
          </a:p>
        </p:txBody>
      </p:sp>
    </p:spTree>
    <p:extLst>
      <p:ext uri="{BB962C8B-B14F-4D97-AF65-F5344CB8AC3E}">
        <p14:creationId xmlns:p14="http://schemas.microsoft.com/office/powerpoint/2010/main" val="1815247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sz="1200" i="1" dirty="0">
                <a:solidFill>
                  <a:srgbClr val="262626"/>
                </a:solidFill>
                <a:latin typeface="+mn-lt"/>
              </a:rPr>
              <a:t>Låt implementeringen vara del av det systematiska kvalitetsarbetet.</a:t>
            </a:r>
          </a:p>
          <a:p>
            <a:pPr algn="l"/>
            <a:r>
              <a:rPr lang="sv-SE" sz="1200" dirty="0">
                <a:solidFill>
                  <a:srgbClr val="262626"/>
                </a:solidFill>
                <a:latin typeface="+mn-lt"/>
              </a:rPr>
              <a:t>För att kunna göra väl avvägda prioriteringar i ert utvecklingsarbete, så är det en god idé att låta implementeringen av reformen vara en del av ert systematiska kvalitetsarbete och inkluderas i er verksamhetsplanering.</a:t>
            </a:r>
          </a:p>
          <a:p>
            <a:pPr algn="l"/>
            <a:endParaRPr lang="sv-SE" sz="1200" dirty="0">
              <a:solidFill>
                <a:srgbClr val="262626"/>
              </a:solidFill>
              <a:latin typeface="+mn-lt"/>
            </a:endParaRPr>
          </a:p>
          <a:p>
            <a:pPr algn="l"/>
            <a:r>
              <a:rPr lang="sv-SE" sz="1200" i="1" dirty="0">
                <a:solidFill>
                  <a:srgbClr val="262626"/>
                </a:solidFill>
                <a:latin typeface="+mn-lt"/>
              </a:rPr>
              <a:t>Ge goda förutsättningar för implementeringsarbetet</a:t>
            </a:r>
          </a:p>
          <a:p>
            <a:pPr algn="l"/>
            <a:r>
              <a:rPr lang="sv-SE" sz="1200" b="0" i="0" dirty="0">
                <a:solidFill>
                  <a:srgbClr val="262626"/>
                </a:solidFill>
                <a:latin typeface="+mn-lt"/>
              </a:rPr>
              <a:t>Arbetet med att planera, genomföra och utvärdera införandet av reformen kommer att involvera förvaltning eller motsvarande, skolledare samt personal och kräva tid för enskilt arbete och samverkan. </a:t>
            </a:r>
          </a:p>
          <a:p>
            <a:pPr algn="l"/>
            <a:r>
              <a:rPr lang="sv-SE" sz="1200" b="0" i="0" dirty="0">
                <a:solidFill>
                  <a:srgbClr val="262626"/>
                </a:solidFill>
                <a:latin typeface="+mn-lt"/>
              </a:rPr>
              <a:t>Personalen som arbetar i skolan behöver goda förutsättningar för att utveckla en förståelse för reformens syfte och innehåll och för att arbeta både enskilt och gemensamt med att tolka och relatera reformens innehåll till den egna verksamheten.</a:t>
            </a:r>
          </a:p>
          <a:p>
            <a:pPr algn="l"/>
            <a:r>
              <a:rPr lang="sv-SE" sz="1200" b="0" i="0" dirty="0">
                <a:solidFill>
                  <a:srgbClr val="262626"/>
                </a:solidFill>
                <a:latin typeface="+mn-lt"/>
              </a:rPr>
              <a:t>Ämnesbetygsreformen innebär att lärares arbete med planering av undervisningen samt bedömning och betygsättning blir mer omfattande och krävande under implementeringsperioden. I en övergångsperiod behöver dessutom personalen arbeta med både kurs- och ämnesplaner parallellt. </a:t>
            </a:r>
            <a:r>
              <a:rPr lang="sv-SE" dirty="0"/>
              <a:t>I övrigt behöver nya poängplaner utformas på skolenheterna och läromedel och IT-system behöver ses över.</a:t>
            </a:r>
            <a:endParaRPr lang="sv-SE" sz="1200" b="0" i="0" dirty="0">
              <a:solidFill>
                <a:srgbClr val="262626"/>
              </a:solidFill>
              <a:latin typeface="+mn-lt"/>
            </a:endParaRPr>
          </a:p>
          <a:p>
            <a:pPr algn="l"/>
            <a:endParaRPr lang="sv-SE" sz="1200" i="1" dirty="0">
              <a:solidFill>
                <a:srgbClr val="262626"/>
              </a:solidFill>
              <a:latin typeface="+mn-lt"/>
            </a:endParaRPr>
          </a:p>
          <a:p>
            <a:pPr algn="l"/>
            <a:r>
              <a:rPr lang="sv-SE" sz="1200" i="1" dirty="0">
                <a:solidFill>
                  <a:srgbClr val="262626"/>
                </a:solidFill>
                <a:latin typeface="+mn-lt"/>
              </a:rPr>
              <a:t>Huvudmannen bär ansvaret</a:t>
            </a:r>
          </a:p>
          <a:p>
            <a:pPr marL="0" indent="0">
              <a:buFont typeface="Arial" panose="020B0604020202020204" pitchFamily="34" charset="0"/>
              <a:buNone/>
            </a:pPr>
            <a:r>
              <a:rPr lang="sv-SE" sz="1200" dirty="0">
                <a:latin typeface="+mn-lt"/>
              </a:rPr>
              <a:t>Det är huvudmannen som bär ansvaret för att skolans styrdokument följs och därmed också för att Gy25 implementeras och omsätts i praktik.</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6</a:t>
            </a:fld>
            <a:endParaRPr lang="sv-SE" dirty="0"/>
          </a:p>
        </p:txBody>
      </p:sp>
    </p:spTree>
    <p:extLst>
      <p:ext uri="{BB962C8B-B14F-4D97-AF65-F5344CB8AC3E}">
        <p14:creationId xmlns:p14="http://schemas.microsoft.com/office/powerpoint/2010/main" val="3929601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latin typeface="+mn-lt"/>
              </a:rPr>
              <a:t>Lärare som har en motsvarande behörighet i ett ämne på gymnasial nivå enligt Gy25 kommer få en uppdatering av dina behörigheter </a:t>
            </a:r>
          </a:p>
          <a:p>
            <a:r>
              <a:rPr lang="sv-SE" sz="1200" dirty="0">
                <a:latin typeface="+mn-lt"/>
              </a:rPr>
              <a:t>Uppdateringen kommer ske automatiskt och kostnadsfritt </a:t>
            </a:r>
          </a:p>
          <a:p>
            <a:r>
              <a:rPr lang="sv-SE" sz="1200" dirty="0">
                <a:latin typeface="+mn-lt"/>
              </a:rPr>
              <a:t>Läraren behöver inte göra något </a:t>
            </a:r>
          </a:p>
          <a:p>
            <a:endParaRPr lang="sv-SE" sz="1200" dirty="0">
              <a:latin typeface="+mn-lt"/>
            </a:endParaRPr>
          </a:p>
          <a:p>
            <a:pPr marL="0" indent="0">
              <a:lnSpc>
                <a:spcPct val="120000"/>
              </a:lnSpc>
              <a:spcAft>
                <a:spcPts val="375"/>
              </a:spcAft>
              <a:buNone/>
            </a:pPr>
            <a:r>
              <a:rPr lang="sv-SE" sz="1200" b="1" dirty="0">
                <a:latin typeface="+mn-lt"/>
              </a:rPr>
              <a:t>Ämnen med motsvarighet i Gy11 </a:t>
            </a:r>
          </a:p>
          <a:p>
            <a:pPr>
              <a:lnSpc>
                <a:spcPct val="107000"/>
              </a:lnSpc>
              <a:spcAft>
                <a:spcPts val="800"/>
              </a:spcAft>
            </a:pPr>
            <a:endParaRPr lang="sv-SE" sz="12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200" b="1" dirty="0">
                <a:effectLst/>
                <a:latin typeface="+mn-lt"/>
                <a:ea typeface="Calibri" panose="020F0502020204030204" pitchFamily="34" charset="0"/>
                <a:cs typeface="Times New Roman" panose="02020603050405020304" pitchFamily="18" charset="0"/>
              </a:rPr>
              <a:t>Ämnet har samma namn som idag </a:t>
            </a:r>
            <a:endParaRPr lang="sv-SE"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200" dirty="0">
                <a:effectLst/>
                <a:latin typeface="+mn-lt"/>
                <a:ea typeface="Calibri" panose="020F0502020204030204" pitchFamily="34" charset="0"/>
                <a:cs typeface="Times New Roman" panose="02020603050405020304" pitchFamily="18" charset="0"/>
              </a:rPr>
              <a:t>Lärare som är behöriga att undervisa i nuvarande ämne x kommer fortsatt att vara behöriga att undervisa i det nya ämnet x. Läraren behöver inte göra någon ansökan.</a:t>
            </a:r>
          </a:p>
          <a:p>
            <a:pPr>
              <a:lnSpc>
                <a:spcPct val="107000"/>
              </a:lnSpc>
              <a:spcAft>
                <a:spcPts val="800"/>
              </a:spcAft>
            </a:pPr>
            <a:r>
              <a:rPr lang="sv-SE" sz="1200" b="1" dirty="0">
                <a:effectLst/>
                <a:latin typeface="+mn-lt"/>
                <a:ea typeface="Calibri" panose="020F0502020204030204" pitchFamily="34" charset="0"/>
                <a:cs typeface="Times New Roman" panose="02020603050405020304" pitchFamily="18" charset="0"/>
              </a:rPr>
              <a:t>Ämnet byter namn</a:t>
            </a:r>
            <a:endParaRPr lang="sv-SE" sz="12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200" dirty="0">
                <a:effectLst/>
                <a:latin typeface="+mn-lt"/>
                <a:ea typeface="Calibri" panose="020F0502020204030204" pitchFamily="34" charset="0"/>
                <a:cs typeface="Times New Roman" panose="02020603050405020304" pitchFamily="18" charset="0"/>
              </a:rPr>
              <a:t>Lärare som är behöriga att undervisa i det nuvarande ämnet X kommer att kunna bli behöriga att undervisa i det nya ämnet Y. Ämnet Y har bytt namn men har ett motsvarande innehåll som nuvarande ämnet X. Läraren behöver inte göra någon ansökan. Dessa lärare kommer få information i god tid inför att det nya ämnet börjar tillämpas.  </a:t>
            </a:r>
          </a:p>
          <a:p>
            <a:pPr>
              <a:lnSpc>
                <a:spcPct val="120000"/>
              </a:lnSpc>
              <a:spcAft>
                <a:spcPts val="375"/>
              </a:spcAft>
            </a:pPr>
            <a:r>
              <a:rPr lang="sv-SE" sz="1200" kern="0" dirty="0">
                <a:solidFill>
                  <a:srgbClr val="262626"/>
                </a:solidFill>
                <a:latin typeface="+mn-lt"/>
                <a:cs typeface="Times New Roman" panose="02020603050405020304" pitchFamily="18" charset="0"/>
              </a:rPr>
              <a:t>Legitimerade lärare får automatiskt behörighet i motsvarande ämnen i Gy25. </a:t>
            </a:r>
          </a:p>
          <a:p>
            <a:pPr>
              <a:lnSpc>
                <a:spcPct val="120000"/>
              </a:lnSpc>
              <a:spcAft>
                <a:spcPts val="375"/>
              </a:spcAft>
            </a:pPr>
            <a:r>
              <a:rPr lang="sv-SE" sz="1200" kern="0" dirty="0">
                <a:solidFill>
                  <a:srgbClr val="262626"/>
                </a:solidFill>
                <a:latin typeface="+mn-lt"/>
                <a:cs typeface="Times New Roman" panose="02020603050405020304" pitchFamily="18" charset="0"/>
              </a:rPr>
              <a:t>Gäller om ämnet behåller samma namn, byter namn eller delas.</a:t>
            </a:r>
          </a:p>
          <a:p>
            <a:pPr>
              <a:lnSpc>
                <a:spcPct val="120000"/>
              </a:lnSpc>
              <a:spcAft>
                <a:spcPts val="375"/>
              </a:spcAft>
            </a:pPr>
            <a:r>
              <a:rPr lang="sv-SE" sz="1200" kern="0" dirty="0">
                <a:solidFill>
                  <a:srgbClr val="262626"/>
                </a:solidFill>
                <a:latin typeface="+mn-lt"/>
                <a:cs typeface="Times New Roman" panose="02020603050405020304" pitchFamily="18" charset="0"/>
              </a:rPr>
              <a:t>Avgiftsfritt, ingen ansökan. Du blir kontaktad av Skolverket.</a:t>
            </a:r>
          </a:p>
          <a:p>
            <a:pPr>
              <a:lnSpc>
                <a:spcPct val="107000"/>
              </a:lnSpc>
              <a:spcAft>
                <a:spcPts val="800"/>
              </a:spcAft>
            </a:pPr>
            <a:endParaRPr lang="sv-SE" sz="1200" b="1"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200" b="1" dirty="0">
                <a:effectLst/>
                <a:latin typeface="+mn-lt"/>
                <a:ea typeface="Calibri" panose="020F0502020204030204" pitchFamily="34" charset="0"/>
                <a:cs typeface="Times New Roman" panose="02020603050405020304" pitchFamily="18" charset="0"/>
              </a:rPr>
              <a:t>Nytt ämne som inte har någon motsvarighet i ett gammalt ämne</a:t>
            </a:r>
            <a:r>
              <a:rPr lang="sv-SE" sz="1200" dirty="0">
                <a:effectLst/>
                <a:latin typeface="+mn-lt"/>
                <a:ea typeface="Calibri" panose="020F0502020204030204" pitchFamily="34" charset="0"/>
                <a:cs typeface="Times New Roman" panose="02020603050405020304" pitchFamily="18" charset="0"/>
              </a:rPr>
              <a:t> </a:t>
            </a:r>
          </a:p>
          <a:p>
            <a:pPr>
              <a:lnSpc>
                <a:spcPct val="107000"/>
              </a:lnSpc>
              <a:spcAft>
                <a:spcPts val="800"/>
              </a:spcAft>
            </a:pPr>
            <a:r>
              <a:rPr lang="sv-SE" sz="1200" dirty="0">
                <a:effectLst/>
                <a:latin typeface="+mn-lt"/>
                <a:ea typeface="Calibri" panose="020F0502020204030204" pitchFamily="34" charset="0"/>
                <a:cs typeface="Times New Roman" panose="02020603050405020304" pitchFamily="18" charset="0"/>
              </a:rPr>
              <a:t>Lärare som vill bli behöriga att undervisa i ett ämne som inte har någon motsvarighet i Gy11 kommer behöva ansöka om behörighet att undervisa i ämnet.</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kern="0" dirty="0">
                <a:solidFill>
                  <a:srgbClr val="262626"/>
                </a:solidFill>
                <a:latin typeface="+mn-lt"/>
                <a:cs typeface="Times New Roman" panose="02020603050405020304" pitchFamily="18" charset="0"/>
              </a:rPr>
              <a:t>Om du har en lärarlegitimation behöver du själv göra en kompletterande ansökan som är förenad med en avgift om 750:-</a:t>
            </a:r>
          </a:p>
          <a:p>
            <a:r>
              <a:rPr lang="sv-SE" sz="1200" kern="0" dirty="0">
                <a:solidFill>
                  <a:srgbClr val="262626"/>
                </a:solidFill>
                <a:latin typeface="+mn-lt"/>
                <a:cs typeface="Times New Roman" panose="02020603050405020304" pitchFamily="18" charset="0"/>
              </a:rPr>
              <a:t>Om du inte har en lärarlegitimation sedan tidigare behöver du göra en ansöka som är förenad med en avgift om 1500:-</a:t>
            </a:r>
          </a:p>
          <a:p>
            <a:r>
              <a:rPr lang="sv-SE" sz="1200" kern="0" dirty="0">
                <a:solidFill>
                  <a:srgbClr val="262626"/>
                </a:solidFill>
                <a:latin typeface="+mn-lt"/>
                <a:cs typeface="Times New Roman" panose="02020603050405020304" pitchFamily="18" charset="0"/>
              </a:rPr>
              <a:t>Skolverket gör därefter en bedömning av om utbildning och yrkeserfarenhet motsvarar behörighetskraven.</a:t>
            </a:r>
          </a:p>
          <a:p>
            <a:endParaRPr lang="sv-SE" sz="1200" b="0" dirty="0">
              <a:latin typeface="+mn-lt"/>
            </a:endParaRP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7</a:t>
            </a:fld>
            <a:endParaRPr lang="sv-SE" dirty="0"/>
          </a:p>
        </p:txBody>
      </p:sp>
    </p:spTree>
    <p:extLst>
      <p:ext uri="{BB962C8B-B14F-4D97-AF65-F5344CB8AC3E}">
        <p14:creationId xmlns:p14="http://schemas.microsoft.com/office/powerpoint/2010/main" val="3904149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8A5F3-57D2-B251-BFD9-42BB1E8C4E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3BD18D6-AB8B-0948-6040-47FD051F4FE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CA859E2-CBA3-4A38-5720-A62493A79C6D}"/>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CC08D76C-E37D-3EDF-A8A2-B4A94B9F768D}"/>
              </a:ext>
            </a:extLst>
          </p:cNvPr>
          <p:cNvSpPr>
            <a:spLocks noGrp="1"/>
          </p:cNvSpPr>
          <p:nvPr>
            <p:ph type="sldNum" sz="quarter" idx="5"/>
          </p:nvPr>
        </p:nvSpPr>
        <p:spPr/>
        <p:txBody>
          <a:bodyPr/>
          <a:lstStyle/>
          <a:p>
            <a:fld id="{2E06BED0-4988-4506-821C-0E164EB69B33}" type="slidenum">
              <a:rPr lang="sv-SE" smtClean="0"/>
              <a:t>8</a:t>
            </a:fld>
            <a:endParaRPr lang="sv-SE" dirty="0"/>
          </a:p>
        </p:txBody>
      </p:sp>
    </p:spTree>
    <p:extLst>
      <p:ext uri="{BB962C8B-B14F-4D97-AF65-F5344CB8AC3E}">
        <p14:creationId xmlns:p14="http://schemas.microsoft.com/office/powerpoint/2010/main" val="642628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i="0" dirty="0">
                <a:highlight>
                  <a:srgbClr val="FFFF00"/>
                </a:highlight>
              </a:rPr>
              <a:t>Den här bilden använder vi för att förklara hur en ämnesplan i Gy25 fungerar.</a:t>
            </a:r>
          </a:p>
          <a:p>
            <a:pPr marL="571500" indent="-571500">
              <a:buFont typeface="Arial" panose="020B0604020202020204" pitchFamily="34" charset="0"/>
              <a:buChar char="•"/>
            </a:pPr>
            <a:r>
              <a:rPr lang="sv-SE" sz="1200" b="0" i="0" dirty="0">
                <a:highlight>
                  <a:srgbClr val="FFFF00"/>
                </a:highlight>
              </a:rPr>
              <a:t>Alla ämnesplanerna i Gy25 är konstruerade som sammanhållna ämne med en eller flera nivåer. </a:t>
            </a:r>
          </a:p>
          <a:p>
            <a:pPr marL="571500" indent="-571500">
              <a:buFont typeface="Arial" panose="020B0604020202020204" pitchFamily="34" charset="0"/>
              <a:buChar char="•"/>
            </a:pPr>
            <a:r>
              <a:rPr lang="sv-SE" sz="1200" b="0" i="0" dirty="0">
                <a:highlight>
                  <a:srgbClr val="FFFF00"/>
                </a:highlight>
              </a:rPr>
              <a:t>De ingående delarna känns igen från Gy11 – syfte, centralt innehåll och betygskriterier, men målen för ämnet och betygskriterierna är gemensamma för alla nivåer som ingår i ämnet. Vi ska strax kika på hur detta kan se ut med ett ämne som exempel.</a:t>
            </a:r>
          </a:p>
          <a:p>
            <a:pPr marL="571500" indent="-571500">
              <a:buFont typeface="Arial" panose="020B0604020202020204" pitchFamily="34" charset="0"/>
              <a:buChar char="•"/>
            </a:pPr>
            <a:r>
              <a:rPr lang="sv-SE" sz="1200" b="0" i="0" dirty="0">
                <a:highlight>
                  <a:srgbClr val="00FFFF"/>
                </a:highlight>
              </a:rPr>
              <a:t>Det centrala innehållet i ämnesplanen är det som är fokus vi planering och genomförande av undervisningen. Eleverna har rätt att möta allt centralt innehåll som finns i ämnets ingående nivåer. Läraren har ett professionellt friutrymme att avgöra hur undervisningen av det centrala innehållet ska ske. Läraren behöver känna till allt innehåll i ämnesplanen även om man bara undervisar i någon enstaka nivå.</a:t>
            </a:r>
          </a:p>
          <a:p>
            <a:pPr marL="571500" indent="-571500">
              <a:buFont typeface="Arial" panose="020B0604020202020204" pitchFamily="34" charset="0"/>
              <a:buChar char="•"/>
            </a:pPr>
            <a:r>
              <a:rPr lang="sv-SE" sz="1200" b="0" i="0" dirty="0">
                <a:highlight>
                  <a:srgbClr val="00FFFF"/>
                </a:highlight>
              </a:rPr>
              <a:t>Betygskriterierna används för betygssättning. </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9</a:t>
            </a:fld>
            <a:endParaRPr lang="sv-SE" dirty="0"/>
          </a:p>
        </p:txBody>
      </p:sp>
    </p:spTree>
    <p:extLst>
      <p:ext uri="{BB962C8B-B14F-4D97-AF65-F5344CB8AC3E}">
        <p14:creationId xmlns:p14="http://schemas.microsoft.com/office/powerpoint/2010/main" val="229891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Här följer konkreta exempel på betygsättning med ämnesbetyg. Detta är ett exempel med tre nivåer där läraren sätter ett godkänt betyg på varje nivå.</a:t>
            </a:r>
          </a:p>
          <a:p>
            <a:endParaRPr lang="sv-SE" dirty="0"/>
          </a:p>
          <a:p>
            <a:r>
              <a:rPr lang="sv-SE" dirty="0"/>
              <a:t>När eleven Sarah har läst nivå 1 i ämnet sätter läraren betyg utifrån de kunskaper som Sarah har visat under nivå 1. I det här exemplet får hon betyget C på nivå 1.</a:t>
            </a:r>
          </a:p>
          <a:p>
            <a:endParaRPr lang="sv-SE" dirty="0"/>
          </a:p>
          <a:p>
            <a:r>
              <a:rPr lang="sv-SE" dirty="0"/>
              <a:t>När Sarah har läst nivå 2 sätter läraren betyg utifrån de kunskaper Sarah har visat under nivå 2. I exemplet sätter läraren betyget B. Sarahs betyg på nivå 2 ersätter nu betyget på nivå 1. Hon har alltså betyget B i ämnet efter nivå 2.</a:t>
            </a:r>
          </a:p>
          <a:p>
            <a:endParaRPr lang="sv-SE" dirty="0"/>
          </a:p>
          <a:p>
            <a:r>
              <a:rPr lang="sv-SE" dirty="0"/>
              <a:t>När Sarah har läst nivå 3 sätter läraren betyg på samma sätt. I exemplet sätter läraren denna gång betyget A. Betyget för nivå 3 ersätter då betyget på nivå 2. Eftersom nivå 3 är den högsta nivån Sarah läser i det här ämnet blir betyget A hennes slutliga betyg.</a:t>
            </a:r>
          </a:p>
          <a:p>
            <a:endParaRPr lang="sv-SE" dirty="0"/>
          </a:p>
          <a:p>
            <a:r>
              <a:rPr lang="sv-SE" dirty="0"/>
              <a:t>Alltså, betyget på en högre nivå ersätter betyget på föregående nivå. Notera att läraren aldrig gör en sammanvägning av betyg satta på flera nivåer.</a:t>
            </a:r>
          </a:p>
          <a:p>
            <a:endParaRPr lang="sv-SE" dirty="0"/>
          </a:p>
        </p:txBody>
      </p:sp>
      <p:sp>
        <p:nvSpPr>
          <p:cNvPr id="4" name="Platshållare för bildnummer 3"/>
          <p:cNvSpPr>
            <a:spLocks noGrp="1"/>
          </p:cNvSpPr>
          <p:nvPr>
            <p:ph type="sldNum" sz="quarter" idx="5"/>
          </p:nvPr>
        </p:nvSpPr>
        <p:spPr/>
        <p:txBody>
          <a:bodyPr/>
          <a:lstStyle/>
          <a:p>
            <a:fld id="{2E06BED0-4988-4506-821C-0E164EB69B33}" type="slidenum">
              <a:rPr lang="sv-SE" smtClean="0"/>
              <a:t>10</a:t>
            </a:fld>
            <a:endParaRPr lang="sv-SE" dirty="0"/>
          </a:p>
        </p:txBody>
      </p:sp>
    </p:spTree>
    <p:extLst>
      <p:ext uri="{BB962C8B-B14F-4D97-AF65-F5344CB8AC3E}">
        <p14:creationId xmlns:p14="http://schemas.microsoft.com/office/powerpoint/2010/main" val="686204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Kapitel">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1D0C9D-640F-0FE6-9278-FF15BD756206}"/>
              </a:ext>
            </a:extLst>
          </p:cNvPr>
          <p:cNvSpPr>
            <a:spLocks noGrp="1"/>
          </p:cNvSpPr>
          <p:nvPr>
            <p:ph type="ctrTitle" hasCustomPrompt="1"/>
          </p:nvPr>
        </p:nvSpPr>
        <p:spPr>
          <a:xfrm>
            <a:off x="750957" y="552451"/>
            <a:ext cx="9269343" cy="3165129"/>
          </a:xfrm>
        </p:spPr>
        <p:txBody>
          <a:bodyPr anchor="b"/>
          <a:lstStyle>
            <a:lvl1pPr algn="l">
              <a:lnSpc>
                <a:spcPct val="85000"/>
              </a:lnSpc>
              <a:defRPr sz="7200">
                <a:solidFill>
                  <a:schemeClr val="bg1"/>
                </a:solidFill>
              </a:defRPr>
            </a:lvl1pPr>
          </a:lstStyle>
          <a:p>
            <a:r>
              <a:rPr lang="sv-SE" dirty="0"/>
              <a:t>Skriv huvudrubrik</a:t>
            </a:r>
          </a:p>
        </p:txBody>
      </p:sp>
      <p:sp>
        <p:nvSpPr>
          <p:cNvPr id="3" name="Underrubrik 2">
            <a:extLst>
              <a:ext uri="{FF2B5EF4-FFF2-40B4-BE49-F238E27FC236}">
                <a16:creationId xmlns:a16="http://schemas.microsoft.com/office/drawing/2014/main" id="{822F2E12-3506-08C7-A502-7936D96E508F}"/>
              </a:ext>
            </a:extLst>
          </p:cNvPr>
          <p:cNvSpPr>
            <a:spLocks noGrp="1"/>
          </p:cNvSpPr>
          <p:nvPr>
            <p:ph type="subTitle" idx="1" hasCustomPrompt="1"/>
          </p:nvPr>
        </p:nvSpPr>
        <p:spPr>
          <a:xfrm>
            <a:off x="750957" y="4196519"/>
            <a:ext cx="9269343" cy="1330739"/>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underrubrik</a:t>
            </a:r>
          </a:p>
        </p:txBody>
      </p:sp>
      <p:sp>
        <p:nvSpPr>
          <p:cNvPr id="9" name="Rektangel 8">
            <a:extLst>
              <a:ext uri="{FF2B5EF4-FFF2-40B4-BE49-F238E27FC236}">
                <a16:creationId xmlns:a16="http://schemas.microsoft.com/office/drawing/2014/main" id="{A64C15E6-092F-148A-17C7-DAC4CD3DDC25}"/>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Bild 7">
            <a:extLst>
              <a:ext uri="{FF2B5EF4-FFF2-40B4-BE49-F238E27FC236}">
                <a16:creationId xmlns:a16="http://schemas.microsoft.com/office/drawing/2014/main" id="{2819BF45-BEDF-03A5-9576-0281EDC72FAB}"/>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4274860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objek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8" name="Rektangel 7">
            <a:extLst>
              <a:ext uri="{FF2B5EF4-FFF2-40B4-BE49-F238E27FC236}">
                <a16:creationId xmlns:a16="http://schemas.microsoft.com/office/drawing/2014/main" id="{DDA07AE9-1075-4B34-9171-D82BB6D6459F}"/>
              </a:ext>
            </a:extLst>
          </p:cNvPr>
          <p:cNvSpPr/>
          <p:nvPr userDrawn="1"/>
        </p:nvSpPr>
        <p:spPr>
          <a:xfrm>
            <a:off x="6169038"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97244839"/>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bjekt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9" name="Rektangel 8">
            <a:extLst>
              <a:ext uri="{FF2B5EF4-FFF2-40B4-BE49-F238E27FC236}">
                <a16:creationId xmlns:a16="http://schemas.microsoft.com/office/drawing/2014/main" id="{DD55D52D-1745-EE7C-99E3-01351F0674D9}"/>
              </a:ext>
            </a:extLst>
          </p:cNvPr>
          <p:cNvSpPr/>
          <p:nvPr userDrawn="1"/>
        </p:nvSpPr>
        <p:spPr>
          <a:xfrm>
            <a:off x="334962" y="552451"/>
            <a:ext cx="5688000" cy="597693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4110744269"/>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AC7F46F2-AB17-D569-ECFD-7A9CF65A1948}"/>
              </a:ext>
            </a:extLst>
          </p:cNvPr>
          <p:cNvSpPr/>
          <p:nvPr userDrawn="1"/>
        </p:nvSpPr>
        <p:spPr>
          <a:xfrm>
            <a:off x="334963" y="1916113"/>
            <a:ext cx="11522075" cy="4608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3" y="1916113"/>
            <a:ext cx="11522075" cy="4608512"/>
          </a:xfrm>
          <a:solidFill>
            <a:schemeClr val="bg1"/>
          </a:solidFill>
        </p:spPr>
        <p:txBody>
          <a:bodyPr anchor="ctr"/>
          <a:lstStyle>
            <a:lvl1pPr marL="0" indent="0" algn="ctr">
              <a:buNone/>
              <a:defRPr/>
            </a:lvl1pPr>
          </a:lstStyle>
          <a:p>
            <a:r>
              <a:rPr lang="sv-SE" dirty="0"/>
              <a:t>Klicka på ikonen för att lägga till ett diagram</a:t>
            </a:r>
          </a:p>
        </p:txBody>
      </p:sp>
      <p:sp>
        <p:nvSpPr>
          <p:cNvPr id="3" name="Rubrik 2">
            <a:extLst>
              <a:ext uri="{FF2B5EF4-FFF2-40B4-BE49-F238E27FC236}">
                <a16:creationId xmlns:a16="http://schemas.microsoft.com/office/drawing/2014/main" id="{4E65F383-B964-BFA8-7479-4DDB7D496B11}"/>
              </a:ext>
            </a:extLst>
          </p:cNvPr>
          <p:cNvSpPr>
            <a:spLocks noGrp="1"/>
          </p:cNvSpPr>
          <p:nvPr>
            <p:ph type="title"/>
          </p:nvPr>
        </p:nvSpPr>
        <p:spPr>
          <a:xfrm>
            <a:off x="334962" y="552451"/>
            <a:ext cx="11522075" cy="1363662"/>
          </a:xfrm>
        </p:spPr>
        <p:txBody>
          <a:bodyPr/>
          <a:lstStyle/>
          <a:p>
            <a:r>
              <a:rPr lang="sv-SE" dirty="0"/>
              <a:t>Klicka här för att ändra mall för rubrikformat</a:t>
            </a:r>
          </a:p>
        </p:txBody>
      </p:sp>
    </p:spTree>
    <p:extLst>
      <p:ext uri="{BB962C8B-B14F-4D97-AF65-F5344CB8AC3E}">
        <p14:creationId xmlns:p14="http://schemas.microsoft.com/office/powerpoint/2010/main" val="3085094902"/>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nehåll och Diagram">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2B1546DA-9D0F-F584-DA86-8F62EC3084A1}"/>
              </a:ext>
            </a:extLst>
          </p:cNvPr>
          <p:cNvSpPr/>
          <p:nvPr userDrawn="1"/>
        </p:nvSpPr>
        <p:spPr>
          <a:xfrm>
            <a:off x="6166677"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6166678"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334962"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334962" y="2425148"/>
            <a:ext cx="5376725"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56964645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agram och Innehåll">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20AA2FC3-858D-7D2C-BA95-4BC009644C4A}"/>
              </a:ext>
            </a:extLst>
          </p:cNvPr>
          <p:cNvSpPr/>
          <p:nvPr userDrawn="1"/>
        </p:nvSpPr>
        <p:spPr>
          <a:xfrm>
            <a:off x="334963" y="552450"/>
            <a:ext cx="5690360" cy="59721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diagram 9">
            <a:extLst>
              <a:ext uri="{FF2B5EF4-FFF2-40B4-BE49-F238E27FC236}">
                <a16:creationId xmlns:a16="http://schemas.microsoft.com/office/drawing/2014/main" id="{A2AF3622-0037-FDB7-604A-2755B04EF59F}"/>
              </a:ext>
            </a:extLst>
          </p:cNvPr>
          <p:cNvSpPr>
            <a:spLocks noGrp="1"/>
          </p:cNvSpPr>
          <p:nvPr>
            <p:ph type="chart" sz="quarter" idx="13"/>
          </p:nvPr>
        </p:nvSpPr>
        <p:spPr>
          <a:xfrm>
            <a:off x="334962" y="552450"/>
            <a:ext cx="5690360" cy="5972175"/>
          </a:xfrm>
          <a:solidFill>
            <a:schemeClr val="bg1"/>
          </a:solidFill>
        </p:spPr>
        <p:txBody>
          <a:bodyPr anchor="ctr"/>
          <a:lstStyle>
            <a:lvl1pPr marL="0" indent="0" algn="ctr">
              <a:buNone/>
              <a:defRPr/>
            </a:lvl1pPr>
          </a:lstStyle>
          <a:p>
            <a:r>
              <a:rPr lang="sv-SE" dirty="0"/>
              <a:t>Klicka på ikonen för att lägga till ett diagram</a:t>
            </a:r>
          </a:p>
        </p:txBody>
      </p:sp>
      <p:sp>
        <p:nvSpPr>
          <p:cNvPr id="11" name="Rubrik 10">
            <a:extLst>
              <a:ext uri="{FF2B5EF4-FFF2-40B4-BE49-F238E27FC236}">
                <a16:creationId xmlns:a16="http://schemas.microsoft.com/office/drawing/2014/main" id="{4F2146E6-1E0A-7C2A-C7D9-CBFAACA70860}"/>
              </a:ext>
            </a:extLst>
          </p:cNvPr>
          <p:cNvSpPr>
            <a:spLocks noGrp="1"/>
          </p:cNvSpPr>
          <p:nvPr>
            <p:ph type="title" hasCustomPrompt="1"/>
          </p:nvPr>
        </p:nvSpPr>
        <p:spPr>
          <a:xfrm>
            <a:off x="6480313" y="552451"/>
            <a:ext cx="5376725" cy="1367942"/>
          </a:xfrm>
        </p:spPr>
        <p:txBody>
          <a:bodyPr/>
          <a:lstStyle>
            <a:lvl1pPr>
              <a:defRPr/>
            </a:lvl1pPr>
          </a:lstStyle>
          <a:p>
            <a:r>
              <a:rPr lang="sv-SE" dirty="0"/>
              <a:t>Skriv rubrik</a:t>
            </a:r>
          </a:p>
        </p:txBody>
      </p:sp>
      <p:sp>
        <p:nvSpPr>
          <p:cNvPr id="12" name="Platshållare för innehåll 2">
            <a:extLst>
              <a:ext uri="{FF2B5EF4-FFF2-40B4-BE49-F238E27FC236}">
                <a16:creationId xmlns:a16="http://schemas.microsoft.com/office/drawing/2014/main" id="{190316F7-EA73-023B-E661-5D90E25736A5}"/>
              </a:ext>
            </a:extLst>
          </p:cNvPr>
          <p:cNvSpPr>
            <a:spLocks noGrp="1"/>
          </p:cNvSpPr>
          <p:nvPr>
            <p:ph idx="1" hasCustomPrompt="1"/>
          </p:nvPr>
        </p:nvSpPr>
        <p:spPr>
          <a:xfrm>
            <a:off x="6454429" y="2425148"/>
            <a:ext cx="5402609"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974380508"/>
      </p:ext>
    </p:extLst>
  </p:cSld>
  <p:clrMapOvr>
    <a:masterClrMapping/>
  </p:clrMapOvr>
  <p:extLst>
    <p:ext uri="{DCECCB84-F9BA-43D5-87BE-67443E8EF086}">
      <p15:sldGuideLst xmlns:p15="http://schemas.microsoft.com/office/powerpoint/2012/main">
        <p15:guide id="1" orient="horz" pos="1007">
          <p15:clr>
            <a:srgbClr val="FBAE40"/>
          </p15:clr>
        </p15:guide>
        <p15:guide id="2" orient="horz" pos="111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us/Kapitel">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8B00F768-CF4F-79DB-49DD-91B21EEFB79B}"/>
              </a:ext>
            </a:extLst>
          </p:cNvPr>
          <p:cNvSpPr/>
          <p:nvPr userDrawn="1"/>
        </p:nvSpPr>
        <p:spPr>
          <a:xfrm>
            <a:off x="3335130" y="2252870"/>
            <a:ext cx="6855792" cy="229262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Rektangel 6">
            <a:extLst>
              <a:ext uri="{FF2B5EF4-FFF2-40B4-BE49-F238E27FC236}">
                <a16:creationId xmlns:a16="http://schemas.microsoft.com/office/drawing/2014/main" id="{954B7139-0C4A-0C39-55BE-E6D8F4CAA1CA}"/>
              </a:ext>
            </a:extLst>
          </p:cNvPr>
          <p:cNvSpPr/>
          <p:nvPr userDrawn="1"/>
        </p:nvSpPr>
        <p:spPr>
          <a:xfrm>
            <a:off x="10548730" y="1"/>
            <a:ext cx="1308308" cy="552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Bild 7">
            <a:extLst>
              <a:ext uri="{FF2B5EF4-FFF2-40B4-BE49-F238E27FC236}">
                <a16:creationId xmlns:a16="http://schemas.microsoft.com/office/drawing/2014/main" id="{6A09132B-0567-8176-4BF4-FBE5ADF8316D}"/>
              </a:ext>
            </a:extLst>
          </p:cNvPr>
          <p:cNvSpPr/>
          <p:nvPr/>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tx1"/>
          </a:solidFill>
          <a:ln w="1151" cap="flat">
            <a:noFill/>
            <a:prstDash val="solid"/>
            <a:miter/>
          </a:ln>
        </p:spPr>
        <p:txBody>
          <a:bodyPr rtlCol="0" anchor="ctr"/>
          <a:lstStyle/>
          <a:p>
            <a:endParaRPr lang="sv-SE" dirty="0"/>
          </a:p>
        </p:txBody>
      </p:sp>
      <p:sp>
        <p:nvSpPr>
          <p:cNvPr id="10" name="Rektangel 9">
            <a:extLst>
              <a:ext uri="{FF2B5EF4-FFF2-40B4-BE49-F238E27FC236}">
                <a16:creationId xmlns:a16="http://schemas.microsoft.com/office/drawing/2014/main" id="{5B63FBF8-E1C5-3C4A-D2D1-5B2F8D3A7D22}"/>
              </a:ext>
            </a:extLst>
          </p:cNvPr>
          <p:cNvSpPr/>
          <p:nvPr userDrawn="1"/>
        </p:nvSpPr>
        <p:spPr>
          <a:xfrm>
            <a:off x="2001078" y="2252870"/>
            <a:ext cx="1334052" cy="229262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ubrik 1">
            <a:extLst>
              <a:ext uri="{FF2B5EF4-FFF2-40B4-BE49-F238E27FC236}">
                <a16:creationId xmlns:a16="http://schemas.microsoft.com/office/drawing/2014/main" id="{C58582BF-315D-47ED-3A02-7594E55D51A3}"/>
              </a:ext>
            </a:extLst>
          </p:cNvPr>
          <p:cNvSpPr>
            <a:spLocks noGrp="1"/>
          </p:cNvSpPr>
          <p:nvPr>
            <p:ph type="ctrTitle" hasCustomPrompt="1"/>
          </p:nvPr>
        </p:nvSpPr>
        <p:spPr>
          <a:xfrm>
            <a:off x="3829880" y="2420938"/>
            <a:ext cx="5596093" cy="1563551"/>
          </a:xfrm>
        </p:spPr>
        <p:txBody>
          <a:bodyPr wrap="none" anchor="b">
            <a:noAutofit/>
          </a:bodyPr>
          <a:lstStyle>
            <a:lvl1pPr algn="l">
              <a:lnSpc>
                <a:spcPct val="85000"/>
              </a:lnSpc>
              <a:defRPr sz="9000">
                <a:solidFill>
                  <a:schemeClr val="accent1"/>
                </a:solidFill>
              </a:defRPr>
            </a:lvl1pPr>
          </a:lstStyle>
          <a:p>
            <a:r>
              <a:rPr lang="sv-SE" dirty="0"/>
              <a:t>Rubrik</a:t>
            </a:r>
          </a:p>
        </p:txBody>
      </p:sp>
      <p:sp>
        <p:nvSpPr>
          <p:cNvPr id="13" name="Underrubrik 2">
            <a:extLst>
              <a:ext uri="{FF2B5EF4-FFF2-40B4-BE49-F238E27FC236}">
                <a16:creationId xmlns:a16="http://schemas.microsoft.com/office/drawing/2014/main" id="{3A174CF1-50ED-A47A-94C7-D6E8D647750B}"/>
              </a:ext>
            </a:extLst>
          </p:cNvPr>
          <p:cNvSpPr>
            <a:spLocks noGrp="1"/>
          </p:cNvSpPr>
          <p:nvPr>
            <p:ph type="subTitle" idx="1" hasCustomPrompt="1"/>
          </p:nvPr>
        </p:nvSpPr>
        <p:spPr>
          <a:xfrm>
            <a:off x="3829880" y="3993325"/>
            <a:ext cx="5606517" cy="428488"/>
          </a:xfrm>
        </p:spPr>
        <p:txBody>
          <a:bodyPr wrap="none" lIns="46800" anchor="ctr">
            <a:noAutofit/>
          </a:bodyPr>
          <a:lstStyle>
            <a:lvl1pPr marL="0" indent="0" algn="l">
              <a:lnSpc>
                <a:spcPct val="85000"/>
              </a:lnSpc>
              <a:buNone/>
              <a:defRPr sz="26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text</a:t>
            </a:r>
          </a:p>
        </p:txBody>
      </p:sp>
    </p:spTree>
    <p:extLst>
      <p:ext uri="{BB962C8B-B14F-4D97-AF65-F5344CB8AC3E}">
        <p14:creationId xmlns:p14="http://schemas.microsoft.com/office/powerpoint/2010/main" val="2796622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lutsida">
    <p:bg>
      <p:bgPr>
        <a:solidFill>
          <a:schemeClr val="accent1"/>
        </a:solidFill>
        <a:effectLst/>
      </p:bgPr>
    </p:bg>
    <p:spTree>
      <p:nvGrpSpPr>
        <p:cNvPr id="1" name=""/>
        <p:cNvGrpSpPr/>
        <p:nvPr/>
      </p:nvGrpSpPr>
      <p:grpSpPr>
        <a:xfrm>
          <a:off x="0" y="0"/>
          <a:ext cx="0" cy="0"/>
          <a:chOff x="0" y="0"/>
          <a:chExt cx="0" cy="0"/>
        </a:xfrm>
      </p:grpSpPr>
      <p:sp>
        <p:nvSpPr>
          <p:cNvPr id="9" name="Bild 7">
            <a:extLst>
              <a:ext uri="{FF2B5EF4-FFF2-40B4-BE49-F238E27FC236}">
                <a16:creationId xmlns:a16="http://schemas.microsoft.com/office/drawing/2014/main" id="{6A09132B-0567-8176-4BF4-FBE5ADF8316D}"/>
              </a:ext>
            </a:extLst>
          </p:cNvPr>
          <p:cNvSpPr/>
          <p:nvPr/>
        </p:nvSpPr>
        <p:spPr>
          <a:xfrm>
            <a:off x="3282122" y="2835398"/>
            <a:ext cx="5571900" cy="950306"/>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Tree>
    <p:extLst>
      <p:ext uri="{BB962C8B-B14F-4D97-AF65-F5344CB8AC3E}">
        <p14:creationId xmlns:p14="http://schemas.microsoft.com/office/powerpoint/2010/main" val="12309954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Innehåll i en bred spal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4000" y="624000"/>
            <a:ext cx="10546024" cy="1231696"/>
          </a:xfrm>
        </p:spPr>
        <p:txBody>
          <a:bodyPr wrap="square" lIns="0" anchor="t" anchorCtr="0">
            <a:noAutofit/>
          </a:bodyPr>
          <a:lstStyle/>
          <a:p>
            <a:r>
              <a:rPr lang="sv-SE" dirty="0"/>
              <a:t>Sida med text i en bred spalt</a:t>
            </a:r>
            <a:endParaRPr lang="en-US" dirty="0"/>
          </a:p>
        </p:txBody>
      </p:sp>
      <p:sp>
        <p:nvSpPr>
          <p:cNvPr id="3" name="Content Placeholder 2"/>
          <p:cNvSpPr>
            <a:spLocks noGrp="1"/>
          </p:cNvSpPr>
          <p:nvPr>
            <p:ph idx="1"/>
          </p:nvPr>
        </p:nvSpPr>
        <p:spPr>
          <a:xfrm>
            <a:off x="624000" y="2256001"/>
            <a:ext cx="10546024" cy="3784073"/>
          </a:xfrm>
        </p:spPr>
        <p:txBody>
          <a:bodyPr lIns="0" numCol="1" spcCol="432000">
            <a:noAutofit/>
          </a:bodyPr>
          <a:lstStyle>
            <a:lvl1pPr>
              <a:lnSpc>
                <a:spcPts val="2933"/>
              </a:lnSpc>
              <a:defRPr sz="2400"/>
            </a:lvl1pPr>
            <a:lvl2pPr>
              <a:lnSpc>
                <a:spcPts val="2933"/>
              </a:lnSpc>
              <a:defRPr sz="2400"/>
            </a:lvl2pPr>
            <a:lvl3pPr>
              <a:lnSpc>
                <a:spcPts val="2933"/>
              </a:lnSpc>
              <a:defRPr sz="2400"/>
            </a:lvl3pPr>
            <a:lvl4pPr>
              <a:lnSpc>
                <a:spcPts val="2933"/>
              </a:lnSpc>
              <a:defRPr sz="2400"/>
            </a:lvl4pPr>
            <a:lvl5pPr>
              <a:lnSpc>
                <a:spcPts val="2933"/>
              </a:lnSpc>
              <a:defRPr sz="2400" baseline="0"/>
            </a:lvl5pPr>
          </a:lstStyle>
          <a:p>
            <a:pPr lvl="0"/>
            <a:r>
              <a:rPr lang="sv-SE"/>
              <a:t>Klicka här för att ändra format på bakgrundstexten</a:t>
            </a:r>
          </a:p>
        </p:txBody>
      </p:sp>
      <p:cxnSp>
        <p:nvCxnSpPr>
          <p:cNvPr id="13" name="Rak 12">
            <a:extLst>
              <a:ext uri="{FF2B5EF4-FFF2-40B4-BE49-F238E27FC236}">
                <a16:creationId xmlns:a16="http://schemas.microsoft.com/office/drawing/2014/main" id="{94B301F5-5A61-4D46-AF70-0F529A180DED}"/>
              </a:ext>
            </a:extLst>
          </p:cNvPr>
          <p:cNvCxnSpPr/>
          <p:nvPr userDrawn="1"/>
        </p:nvCxnSpPr>
        <p:spPr>
          <a:xfrm>
            <a:off x="-8965" y="6336000"/>
            <a:ext cx="121968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ruta 14">
            <a:extLst>
              <a:ext uri="{FF2B5EF4-FFF2-40B4-BE49-F238E27FC236}">
                <a16:creationId xmlns:a16="http://schemas.microsoft.com/office/drawing/2014/main" id="{081B4B6B-E6FD-B441-9B37-8E6853F3450B}"/>
              </a:ext>
            </a:extLst>
          </p:cNvPr>
          <p:cNvSpPr txBox="1"/>
          <p:nvPr userDrawn="1"/>
        </p:nvSpPr>
        <p:spPr>
          <a:xfrm>
            <a:off x="6421654" y="6536488"/>
            <a:ext cx="605857" cy="175208"/>
          </a:xfrm>
          <a:prstGeom prst="rect">
            <a:avLst/>
          </a:prstGeom>
          <a:noFill/>
        </p:spPr>
        <p:txBody>
          <a:bodyPr wrap="square" lIns="0" tIns="0" rIns="0" bIns="0" rtlCol="0">
            <a:noAutofit/>
          </a:bodyPr>
          <a:lstStyle/>
          <a:p>
            <a:r>
              <a:rPr lang="sv-SE" sz="1067" dirty="0">
                <a:latin typeface="Arial" panose="020B0604020202020204" pitchFamily="34" charset="0"/>
                <a:cs typeface="Arial" panose="020B0604020202020204" pitchFamily="34" charset="0"/>
              </a:rPr>
              <a:t>Sida </a:t>
            </a:r>
            <a:fld id="{AD0127C6-9469-C446-BCA0-17521D814E32}" type="slidenum">
              <a:rPr lang="sv-SE" sz="1067" smtClean="0">
                <a:latin typeface="Arial" panose="020B0604020202020204" pitchFamily="34" charset="0"/>
                <a:cs typeface="Arial" panose="020B0604020202020204" pitchFamily="34" charset="0"/>
              </a:rPr>
              <a:t>‹#›</a:t>
            </a:fld>
            <a:endParaRPr lang="sv-SE" sz="1067" dirty="0">
              <a:latin typeface="Arial" panose="020B0604020202020204" pitchFamily="34" charset="0"/>
              <a:cs typeface="Arial" panose="020B0604020202020204" pitchFamily="34" charset="0"/>
            </a:endParaRPr>
          </a:p>
        </p:txBody>
      </p:sp>
      <p:cxnSp>
        <p:nvCxnSpPr>
          <p:cNvPr id="16" name="Rak 15">
            <a:extLst>
              <a:ext uri="{FF2B5EF4-FFF2-40B4-BE49-F238E27FC236}">
                <a16:creationId xmlns:a16="http://schemas.microsoft.com/office/drawing/2014/main" id="{A5F0DAC9-B6DE-3A41-8F3D-135A7BD9D37E}"/>
              </a:ext>
            </a:extLst>
          </p:cNvPr>
          <p:cNvCxnSpPr>
            <a:cxnSpLocks/>
          </p:cNvCxnSpPr>
          <p:nvPr userDrawn="1"/>
        </p:nvCxnSpPr>
        <p:spPr>
          <a:xfrm flipV="1">
            <a:off x="6314279" y="6524296"/>
            <a:ext cx="0" cy="1752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Bild 7">
            <a:extLst>
              <a:ext uri="{FF2B5EF4-FFF2-40B4-BE49-F238E27FC236}">
                <a16:creationId xmlns:a16="http://schemas.microsoft.com/office/drawing/2014/main" id="{5406414E-289E-3C45-9FA1-E67E461A95A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164485" y="6499913"/>
            <a:ext cx="1056000" cy="229564"/>
          </a:xfrm>
          <a:prstGeom prst="rect">
            <a:avLst/>
          </a:prstGeom>
        </p:spPr>
      </p:pic>
    </p:spTree>
    <p:extLst>
      <p:ext uri="{BB962C8B-B14F-4D97-AF65-F5344CB8AC3E}">
        <p14:creationId xmlns:p14="http://schemas.microsoft.com/office/powerpoint/2010/main" val="3377779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accent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B618C6E1-EF6E-4C41-773B-AD42B0013554}"/>
              </a:ext>
            </a:extLst>
          </p:cNvPr>
          <p:cNvSpPr/>
          <p:nvPr userDrawn="1"/>
        </p:nvSpPr>
        <p:spPr>
          <a:xfrm>
            <a:off x="10548730" y="1"/>
            <a:ext cx="1308308" cy="55245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8" name="Bild 7">
            <a:extLst>
              <a:ext uri="{FF2B5EF4-FFF2-40B4-BE49-F238E27FC236}">
                <a16:creationId xmlns:a16="http://schemas.microsoft.com/office/drawing/2014/main" id="{9D5A8E40-E4E2-7B0A-0D42-4B5B25D7B2E4}"/>
              </a:ext>
            </a:extLst>
          </p:cNvPr>
          <p:cNvSpPr/>
          <p:nvPr userDrawn="1"/>
        </p:nvSpPr>
        <p:spPr>
          <a:xfrm>
            <a:off x="10697610" y="176128"/>
            <a:ext cx="1010106" cy="172277"/>
          </a:xfrm>
          <a:custGeom>
            <a:avLst/>
            <a:gdLst>
              <a:gd name="connsiteX0" fmla="*/ 713595 w 1010106"/>
              <a:gd name="connsiteY0" fmla="*/ 65738 h 172277"/>
              <a:gd name="connsiteX1" fmla="*/ 699791 w 1010106"/>
              <a:gd name="connsiteY1" fmla="*/ 72882 h 172277"/>
              <a:gd name="connsiteX2" fmla="*/ 671122 w 1010106"/>
              <a:gd name="connsiteY2" fmla="*/ 105238 h 172277"/>
              <a:gd name="connsiteX3" fmla="*/ 668714 w 1010106"/>
              <a:gd name="connsiteY3" fmla="*/ 105238 h 172277"/>
              <a:gd name="connsiteX4" fmla="*/ 673899 w 1010106"/>
              <a:gd name="connsiteY4" fmla="*/ 76696 h 172277"/>
              <a:gd name="connsiteX5" fmla="*/ 669405 w 1010106"/>
              <a:gd name="connsiteY5" fmla="*/ 65749 h 172277"/>
              <a:gd name="connsiteX6" fmla="*/ 647673 w 1010106"/>
              <a:gd name="connsiteY6" fmla="*/ 89970 h 172277"/>
              <a:gd name="connsiteX7" fmla="*/ 652133 w 1010106"/>
              <a:gd name="connsiteY7" fmla="*/ 99926 h 172277"/>
              <a:gd name="connsiteX8" fmla="*/ 650220 w 1010106"/>
              <a:gd name="connsiteY8" fmla="*/ 111276 h 172277"/>
              <a:gd name="connsiteX9" fmla="*/ 649966 w 1010106"/>
              <a:gd name="connsiteY9" fmla="*/ 111391 h 172277"/>
              <a:gd name="connsiteX10" fmla="*/ 611123 w 1010106"/>
              <a:gd name="connsiteY10" fmla="*/ 142664 h 172277"/>
              <a:gd name="connsiteX11" fmla="*/ 611077 w 1010106"/>
              <a:gd name="connsiteY11" fmla="*/ 142733 h 172277"/>
              <a:gd name="connsiteX12" fmla="*/ 581717 w 1010106"/>
              <a:gd name="connsiteY12" fmla="*/ 154970 h 172277"/>
              <a:gd name="connsiteX13" fmla="*/ 561702 w 1010106"/>
              <a:gd name="connsiteY13" fmla="*/ 127707 h 172277"/>
              <a:gd name="connsiteX14" fmla="*/ 562036 w 1010106"/>
              <a:gd name="connsiteY14" fmla="*/ 120828 h 172277"/>
              <a:gd name="connsiteX15" fmla="*/ 564444 w 1010106"/>
              <a:gd name="connsiteY15" fmla="*/ 117256 h 172277"/>
              <a:gd name="connsiteX16" fmla="*/ 600349 w 1010106"/>
              <a:gd name="connsiteY16" fmla="*/ 103993 h 172277"/>
              <a:gd name="connsiteX17" fmla="*/ 623487 w 1010106"/>
              <a:gd name="connsiteY17" fmla="*/ 81051 h 172277"/>
              <a:gd name="connsiteX18" fmla="*/ 607608 w 1010106"/>
              <a:gd name="connsiteY18" fmla="*/ 65749 h 172277"/>
              <a:gd name="connsiteX19" fmla="*/ 570309 w 1010106"/>
              <a:gd name="connsiteY19" fmla="*/ 81558 h 172277"/>
              <a:gd name="connsiteX20" fmla="*/ 562462 w 1010106"/>
              <a:gd name="connsiteY20" fmla="*/ 88126 h 172277"/>
              <a:gd name="connsiteX21" fmla="*/ 552138 w 1010106"/>
              <a:gd name="connsiteY21" fmla="*/ 91825 h 172277"/>
              <a:gd name="connsiteX22" fmla="*/ 538253 w 1010106"/>
              <a:gd name="connsiteY22" fmla="*/ 91145 h 172277"/>
              <a:gd name="connsiteX23" fmla="*/ 531362 w 1010106"/>
              <a:gd name="connsiteY23" fmla="*/ 87539 h 172277"/>
              <a:gd name="connsiteX24" fmla="*/ 531858 w 1010106"/>
              <a:gd name="connsiteY24" fmla="*/ 85165 h 172277"/>
              <a:gd name="connsiteX25" fmla="*/ 532664 w 1010106"/>
              <a:gd name="connsiteY25" fmla="*/ 78989 h 172277"/>
              <a:gd name="connsiteX26" fmla="*/ 521268 w 1010106"/>
              <a:gd name="connsiteY26" fmla="*/ 65749 h 172277"/>
              <a:gd name="connsiteX27" fmla="*/ 507452 w 1010106"/>
              <a:gd name="connsiteY27" fmla="*/ 75440 h 172277"/>
              <a:gd name="connsiteX28" fmla="*/ 508858 w 1010106"/>
              <a:gd name="connsiteY28" fmla="*/ 79254 h 172277"/>
              <a:gd name="connsiteX29" fmla="*/ 513329 w 1010106"/>
              <a:gd name="connsiteY29" fmla="*/ 91745 h 172277"/>
              <a:gd name="connsiteX30" fmla="*/ 479498 w 1010106"/>
              <a:gd name="connsiteY30" fmla="*/ 144530 h 172277"/>
              <a:gd name="connsiteX31" fmla="*/ 475361 w 1010106"/>
              <a:gd name="connsiteY31" fmla="*/ 143758 h 172277"/>
              <a:gd name="connsiteX32" fmla="*/ 474324 w 1010106"/>
              <a:gd name="connsiteY32" fmla="*/ 103463 h 172277"/>
              <a:gd name="connsiteX33" fmla="*/ 459126 w 1010106"/>
              <a:gd name="connsiteY33" fmla="*/ 65738 h 172277"/>
              <a:gd name="connsiteX34" fmla="*/ 446704 w 1010106"/>
              <a:gd name="connsiteY34" fmla="*/ 82561 h 172277"/>
              <a:gd name="connsiteX35" fmla="*/ 455277 w 1010106"/>
              <a:gd name="connsiteY35" fmla="*/ 103820 h 172277"/>
              <a:gd name="connsiteX36" fmla="*/ 402341 w 1010106"/>
              <a:gd name="connsiteY36" fmla="*/ 146017 h 172277"/>
              <a:gd name="connsiteX37" fmla="*/ 396303 w 1010106"/>
              <a:gd name="connsiteY37" fmla="*/ 148333 h 172277"/>
              <a:gd name="connsiteX38" fmla="*/ 395946 w 1010106"/>
              <a:gd name="connsiteY38" fmla="*/ 128456 h 172277"/>
              <a:gd name="connsiteX39" fmla="*/ 424258 w 1010106"/>
              <a:gd name="connsiteY39" fmla="*/ 6845 h 172277"/>
              <a:gd name="connsiteX40" fmla="*/ 396303 w 1010106"/>
              <a:gd name="connsiteY40" fmla="*/ 11419 h 172277"/>
              <a:gd name="connsiteX41" fmla="*/ 399392 w 1010106"/>
              <a:gd name="connsiteY41" fmla="*/ 27493 h 172277"/>
              <a:gd name="connsiteX42" fmla="*/ 392985 w 1010106"/>
              <a:gd name="connsiteY42" fmla="*/ 55943 h 172277"/>
              <a:gd name="connsiteX43" fmla="*/ 384539 w 1010106"/>
              <a:gd name="connsiteY43" fmla="*/ 67259 h 172277"/>
              <a:gd name="connsiteX44" fmla="*/ 374906 w 1010106"/>
              <a:gd name="connsiteY44" fmla="*/ 76823 h 172277"/>
              <a:gd name="connsiteX45" fmla="*/ 363291 w 1010106"/>
              <a:gd name="connsiteY45" fmla="*/ 84197 h 172277"/>
              <a:gd name="connsiteX46" fmla="*/ 352863 w 1010106"/>
              <a:gd name="connsiteY46" fmla="*/ 86018 h 172277"/>
              <a:gd name="connsiteX47" fmla="*/ 350869 w 1010106"/>
              <a:gd name="connsiteY47" fmla="*/ 85672 h 172277"/>
              <a:gd name="connsiteX48" fmla="*/ 324828 w 1010106"/>
              <a:gd name="connsiteY48" fmla="*/ 65738 h 172277"/>
              <a:gd name="connsiteX49" fmla="*/ 291342 w 1010106"/>
              <a:gd name="connsiteY49" fmla="*/ 78493 h 172277"/>
              <a:gd name="connsiteX50" fmla="*/ 257143 w 1010106"/>
              <a:gd name="connsiteY50" fmla="*/ 137628 h 172277"/>
              <a:gd name="connsiteX51" fmla="*/ 257454 w 1010106"/>
              <a:gd name="connsiteY51" fmla="*/ 143251 h 172277"/>
              <a:gd name="connsiteX52" fmla="*/ 254539 w 1010106"/>
              <a:gd name="connsiteY52" fmla="*/ 146593 h 172277"/>
              <a:gd name="connsiteX53" fmla="*/ 249330 w 1010106"/>
              <a:gd name="connsiteY53" fmla="*/ 151294 h 172277"/>
              <a:gd name="connsiteX54" fmla="*/ 238810 w 1010106"/>
              <a:gd name="connsiteY54" fmla="*/ 158738 h 172277"/>
              <a:gd name="connsiteX55" fmla="*/ 236252 w 1010106"/>
              <a:gd name="connsiteY55" fmla="*/ 159487 h 172277"/>
              <a:gd name="connsiteX56" fmla="*/ 235411 w 1010106"/>
              <a:gd name="connsiteY56" fmla="*/ 159533 h 172277"/>
              <a:gd name="connsiteX57" fmla="*/ 213656 w 1010106"/>
              <a:gd name="connsiteY57" fmla="*/ 142226 h 172277"/>
              <a:gd name="connsiteX58" fmla="*/ 199160 w 1010106"/>
              <a:gd name="connsiteY58" fmla="*/ 117993 h 172277"/>
              <a:gd name="connsiteX59" fmla="*/ 194666 w 1010106"/>
              <a:gd name="connsiteY59" fmla="*/ 111126 h 172277"/>
              <a:gd name="connsiteX60" fmla="*/ 197420 w 1010106"/>
              <a:gd name="connsiteY60" fmla="*/ 106286 h 172277"/>
              <a:gd name="connsiteX61" fmla="*/ 228843 w 1010106"/>
              <a:gd name="connsiteY61" fmla="*/ 85637 h 172277"/>
              <a:gd name="connsiteX62" fmla="*/ 238165 w 1010106"/>
              <a:gd name="connsiteY62" fmla="*/ 73665 h 172277"/>
              <a:gd name="connsiteX63" fmla="*/ 230560 w 1010106"/>
              <a:gd name="connsiteY63" fmla="*/ 65507 h 172277"/>
              <a:gd name="connsiteX64" fmla="*/ 223323 w 1010106"/>
              <a:gd name="connsiteY64" fmla="*/ 67789 h 172277"/>
              <a:gd name="connsiteX65" fmla="*/ 214013 w 1010106"/>
              <a:gd name="connsiteY65" fmla="*/ 73665 h 172277"/>
              <a:gd name="connsiteX66" fmla="*/ 211582 w 1010106"/>
              <a:gd name="connsiteY66" fmla="*/ 79530 h 172277"/>
              <a:gd name="connsiteX67" fmla="*/ 201557 w 1010106"/>
              <a:gd name="connsiteY67" fmla="*/ 96354 h 172277"/>
              <a:gd name="connsiteX68" fmla="*/ 177059 w 1010106"/>
              <a:gd name="connsiteY68" fmla="*/ 111379 h 172277"/>
              <a:gd name="connsiteX69" fmla="*/ 173591 w 1010106"/>
              <a:gd name="connsiteY69" fmla="*/ 108591 h 172277"/>
              <a:gd name="connsiteX70" fmla="*/ 195692 w 1010106"/>
              <a:gd name="connsiteY70" fmla="*/ 9668 h 172277"/>
              <a:gd name="connsiteX71" fmla="*/ 169109 w 1010106"/>
              <a:gd name="connsiteY71" fmla="*/ 13747 h 172277"/>
              <a:gd name="connsiteX72" fmla="*/ 172220 w 1010106"/>
              <a:gd name="connsiteY72" fmla="*/ 25465 h 172277"/>
              <a:gd name="connsiteX73" fmla="*/ 148033 w 1010106"/>
              <a:gd name="connsiteY73" fmla="*/ 136119 h 172277"/>
              <a:gd name="connsiteX74" fmla="*/ 140451 w 1010106"/>
              <a:gd name="connsiteY74" fmla="*/ 165686 h 172277"/>
              <a:gd name="connsiteX75" fmla="*/ 141834 w 1010106"/>
              <a:gd name="connsiteY75" fmla="*/ 171275 h 172277"/>
              <a:gd name="connsiteX76" fmla="*/ 154601 w 1010106"/>
              <a:gd name="connsiteY76" fmla="*/ 165940 h 172277"/>
              <a:gd name="connsiteX77" fmla="*/ 161169 w 1010106"/>
              <a:gd name="connsiteY77" fmla="*/ 157263 h 172277"/>
              <a:gd name="connsiteX78" fmla="*/ 167726 w 1010106"/>
              <a:gd name="connsiteY78" fmla="*/ 133814 h 172277"/>
              <a:gd name="connsiteX79" fmla="*/ 170837 w 1010106"/>
              <a:gd name="connsiteY79" fmla="*/ 119791 h 172277"/>
              <a:gd name="connsiteX80" fmla="*/ 173948 w 1010106"/>
              <a:gd name="connsiteY80" fmla="*/ 115989 h 172277"/>
              <a:gd name="connsiteX81" fmla="*/ 184653 w 1010106"/>
              <a:gd name="connsiteY81" fmla="*/ 128456 h 172277"/>
              <a:gd name="connsiteX82" fmla="*/ 201211 w 1010106"/>
              <a:gd name="connsiteY82" fmla="*/ 158012 h 172277"/>
              <a:gd name="connsiteX83" fmla="*/ 222275 w 1010106"/>
              <a:gd name="connsiteY83" fmla="*/ 171275 h 172277"/>
              <a:gd name="connsiteX84" fmla="*/ 241333 w 1010106"/>
              <a:gd name="connsiteY84" fmla="*/ 163958 h 172277"/>
              <a:gd name="connsiteX85" fmla="*/ 258906 w 1010106"/>
              <a:gd name="connsiteY85" fmla="*/ 150154 h 172277"/>
              <a:gd name="connsiteX86" fmla="*/ 285108 w 1010106"/>
              <a:gd name="connsiteY86" fmla="*/ 169742 h 172277"/>
              <a:gd name="connsiteX87" fmla="*/ 318605 w 1010106"/>
              <a:gd name="connsiteY87" fmla="*/ 157252 h 172277"/>
              <a:gd name="connsiteX88" fmla="*/ 352090 w 1010106"/>
              <a:gd name="connsiteY88" fmla="*/ 97356 h 172277"/>
              <a:gd name="connsiteX89" fmla="*/ 351941 w 1010106"/>
              <a:gd name="connsiteY89" fmla="*/ 92309 h 172277"/>
              <a:gd name="connsiteX90" fmla="*/ 389493 w 1010106"/>
              <a:gd name="connsiteY90" fmla="*/ 71199 h 172277"/>
              <a:gd name="connsiteX91" fmla="*/ 373500 w 1010106"/>
              <a:gd name="connsiteY91" fmla="*/ 143482 h 172277"/>
              <a:gd name="connsiteX92" fmla="*/ 376957 w 1010106"/>
              <a:gd name="connsiteY92" fmla="*/ 170249 h 172277"/>
              <a:gd name="connsiteX93" fmla="*/ 407193 w 1010106"/>
              <a:gd name="connsiteY93" fmla="*/ 149266 h 172277"/>
              <a:gd name="connsiteX94" fmla="*/ 456084 w 1010106"/>
              <a:gd name="connsiteY94" fmla="*/ 110619 h 172277"/>
              <a:gd name="connsiteX95" fmla="*/ 455669 w 1010106"/>
              <a:gd name="connsiteY95" fmla="*/ 165433 h 172277"/>
              <a:gd name="connsiteX96" fmla="*/ 458757 w 1010106"/>
              <a:gd name="connsiteY96" fmla="*/ 170249 h 172277"/>
              <a:gd name="connsiteX97" fmla="*/ 468448 w 1010106"/>
              <a:gd name="connsiteY97" fmla="*/ 163889 h 172277"/>
              <a:gd name="connsiteX98" fmla="*/ 479821 w 1010106"/>
              <a:gd name="connsiteY98" fmla="*/ 153161 h 172277"/>
              <a:gd name="connsiteX99" fmla="*/ 529069 w 1010106"/>
              <a:gd name="connsiteY99" fmla="*/ 93012 h 172277"/>
              <a:gd name="connsiteX100" fmla="*/ 554661 w 1010106"/>
              <a:gd name="connsiteY100" fmla="*/ 97368 h 172277"/>
              <a:gd name="connsiteX101" fmla="*/ 541283 w 1010106"/>
              <a:gd name="connsiteY101" fmla="*/ 141477 h 172277"/>
              <a:gd name="connsiteX102" fmla="*/ 564410 w 1010106"/>
              <a:gd name="connsiteY102" fmla="*/ 169754 h 172277"/>
              <a:gd name="connsiteX103" fmla="*/ 615697 w 1010106"/>
              <a:gd name="connsiteY103" fmla="*/ 145660 h 172277"/>
              <a:gd name="connsiteX104" fmla="*/ 648641 w 1010106"/>
              <a:gd name="connsiteY104" fmla="*/ 119123 h 172277"/>
              <a:gd name="connsiteX105" fmla="*/ 637591 w 1010106"/>
              <a:gd name="connsiteY105" fmla="*/ 165686 h 172277"/>
              <a:gd name="connsiteX106" fmla="*/ 638974 w 1010106"/>
              <a:gd name="connsiteY106" fmla="*/ 171275 h 172277"/>
              <a:gd name="connsiteX107" fmla="*/ 651729 w 1010106"/>
              <a:gd name="connsiteY107" fmla="*/ 165686 h 172277"/>
              <a:gd name="connsiteX108" fmla="*/ 657975 w 1010106"/>
              <a:gd name="connsiteY108" fmla="*/ 157252 h 172277"/>
              <a:gd name="connsiteX109" fmla="*/ 663494 w 1010106"/>
              <a:gd name="connsiteY109" fmla="*/ 133803 h 172277"/>
              <a:gd name="connsiteX110" fmla="*/ 671076 w 1010106"/>
              <a:gd name="connsiteY110" fmla="*/ 114686 h 172277"/>
              <a:gd name="connsiteX111" fmla="*/ 699042 w 1010106"/>
              <a:gd name="connsiteY111" fmla="*/ 87665 h 172277"/>
              <a:gd name="connsiteX112" fmla="*/ 704216 w 1010106"/>
              <a:gd name="connsiteY112" fmla="*/ 89463 h 172277"/>
              <a:gd name="connsiteX113" fmla="*/ 708352 w 1010106"/>
              <a:gd name="connsiteY113" fmla="*/ 91745 h 172277"/>
              <a:gd name="connsiteX114" fmla="*/ 717686 w 1010106"/>
              <a:gd name="connsiteY114" fmla="*/ 84347 h 172277"/>
              <a:gd name="connsiteX115" fmla="*/ 724265 w 1010106"/>
              <a:gd name="connsiteY115" fmla="*/ 74149 h 172277"/>
              <a:gd name="connsiteX116" fmla="*/ 713549 w 1010106"/>
              <a:gd name="connsiteY116" fmla="*/ 65738 h 172277"/>
              <a:gd name="connsiteX117" fmla="*/ 564444 w 1010106"/>
              <a:gd name="connsiteY117" fmla="*/ 107024 h 172277"/>
              <a:gd name="connsiteX118" fmla="*/ 575149 w 1010106"/>
              <a:gd name="connsiteY118" fmla="*/ 85626 h 172277"/>
              <a:gd name="connsiteX119" fmla="*/ 591039 w 1010106"/>
              <a:gd name="connsiteY119" fmla="*/ 77710 h 172277"/>
              <a:gd name="connsiteX120" fmla="*/ 603126 w 1010106"/>
              <a:gd name="connsiteY120" fmla="*/ 89959 h 172277"/>
              <a:gd name="connsiteX121" fmla="*/ 596915 w 1010106"/>
              <a:gd name="connsiteY121" fmla="*/ 99154 h 172277"/>
              <a:gd name="connsiteX122" fmla="*/ 566530 w 1010106"/>
              <a:gd name="connsiteY122" fmla="*/ 109847 h 172277"/>
              <a:gd name="connsiteX123" fmla="*/ 564444 w 1010106"/>
              <a:gd name="connsiteY123" fmla="*/ 107035 h 172277"/>
              <a:gd name="connsiteX124" fmla="*/ 330716 w 1010106"/>
              <a:gd name="connsiteY124" fmla="*/ 102691 h 172277"/>
              <a:gd name="connsiteX125" fmla="*/ 314837 w 1010106"/>
              <a:gd name="connsiteY125" fmla="*/ 152689 h 172277"/>
              <a:gd name="connsiteX126" fmla="*/ 299996 w 1010106"/>
              <a:gd name="connsiteY126" fmla="*/ 158531 h 172277"/>
              <a:gd name="connsiteX127" fmla="*/ 278921 w 1010106"/>
              <a:gd name="connsiteY127" fmla="*/ 130772 h 172277"/>
              <a:gd name="connsiteX128" fmla="*/ 295168 w 1010106"/>
              <a:gd name="connsiteY128" fmla="*/ 83079 h 172277"/>
              <a:gd name="connsiteX129" fmla="*/ 310366 w 1010106"/>
              <a:gd name="connsiteY129" fmla="*/ 76972 h 172277"/>
              <a:gd name="connsiteX130" fmla="*/ 330727 w 1010106"/>
              <a:gd name="connsiteY130" fmla="*/ 102703 h 172277"/>
              <a:gd name="connsiteX131" fmla="*/ 137225 w 1010106"/>
              <a:gd name="connsiteY131" fmla="*/ 6914 h 172277"/>
              <a:gd name="connsiteX132" fmla="*/ 107266 w 1010106"/>
              <a:gd name="connsiteY132" fmla="*/ 0 h 172277"/>
              <a:gd name="connsiteX133" fmla="*/ 59515 w 1010106"/>
              <a:gd name="connsiteY133" fmla="*/ 14392 h 172277"/>
              <a:gd name="connsiteX134" fmla="*/ 36228 w 1010106"/>
              <a:gd name="connsiteY134" fmla="*/ 51783 h 172277"/>
              <a:gd name="connsiteX135" fmla="*/ 71960 w 1010106"/>
              <a:gd name="connsiteY135" fmla="*/ 89544 h 172277"/>
              <a:gd name="connsiteX136" fmla="*/ 110492 w 1010106"/>
              <a:gd name="connsiteY136" fmla="*/ 126555 h 172277"/>
              <a:gd name="connsiteX137" fmla="*/ 67512 w 1010106"/>
              <a:gd name="connsiteY137" fmla="*/ 159718 h 172277"/>
              <a:gd name="connsiteX138" fmla="*/ 22665 w 1010106"/>
              <a:gd name="connsiteY138" fmla="*/ 138423 h 172277"/>
              <a:gd name="connsiteX139" fmla="*/ 20004 w 1010106"/>
              <a:gd name="connsiteY139" fmla="*/ 128260 h 172277"/>
              <a:gd name="connsiteX140" fmla="*/ 15118 w 1010106"/>
              <a:gd name="connsiteY140" fmla="*/ 128260 h 172277"/>
              <a:gd name="connsiteX141" fmla="*/ 4920 w 1010106"/>
              <a:gd name="connsiteY141" fmla="*/ 139725 h 172277"/>
              <a:gd name="connsiteX142" fmla="*/ 0 w 1010106"/>
              <a:gd name="connsiteY142" fmla="*/ 147930 h 172277"/>
              <a:gd name="connsiteX143" fmla="*/ 10659 w 1010106"/>
              <a:gd name="connsiteY143" fmla="*/ 162667 h 172277"/>
              <a:gd name="connsiteX144" fmla="*/ 52337 w 1010106"/>
              <a:gd name="connsiteY144" fmla="*/ 172277 h 172277"/>
              <a:gd name="connsiteX145" fmla="*/ 98647 w 1010106"/>
              <a:gd name="connsiteY145" fmla="*/ 159902 h 172277"/>
              <a:gd name="connsiteX146" fmla="*/ 135162 w 1010106"/>
              <a:gd name="connsiteY146" fmla="*/ 117348 h 172277"/>
              <a:gd name="connsiteX147" fmla="*/ 94763 w 1010106"/>
              <a:gd name="connsiteY147" fmla="*/ 75509 h 172277"/>
              <a:gd name="connsiteX148" fmla="*/ 57637 w 1010106"/>
              <a:gd name="connsiteY148" fmla="*/ 38590 h 172277"/>
              <a:gd name="connsiteX149" fmla="*/ 90615 w 1010106"/>
              <a:gd name="connsiteY149" fmla="*/ 11177 h 172277"/>
              <a:gd name="connsiteX150" fmla="*/ 121692 w 1010106"/>
              <a:gd name="connsiteY150" fmla="*/ 31837 h 172277"/>
              <a:gd name="connsiteX151" fmla="*/ 128352 w 1010106"/>
              <a:gd name="connsiteY151" fmla="*/ 33808 h 172277"/>
              <a:gd name="connsiteX152" fmla="*/ 138573 w 1010106"/>
              <a:gd name="connsiteY152" fmla="*/ 23645 h 172277"/>
              <a:gd name="connsiteX153" fmla="*/ 142560 w 1010106"/>
              <a:gd name="connsiteY153" fmla="*/ 16432 h 172277"/>
              <a:gd name="connsiteX154" fmla="*/ 137236 w 1010106"/>
              <a:gd name="connsiteY154" fmla="*/ 6925 h 172277"/>
              <a:gd name="connsiteX155" fmla="*/ 1007634 w 1010106"/>
              <a:gd name="connsiteY155" fmla="*/ 69552 h 172277"/>
              <a:gd name="connsiteX156" fmla="*/ 994509 w 1010106"/>
              <a:gd name="connsiteY156" fmla="*/ 69828 h 172277"/>
              <a:gd name="connsiteX157" fmla="*/ 976557 w 1010106"/>
              <a:gd name="connsiteY157" fmla="*/ 69828 h 172277"/>
              <a:gd name="connsiteX158" fmla="*/ 974828 w 1010106"/>
              <a:gd name="connsiteY158" fmla="*/ 68019 h 172277"/>
              <a:gd name="connsiteX159" fmla="*/ 984484 w 1010106"/>
              <a:gd name="connsiteY159" fmla="*/ 44824 h 172277"/>
              <a:gd name="connsiteX160" fmla="*/ 981039 w 1010106"/>
              <a:gd name="connsiteY160" fmla="*/ 44063 h 172277"/>
              <a:gd name="connsiteX161" fmla="*/ 965495 w 1010106"/>
              <a:gd name="connsiteY161" fmla="*/ 54514 h 172277"/>
              <a:gd name="connsiteX162" fmla="*/ 957579 w 1010106"/>
              <a:gd name="connsiteY162" fmla="*/ 67270 h 172277"/>
              <a:gd name="connsiteX163" fmla="*/ 954122 w 1010106"/>
              <a:gd name="connsiteY163" fmla="*/ 70324 h 172277"/>
              <a:gd name="connsiteX164" fmla="*/ 946886 w 1010106"/>
              <a:gd name="connsiteY164" fmla="*/ 71591 h 172277"/>
              <a:gd name="connsiteX165" fmla="*/ 931330 w 1010106"/>
              <a:gd name="connsiteY165" fmla="*/ 77191 h 172277"/>
              <a:gd name="connsiteX166" fmla="*/ 932033 w 1010106"/>
              <a:gd name="connsiteY166" fmla="*/ 80533 h 172277"/>
              <a:gd name="connsiteX167" fmla="*/ 949305 w 1010106"/>
              <a:gd name="connsiteY167" fmla="*/ 80533 h 172277"/>
              <a:gd name="connsiteX168" fmla="*/ 952036 w 1010106"/>
              <a:gd name="connsiteY168" fmla="*/ 83068 h 172277"/>
              <a:gd name="connsiteX169" fmla="*/ 944604 w 1010106"/>
              <a:gd name="connsiteY169" fmla="*/ 111610 h 172277"/>
              <a:gd name="connsiteX170" fmla="*/ 930131 w 1010106"/>
              <a:gd name="connsiteY170" fmla="*/ 123985 h 172277"/>
              <a:gd name="connsiteX171" fmla="*/ 907731 w 1010106"/>
              <a:gd name="connsiteY171" fmla="*/ 142145 h 172277"/>
              <a:gd name="connsiteX172" fmla="*/ 907708 w 1010106"/>
              <a:gd name="connsiteY172" fmla="*/ 142214 h 172277"/>
              <a:gd name="connsiteX173" fmla="*/ 904125 w 1010106"/>
              <a:gd name="connsiteY173" fmla="*/ 144796 h 172277"/>
              <a:gd name="connsiteX174" fmla="*/ 877818 w 1010106"/>
              <a:gd name="connsiteY174" fmla="*/ 154947 h 172277"/>
              <a:gd name="connsiteX175" fmla="*/ 857791 w 1010106"/>
              <a:gd name="connsiteY175" fmla="*/ 127684 h 172277"/>
              <a:gd name="connsiteX176" fmla="*/ 858137 w 1010106"/>
              <a:gd name="connsiteY176" fmla="*/ 120805 h 172277"/>
              <a:gd name="connsiteX177" fmla="*/ 860545 w 1010106"/>
              <a:gd name="connsiteY177" fmla="*/ 117233 h 172277"/>
              <a:gd name="connsiteX178" fmla="*/ 896450 w 1010106"/>
              <a:gd name="connsiteY178" fmla="*/ 103970 h 172277"/>
              <a:gd name="connsiteX179" fmla="*/ 919588 w 1010106"/>
              <a:gd name="connsiteY179" fmla="*/ 81028 h 172277"/>
              <a:gd name="connsiteX180" fmla="*/ 903687 w 1010106"/>
              <a:gd name="connsiteY180" fmla="*/ 65726 h 172277"/>
              <a:gd name="connsiteX181" fmla="*/ 866422 w 1010106"/>
              <a:gd name="connsiteY181" fmla="*/ 81535 h 172277"/>
              <a:gd name="connsiteX182" fmla="*/ 837396 w 1010106"/>
              <a:gd name="connsiteY182" fmla="*/ 141270 h 172277"/>
              <a:gd name="connsiteX183" fmla="*/ 829664 w 1010106"/>
              <a:gd name="connsiteY183" fmla="*/ 149773 h 172277"/>
              <a:gd name="connsiteX184" fmla="*/ 816655 w 1010106"/>
              <a:gd name="connsiteY184" fmla="*/ 159303 h 172277"/>
              <a:gd name="connsiteX185" fmla="*/ 815652 w 1010106"/>
              <a:gd name="connsiteY185" fmla="*/ 159510 h 172277"/>
              <a:gd name="connsiteX186" fmla="*/ 814961 w 1010106"/>
              <a:gd name="connsiteY186" fmla="*/ 159533 h 172277"/>
              <a:gd name="connsiteX187" fmla="*/ 793218 w 1010106"/>
              <a:gd name="connsiteY187" fmla="*/ 142226 h 172277"/>
              <a:gd name="connsiteX188" fmla="*/ 778710 w 1010106"/>
              <a:gd name="connsiteY188" fmla="*/ 117993 h 172277"/>
              <a:gd name="connsiteX189" fmla="*/ 774205 w 1010106"/>
              <a:gd name="connsiteY189" fmla="*/ 111126 h 172277"/>
              <a:gd name="connsiteX190" fmla="*/ 776982 w 1010106"/>
              <a:gd name="connsiteY190" fmla="*/ 106286 h 172277"/>
              <a:gd name="connsiteX191" fmla="*/ 808393 w 1010106"/>
              <a:gd name="connsiteY191" fmla="*/ 85637 h 172277"/>
              <a:gd name="connsiteX192" fmla="*/ 817715 w 1010106"/>
              <a:gd name="connsiteY192" fmla="*/ 73665 h 172277"/>
              <a:gd name="connsiteX193" fmla="*/ 810122 w 1010106"/>
              <a:gd name="connsiteY193" fmla="*/ 65507 h 172277"/>
              <a:gd name="connsiteX194" fmla="*/ 802874 w 1010106"/>
              <a:gd name="connsiteY194" fmla="*/ 67789 h 172277"/>
              <a:gd name="connsiteX195" fmla="*/ 793563 w 1010106"/>
              <a:gd name="connsiteY195" fmla="*/ 73665 h 172277"/>
              <a:gd name="connsiteX196" fmla="*/ 791144 w 1010106"/>
              <a:gd name="connsiteY196" fmla="*/ 79530 h 172277"/>
              <a:gd name="connsiteX197" fmla="*/ 781130 w 1010106"/>
              <a:gd name="connsiteY197" fmla="*/ 96354 h 172277"/>
              <a:gd name="connsiteX198" fmla="*/ 756621 w 1010106"/>
              <a:gd name="connsiteY198" fmla="*/ 111379 h 172277"/>
              <a:gd name="connsiteX199" fmla="*/ 753164 w 1010106"/>
              <a:gd name="connsiteY199" fmla="*/ 108591 h 172277"/>
              <a:gd name="connsiteX200" fmla="*/ 775265 w 1010106"/>
              <a:gd name="connsiteY200" fmla="*/ 9668 h 172277"/>
              <a:gd name="connsiteX201" fmla="*/ 748670 w 1010106"/>
              <a:gd name="connsiteY201" fmla="*/ 13747 h 172277"/>
              <a:gd name="connsiteX202" fmla="*/ 751782 w 1010106"/>
              <a:gd name="connsiteY202" fmla="*/ 25465 h 172277"/>
              <a:gd name="connsiteX203" fmla="*/ 727607 w 1010106"/>
              <a:gd name="connsiteY203" fmla="*/ 136119 h 172277"/>
              <a:gd name="connsiteX204" fmla="*/ 720013 w 1010106"/>
              <a:gd name="connsiteY204" fmla="*/ 165686 h 172277"/>
              <a:gd name="connsiteX205" fmla="*/ 721373 w 1010106"/>
              <a:gd name="connsiteY205" fmla="*/ 171275 h 172277"/>
              <a:gd name="connsiteX206" fmla="*/ 734186 w 1010106"/>
              <a:gd name="connsiteY206" fmla="*/ 165940 h 172277"/>
              <a:gd name="connsiteX207" fmla="*/ 740731 w 1010106"/>
              <a:gd name="connsiteY207" fmla="*/ 157263 h 172277"/>
              <a:gd name="connsiteX208" fmla="*/ 747311 w 1010106"/>
              <a:gd name="connsiteY208" fmla="*/ 133814 h 172277"/>
              <a:gd name="connsiteX209" fmla="*/ 750399 w 1010106"/>
              <a:gd name="connsiteY209" fmla="*/ 119791 h 172277"/>
              <a:gd name="connsiteX210" fmla="*/ 753510 w 1010106"/>
              <a:gd name="connsiteY210" fmla="*/ 115989 h 172277"/>
              <a:gd name="connsiteX211" fmla="*/ 764215 w 1010106"/>
              <a:gd name="connsiteY211" fmla="*/ 128456 h 172277"/>
              <a:gd name="connsiteX212" fmla="*/ 780784 w 1010106"/>
              <a:gd name="connsiteY212" fmla="*/ 158012 h 172277"/>
              <a:gd name="connsiteX213" fmla="*/ 801825 w 1010106"/>
              <a:gd name="connsiteY213" fmla="*/ 171275 h 172277"/>
              <a:gd name="connsiteX214" fmla="*/ 822140 w 1010106"/>
              <a:gd name="connsiteY214" fmla="*/ 163013 h 172277"/>
              <a:gd name="connsiteX215" fmla="*/ 838110 w 1010106"/>
              <a:gd name="connsiteY215" fmla="*/ 149451 h 172277"/>
              <a:gd name="connsiteX216" fmla="*/ 860522 w 1010106"/>
              <a:gd name="connsiteY216" fmla="*/ 169754 h 172277"/>
              <a:gd name="connsiteX217" fmla="*/ 913193 w 1010106"/>
              <a:gd name="connsiteY217" fmla="*/ 144484 h 172277"/>
              <a:gd name="connsiteX218" fmla="*/ 933473 w 1010106"/>
              <a:gd name="connsiteY218" fmla="*/ 127995 h 172277"/>
              <a:gd name="connsiteX219" fmla="*/ 942380 w 1010106"/>
              <a:gd name="connsiteY219" fmla="*/ 120621 h 172277"/>
              <a:gd name="connsiteX220" fmla="*/ 937160 w 1010106"/>
              <a:gd name="connsiteY220" fmla="*/ 144784 h 172277"/>
              <a:gd name="connsiteX221" fmla="*/ 942691 w 1010106"/>
              <a:gd name="connsiteY221" fmla="*/ 170249 h 172277"/>
              <a:gd name="connsiteX222" fmla="*/ 983793 w 1010106"/>
              <a:gd name="connsiteY222" fmla="*/ 140693 h 172277"/>
              <a:gd name="connsiteX223" fmla="*/ 981005 w 1010106"/>
              <a:gd name="connsiteY223" fmla="*/ 138919 h 172277"/>
              <a:gd name="connsiteX224" fmla="*/ 960298 w 1010106"/>
              <a:gd name="connsiteY224" fmla="*/ 150615 h 172277"/>
              <a:gd name="connsiteX225" fmla="*/ 958915 w 1010106"/>
              <a:gd name="connsiteY225" fmla="*/ 132028 h 172277"/>
              <a:gd name="connsiteX226" fmla="*/ 970657 w 1010106"/>
              <a:gd name="connsiteY226" fmla="*/ 82549 h 172277"/>
              <a:gd name="connsiteX227" fmla="*/ 973780 w 1010106"/>
              <a:gd name="connsiteY227" fmla="*/ 80533 h 172277"/>
              <a:gd name="connsiteX228" fmla="*/ 983447 w 1010106"/>
              <a:gd name="connsiteY228" fmla="*/ 80014 h 172277"/>
              <a:gd name="connsiteX229" fmla="*/ 994809 w 1010106"/>
              <a:gd name="connsiteY229" fmla="*/ 77952 h 172277"/>
              <a:gd name="connsiteX230" fmla="*/ 1008636 w 1010106"/>
              <a:gd name="connsiteY230" fmla="*/ 71338 h 172277"/>
              <a:gd name="connsiteX231" fmla="*/ 1007588 w 1010106"/>
              <a:gd name="connsiteY231" fmla="*/ 69540 h 172277"/>
              <a:gd name="connsiteX232" fmla="*/ 860568 w 1010106"/>
              <a:gd name="connsiteY232" fmla="*/ 107024 h 172277"/>
              <a:gd name="connsiteX233" fmla="*/ 871273 w 1010106"/>
              <a:gd name="connsiteY233" fmla="*/ 85626 h 172277"/>
              <a:gd name="connsiteX234" fmla="*/ 887174 w 1010106"/>
              <a:gd name="connsiteY234" fmla="*/ 77710 h 172277"/>
              <a:gd name="connsiteX235" fmla="*/ 899239 w 1010106"/>
              <a:gd name="connsiteY235" fmla="*/ 89959 h 172277"/>
              <a:gd name="connsiteX236" fmla="*/ 893040 w 1010106"/>
              <a:gd name="connsiteY236" fmla="*/ 99154 h 172277"/>
              <a:gd name="connsiteX237" fmla="*/ 862654 w 1010106"/>
              <a:gd name="connsiteY237" fmla="*/ 109847 h 172277"/>
              <a:gd name="connsiteX238" fmla="*/ 860568 w 1010106"/>
              <a:gd name="connsiteY238" fmla="*/ 107035 h 172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Lst>
            <a:rect l="l" t="t" r="r" b="b"/>
            <a:pathLst>
              <a:path w="1010106" h="172277">
                <a:moveTo>
                  <a:pt x="713595" y="65738"/>
                </a:moveTo>
                <a:cubicBezTo>
                  <a:pt x="707718" y="65738"/>
                  <a:pt x="702533" y="70842"/>
                  <a:pt x="699791" y="72882"/>
                </a:cubicBezTo>
                <a:cubicBezTo>
                  <a:pt x="693914" y="78217"/>
                  <a:pt x="682875" y="88679"/>
                  <a:pt x="671122" y="105238"/>
                </a:cubicBezTo>
                <a:cubicBezTo>
                  <a:pt x="669728" y="107300"/>
                  <a:pt x="668368" y="107300"/>
                  <a:pt x="668714" y="105238"/>
                </a:cubicBezTo>
                <a:cubicBezTo>
                  <a:pt x="671122" y="93012"/>
                  <a:pt x="673208" y="83586"/>
                  <a:pt x="673899" y="76696"/>
                </a:cubicBezTo>
                <a:cubicBezTo>
                  <a:pt x="674579" y="72628"/>
                  <a:pt x="674579" y="65749"/>
                  <a:pt x="669405" y="65749"/>
                </a:cubicBezTo>
                <a:lnTo>
                  <a:pt x="647673" y="89970"/>
                </a:lnTo>
                <a:cubicBezTo>
                  <a:pt x="652858" y="88184"/>
                  <a:pt x="653527" y="90731"/>
                  <a:pt x="652133" y="99926"/>
                </a:cubicBezTo>
                <a:cubicBezTo>
                  <a:pt x="651591" y="103578"/>
                  <a:pt x="650934" y="107358"/>
                  <a:pt x="650220" y="111276"/>
                </a:cubicBezTo>
                <a:cubicBezTo>
                  <a:pt x="650139" y="111333"/>
                  <a:pt x="650070" y="111356"/>
                  <a:pt x="649966" y="111391"/>
                </a:cubicBezTo>
                <a:cubicBezTo>
                  <a:pt x="637118" y="121946"/>
                  <a:pt x="624121" y="132316"/>
                  <a:pt x="611123" y="142664"/>
                </a:cubicBezTo>
                <a:cubicBezTo>
                  <a:pt x="611100" y="142698"/>
                  <a:pt x="611088" y="142721"/>
                  <a:pt x="611077" y="142733"/>
                </a:cubicBezTo>
                <a:cubicBezTo>
                  <a:pt x="603161" y="148460"/>
                  <a:pt x="590497" y="154970"/>
                  <a:pt x="581717" y="154970"/>
                </a:cubicBezTo>
                <a:cubicBezTo>
                  <a:pt x="568961" y="154970"/>
                  <a:pt x="561356" y="147584"/>
                  <a:pt x="561702" y="127707"/>
                </a:cubicBezTo>
                <a:cubicBezTo>
                  <a:pt x="561702" y="124896"/>
                  <a:pt x="562036" y="122603"/>
                  <a:pt x="562036" y="120828"/>
                </a:cubicBezTo>
                <a:cubicBezTo>
                  <a:pt x="562381" y="118005"/>
                  <a:pt x="563061" y="117775"/>
                  <a:pt x="564444" y="117256"/>
                </a:cubicBezTo>
                <a:cubicBezTo>
                  <a:pt x="575840" y="113672"/>
                  <a:pt x="588619" y="109593"/>
                  <a:pt x="600349" y="103993"/>
                </a:cubicBezTo>
                <a:cubicBezTo>
                  <a:pt x="610351" y="99407"/>
                  <a:pt x="623141" y="91745"/>
                  <a:pt x="623487" y="81051"/>
                </a:cubicBezTo>
                <a:cubicBezTo>
                  <a:pt x="623487" y="71614"/>
                  <a:pt x="615559" y="65749"/>
                  <a:pt x="607608" y="65749"/>
                </a:cubicBezTo>
                <a:cubicBezTo>
                  <a:pt x="599658" y="65749"/>
                  <a:pt x="580657" y="74161"/>
                  <a:pt x="570309" y="81558"/>
                </a:cubicBezTo>
                <a:cubicBezTo>
                  <a:pt x="568362" y="82849"/>
                  <a:pt x="565562" y="85004"/>
                  <a:pt x="562462" y="88126"/>
                </a:cubicBezTo>
                <a:cubicBezTo>
                  <a:pt x="562462" y="88126"/>
                  <a:pt x="559432" y="90546"/>
                  <a:pt x="552138" y="91825"/>
                </a:cubicBezTo>
                <a:cubicBezTo>
                  <a:pt x="544337" y="93231"/>
                  <a:pt x="540200" y="91491"/>
                  <a:pt x="538253" y="91145"/>
                </a:cubicBezTo>
                <a:cubicBezTo>
                  <a:pt x="534692" y="90085"/>
                  <a:pt x="531443" y="87804"/>
                  <a:pt x="531362" y="87539"/>
                </a:cubicBezTo>
                <a:cubicBezTo>
                  <a:pt x="531512" y="86882"/>
                  <a:pt x="531858" y="85165"/>
                  <a:pt x="531858" y="85165"/>
                </a:cubicBezTo>
                <a:cubicBezTo>
                  <a:pt x="531858" y="85165"/>
                  <a:pt x="532664" y="80959"/>
                  <a:pt x="532664" y="78989"/>
                </a:cubicBezTo>
                <a:cubicBezTo>
                  <a:pt x="533021" y="71603"/>
                  <a:pt x="528170" y="65749"/>
                  <a:pt x="521268" y="65749"/>
                </a:cubicBezTo>
                <a:cubicBezTo>
                  <a:pt x="513329" y="65749"/>
                  <a:pt x="508501" y="71868"/>
                  <a:pt x="507452" y="75440"/>
                </a:cubicBezTo>
                <a:cubicBezTo>
                  <a:pt x="506796" y="77479"/>
                  <a:pt x="507821" y="78228"/>
                  <a:pt x="508858" y="79254"/>
                </a:cubicBezTo>
                <a:cubicBezTo>
                  <a:pt x="510921" y="81051"/>
                  <a:pt x="513329" y="84358"/>
                  <a:pt x="513329" y="91745"/>
                </a:cubicBezTo>
                <a:cubicBezTo>
                  <a:pt x="513329" y="106540"/>
                  <a:pt x="501253" y="125668"/>
                  <a:pt x="479498" y="144530"/>
                </a:cubicBezTo>
                <a:cubicBezTo>
                  <a:pt x="476387" y="147573"/>
                  <a:pt x="475361" y="147573"/>
                  <a:pt x="475361" y="143758"/>
                </a:cubicBezTo>
                <a:cubicBezTo>
                  <a:pt x="475361" y="132259"/>
                  <a:pt x="475004" y="118258"/>
                  <a:pt x="474324" y="103463"/>
                </a:cubicBezTo>
                <a:cubicBezTo>
                  <a:pt x="473276" y="84347"/>
                  <a:pt x="469485" y="65738"/>
                  <a:pt x="459126" y="65738"/>
                </a:cubicBezTo>
                <a:lnTo>
                  <a:pt x="446704" y="82561"/>
                </a:lnTo>
                <a:cubicBezTo>
                  <a:pt x="451221" y="82561"/>
                  <a:pt x="453330" y="89567"/>
                  <a:pt x="455277" y="103820"/>
                </a:cubicBezTo>
                <a:cubicBezTo>
                  <a:pt x="438926" y="119538"/>
                  <a:pt x="420812" y="132800"/>
                  <a:pt x="402341" y="146017"/>
                </a:cubicBezTo>
                <a:cubicBezTo>
                  <a:pt x="399587" y="147469"/>
                  <a:pt x="397433" y="148333"/>
                  <a:pt x="396303" y="148333"/>
                </a:cubicBezTo>
                <a:cubicBezTo>
                  <a:pt x="393538" y="148333"/>
                  <a:pt x="393872" y="140175"/>
                  <a:pt x="395946" y="128456"/>
                </a:cubicBezTo>
                <a:cubicBezTo>
                  <a:pt x="402860" y="91480"/>
                  <a:pt x="411490" y="48396"/>
                  <a:pt x="424258" y="6845"/>
                </a:cubicBezTo>
                <a:lnTo>
                  <a:pt x="396303" y="11419"/>
                </a:lnTo>
                <a:cubicBezTo>
                  <a:pt x="400786" y="11684"/>
                  <a:pt x="402860" y="12191"/>
                  <a:pt x="399392" y="27493"/>
                </a:cubicBezTo>
                <a:cubicBezTo>
                  <a:pt x="397260" y="37115"/>
                  <a:pt x="395117" y="46564"/>
                  <a:pt x="392985" y="55943"/>
                </a:cubicBezTo>
                <a:cubicBezTo>
                  <a:pt x="391775" y="57960"/>
                  <a:pt x="384539" y="67259"/>
                  <a:pt x="384539" y="67259"/>
                </a:cubicBezTo>
                <a:cubicBezTo>
                  <a:pt x="384539" y="67259"/>
                  <a:pt x="378662" y="73700"/>
                  <a:pt x="374906" y="76823"/>
                </a:cubicBezTo>
                <a:cubicBezTo>
                  <a:pt x="369409" y="81386"/>
                  <a:pt x="364316" y="83656"/>
                  <a:pt x="363291" y="84197"/>
                </a:cubicBezTo>
                <a:cubicBezTo>
                  <a:pt x="359891" y="86041"/>
                  <a:pt x="352863" y="86018"/>
                  <a:pt x="352863" y="86018"/>
                </a:cubicBezTo>
                <a:cubicBezTo>
                  <a:pt x="352206" y="85949"/>
                  <a:pt x="351526" y="85822"/>
                  <a:pt x="350869" y="85672"/>
                </a:cubicBezTo>
                <a:cubicBezTo>
                  <a:pt x="348265" y="75140"/>
                  <a:pt x="340994" y="65738"/>
                  <a:pt x="324828" y="65738"/>
                </a:cubicBezTo>
                <a:cubicBezTo>
                  <a:pt x="315840" y="65738"/>
                  <a:pt x="303073" y="71603"/>
                  <a:pt x="291342" y="78493"/>
                </a:cubicBezTo>
                <a:cubicBezTo>
                  <a:pt x="265785" y="94026"/>
                  <a:pt x="257500" y="119526"/>
                  <a:pt x="257143" y="137628"/>
                </a:cubicBezTo>
                <a:cubicBezTo>
                  <a:pt x="257143" y="139207"/>
                  <a:pt x="257304" y="141765"/>
                  <a:pt x="257454" y="143251"/>
                </a:cubicBezTo>
                <a:lnTo>
                  <a:pt x="254539" y="146593"/>
                </a:lnTo>
                <a:lnTo>
                  <a:pt x="249330" y="151294"/>
                </a:lnTo>
                <a:cubicBezTo>
                  <a:pt x="243949" y="155892"/>
                  <a:pt x="239121" y="158588"/>
                  <a:pt x="238810" y="158738"/>
                </a:cubicBezTo>
                <a:cubicBezTo>
                  <a:pt x="237830" y="159153"/>
                  <a:pt x="236966" y="159395"/>
                  <a:pt x="236252" y="159487"/>
                </a:cubicBezTo>
                <a:cubicBezTo>
                  <a:pt x="235964" y="159510"/>
                  <a:pt x="235699" y="159533"/>
                  <a:pt x="235411" y="159533"/>
                </a:cubicBezTo>
                <a:cubicBezTo>
                  <a:pt x="226089" y="159533"/>
                  <a:pt x="218138" y="148587"/>
                  <a:pt x="213656" y="142226"/>
                </a:cubicBezTo>
                <a:cubicBezTo>
                  <a:pt x="207088" y="132789"/>
                  <a:pt x="201914" y="122084"/>
                  <a:pt x="199160" y="117993"/>
                </a:cubicBezTo>
                <a:cubicBezTo>
                  <a:pt x="197777" y="115205"/>
                  <a:pt x="196037" y="112900"/>
                  <a:pt x="194666" y="111126"/>
                </a:cubicBezTo>
                <a:cubicBezTo>
                  <a:pt x="193272" y="109593"/>
                  <a:pt x="193272" y="108337"/>
                  <a:pt x="197420" y="106286"/>
                </a:cubicBezTo>
                <a:cubicBezTo>
                  <a:pt x="205693" y="101182"/>
                  <a:pt x="224003" y="89198"/>
                  <a:pt x="228843" y="85637"/>
                </a:cubicBezTo>
                <a:cubicBezTo>
                  <a:pt x="232968" y="82330"/>
                  <a:pt x="238165" y="77721"/>
                  <a:pt x="238165" y="73665"/>
                </a:cubicBezTo>
                <a:cubicBezTo>
                  <a:pt x="238165" y="70589"/>
                  <a:pt x="236425" y="65507"/>
                  <a:pt x="230560" y="65507"/>
                </a:cubicBezTo>
                <a:cubicBezTo>
                  <a:pt x="228163" y="65507"/>
                  <a:pt x="226434" y="66003"/>
                  <a:pt x="223323" y="67789"/>
                </a:cubicBezTo>
                <a:cubicBezTo>
                  <a:pt x="219878" y="69310"/>
                  <a:pt x="216755" y="71603"/>
                  <a:pt x="214013" y="73665"/>
                </a:cubicBezTo>
                <a:cubicBezTo>
                  <a:pt x="211927" y="75175"/>
                  <a:pt x="211236" y="76972"/>
                  <a:pt x="211582" y="79530"/>
                </a:cubicBezTo>
                <a:cubicBezTo>
                  <a:pt x="211927" y="82077"/>
                  <a:pt x="209842" y="89475"/>
                  <a:pt x="201557" y="96354"/>
                </a:cubicBezTo>
                <a:cubicBezTo>
                  <a:pt x="193629" y="102968"/>
                  <a:pt x="184998" y="108061"/>
                  <a:pt x="177059" y="111379"/>
                </a:cubicBezTo>
                <a:cubicBezTo>
                  <a:pt x="173245" y="112647"/>
                  <a:pt x="172911" y="112140"/>
                  <a:pt x="173591" y="108591"/>
                </a:cubicBezTo>
                <a:cubicBezTo>
                  <a:pt x="179479" y="83091"/>
                  <a:pt x="192938" y="18333"/>
                  <a:pt x="195692" y="9668"/>
                </a:cubicBezTo>
                <a:lnTo>
                  <a:pt x="169109" y="13747"/>
                </a:lnTo>
                <a:cubicBezTo>
                  <a:pt x="173591" y="13251"/>
                  <a:pt x="173948" y="15014"/>
                  <a:pt x="172220" y="25465"/>
                </a:cubicBezTo>
                <a:cubicBezTo>
                  <a:pt x="167714" y="50216"/>
                  <a:pt x="155638" y="108591"/>
                  <a:pt x="148033" y="136119"/>
                </a:cubicBezTo>
                <a:cubicBezTo>
                  <a:pt x="145959" y="144277"/>
                  <a:pt x="143205" y="154198"/>
                  <a:pt x="140451" y="165686"/>
                </a:cubicBezTo>
                <a:cubicBezTo>
                  <a:pt x="139414" y="169270"/>
                  <a:pt x="139414" y="171275"/>
                  <a:pt x="141834" y="171275"/>
                </a:cubicBezTo>
                <a:cubicBezTo>
                  <a:pt x="143920" y="171275"/>
                  <a:pt x="152550" y="167196"/>
                  <a:pt x="154601" y="165940"/>
                </a:cubicBezTo>
                <a:cubicBezTo>
                  <a:pt x="157033" y="164154"/>
                  <a:pt x="159441" y="161826"/>
                  <a:pt x="161169" y="157263"/>
                </a:cubicBezTo>
                <a:cubicBezTo>
                  <a:pt x="163935" y="149382"/>
                  <a:pt x="166343" y="139679"/>
                  <a:pt x="167726" y="133814"/>
                </a:cubicBezTo>
                <a:cubicBezTo>
                  <a:pt x="168774" y="129240"/>
                  <a:pt x="169800" y="124389"/>
                  <a:pt x="170837" y="119791"/>
                </a:cubicBezTo>
                <a:cubicBezTo>
                  <a:pt x="171528" y="116484"/>
                  <a:pt x="171874" y="115700"/>
                  <a:pt x="173948" y="115989"/>
                </a:cubicBezTo>
                <a:cubicBezTo>
                  <a:pt x="177393" y="116484"/>
                  <a:pt x="180159" y="118766"/>
                  <a:pt x="184653" y="128456"/>
                </a:cubicBezTo>
                <a:cubicBezTo>
                  <a:pt x="189469" y="138158"/>
                  <a:pt x="196026" y="150396"/>
                  <a:pt x="201211" y="158012"/>
                </a:cubicBezTo>
                <a:cubicBezTo>
                  <a:pt x="208470" y="167956"/>
                  <a:pt x="215718" y="171275"/>
                  <a:pt x="222275" y="171275"/>
                </a:cubicBezTo>
                <a:cubicBezTo>
                  <a:pt x="227218" y="171275"/>
                  <a:pt x="233924" y="169443"/>
                  <a:pt x="241333" y="163958"/>
                </a:cubicBezTo>
                <a:cubicBezTo>
                  <a:pt x="247971" y="160086"/>
                  <a:pt x="253766" y="155523"/>
                  <a:pt x="258906" y="150154"/>
                </a:cubicBezTo>
                <a:cubicBezTo>
                  <a:pt x="262674" y="162610"/>
                  <a:pt x="272341" y="169742"/>
                  <a:pt x="285108" y="169742"/>
                </a:cubicBezTo>
                <a:cubicBezTo>
                  <a:pt x="293382" y="169742"/>
                  <a:pt x="307543" y="164142"/>
                  <a:pt x="318605" y="157252"/>
                </a:cubicBezTo>
                <a:cubicBezTo>
                  <a:pt x="341029" y="142998"/>
                  <a:pt x="352090" y="116219"/>
                  <a:pt x="352090" y="97356"/>
                </a:cubicBezTo>
                <a:cubicBezTo>
                  <a:pt x="352125" y="95720"/>
                  <a:pt x="352079" y="94015"/>
                  <a:pt x="351941" y="92309"/>
                </a:cubicBezTo>
                <a:cubicBezTo>
                  <a:pt x="365699" y="93404"/>
                  <a:pt x="379353" y="82999"/>
                  <a:pt x="389493" y="71199"/>
                </a:cubicBezTo>
                <a:cubicBezTo>
                  <a:pt x="383928" y="95582"/>
                  <a:pt x="378512" y="119376"/>
                  <a:pt x="373500" y="143482"/>
                </a:cubicBezTo>
                <a:cubicBezTo>
                  <a:pt x="370043" y="159038"/>
                  <a:pt x="372106" y="170249"/>
                  <a:pt x="376957" y="170249"/>
                </a:cubicBezTo>
                <a:cubicBezTo>
                  <a:pt x="379561" y="170249"/>
                  <a:pt x="392766" y="162068"/>
                  <a:pt x="407193" y="149266"/>
                </a:cubicBezTo>
                <a:cubicBezTo>
                  <a:pt x="424177" y="137098"/>
                  <a:pt x="440862" y="124861"/>
                  <a:pt x="456084" y="110619"/>
                </a:cubicBezTo>
                <a:cubicBezTo>
                  <a:pt x="457893" y="129194"/>
                  <a:pt x="456614" y="152320"/>
                  <a:pt x="455669" y="165433"/>
                </a:cubicBezTo>
                <a:cubicBezTo>
                  <a:pt x="455669" y="167956"/>
                  <a:pt x="456026" y="170249"/>
                  <a:pt x="458757" y="170249"/>
                </a:cubicBezTo>
                <a:cubicBezTo>
                  <a:pt x="460497" y="170249"/>
                  <a:pt x="464288" y="167461"/>
                  <a:pt x="468448" y="163889"/>
                </a:cubicBezTo>
                <a:cubicBezTo>
                  <a:pt x="471893" y="161365"/>
                  <a:pt x="474993" y="158277"/>
                  <a:pt x="479821" y="153161"/>
                </a:cubicBezTo>
                <a:cubicBezTo>
                  <a:pt x="502855" y="129424"/>
                  <a:pt x="521487" y="109132"/>
                  <a:pt x="529069" y="93012"/>
                </a:cubicBezTo>
                <a:cubicBezTo>
                  <a:pt x="536617" y="97829"/>
                  <a:pt x="545017" y="98843"/>
                  <a:pt x="554661" y="97368"/>
                </a:cubicBezTo>
                <a:cubicBezTo>
                  <a:pt x="547782" y="107254"/>
                  <a:pt x="541468" y="121750"/>
                  <a:pt x="541283" y="141477"/>
                </a:cubicBezTo>
                <a:cubicBezTo>
                  <a:pt x="541283" y="155731"/>
                  <a:pt x="547840" y="169754"/>
                  <a:pt x="564410" y="169754"/>
                </a:cubicBezTo>
                <a:cubicBezTo>
                  <a:pt x="579124" y="169754"/>
                  <a:pt x="602907" y="156341"/>
                  <a:pt x="615697" y="145660"/>
                </a:cubicBezTo>
                <a:cubicBezTo>
                  <a:pt x="626748" y="136856"/>
                  <a:pt x="637718" y="128041"/>
                  <a:pt x="648641" y="119123"/>
                </a:cubicBezTo>
                <a:cubicBezTo>
                  <a:pt x="645968" y="132558"/>
                  <a:pt x="642396" y="147768"/>
                  <a:pt x="637591" y="165686"/>
                </a:cubicBezTo>
                <a:cubicBezTo>
                  <a:pt x="636554" y="169270"/>
                  <a:pt x="636899" y="171275"/>
                  <a:pt x="638974" y="171275"/>
                </a:cubicBezTo>
                <a:cubicBezTo>
                  <a:pt x="641370" y="171275"/>
                  <a:pt x="649667" y="167196"/>
                  <a:pt x="651729" y="165686"/>
                </a:cubicBezTo>
                <a:cubicBezTo>
                  <a:pt x="653815" y="164154"/>
                  <a:pt x="656569" y="161826"/>
                  <a:pt x="657975" y="157252"/>
                </a:cubicBezTo>
                <a:cubicBezTo>
                  <a:pt x="660383" y="149370"/>
                  <a:pt x="662100" y="139668"/>
                  <a:pt x="663494" y="133803"/>
                </a:cubicBezTo>
                <a:cubicBezTo>
                  <a:pt x="664877" y="128203"/>
                  <a:pt x="666939" y="121819"/>
                  <a:pt x="671076" y="114686"/>
                </a:cubicBezTo>
                <a:cubicBezTo>
                  <a:pt x="682495" y="96838"/>
                  <a:pt x="693165" y="87665"/>
                  <a:pt x="699042" y="87665"/>
                </a:cubicBezTo>
                <a:cubicBezTo>
                  <a:pt x="701439" y="87665"/>
                  <a:pt x="703179" y="88426"/>
                  <a:pt x="704216" y="89463"/>
                </a:cubicBezTo>
                <a:cubicBezTo>
                  <a:pt x="705276" y="90224"/>
                  <a:pt x="706635" y="91745"/>
                  <a:pt x="708352" y="91745"/>
                </a:cubicBezTo>
                <a:cubicBezTo>
                  <a:pt x="710069" y="91745"/>
                  <a:pt x="713192" y="89463"/>
                  <a:pt x="717686" y="84347"/>
                </a:cubicBezTo>
                <a:cubicBezTo>
                  <a:pt x="721143" y="80544"/>
                  <a:pt x="724265" y="75935"/>
                  <a:pt x="724265" y="74149"/>
                </a:cubicBezTo>
                <a:cubicBezTo>
                  <a:pt x="724611" y="71868"/>
                  <a:pt x="722525" y="65738"/>
                  <a:pt x="713549" y="65738"/>
                </a:cubicBezTo>
                <a:moveTo>
                  <a:pt x="564444" y="107024"/>
                </a:moveTo>
                <a:cubicBezTo>
                  <a:pt x="566530" y="97345"/>
                  <a:pt x="571346" y="88933"/>
                  <a:pt x="575149" y="85626"/>
                </a:cubicBezTo>
                <a:cubicBezTo>
                  <a:pt x="578963" y="81812"/>
                  <a:pt x="585508" y="77710"/>
                  <a:pt x="591039" y="77710"/>
                </a:cubicBezTo>
                <a:cubicBezTo>
                  <a:pt x="599669" y="77710"/>
                  <a:pt x="603472" y="84093"/>
                  <a:pt x="603126" y="89959"/>
                </a:cubicBezTo>
                <a:cubicBezTo>
                  <a:pt x="603126" y="92770"/>
                  <a:pt x="601029" y="96342"/>
                  <a:pt x="596915" y="99154"/>
                </a:cubicBezTo>
                <a:cubicBezTo>
                  <a:pt x="590324" y="103221"/>
                  <a:pt x="581014" y="107035"/>
                  <a:pt x="566530" y="109847"/>
                </a:cubicBezTo>
                <a:cubicBezTo>
                  <a:pt x="564121" y="110354"/>
                  <a:pt x="564121" y="109098"/>
                  <a:pt x="564444" y="107035"/>
                </a:cubicBezTo>
                <a:moveTo>
                  <a:pt x="330716" y="102691"/>
                </a:moveTo>
                <a:cubicBezTo>
                  <a:pt x="330716" y="117751"/>
                  <a:pt x="326913" y="141961"/>
                  <a:pt x="314837" y="152689"/>
                </a:cubicBezTo>
                <a:cubicBezTo>
                  <a:pt x="311046" y="156261"/>
                  <a:pt x="304812" y="158531"/>
                  <a:pt x="299996" y="158531"/>
                </a:cubicBezTo>
                <a:cubicBezTo>
                  <a:pt x="288254" y="158531"/>
                  <a:pt x="278921" y="151156"/>
                  <a:pt x="278921" y="130772"/>
                </a:cubicBezTo>
                <a:cubicBezTo>
                  <a:pt x="279278" y="106793"/>
                  <a:pt x="286871" y="90466"/>
                  <a:pt x="295168" y="83079"/>
                </a:cubicBezTo>
                <a:cubicBezTo>
                  <a:pt x="300007" y="78735"/>
                  <a:pt x="304144" y="76972"/>
                  <a:pt x="310366" y="76972"/>
                </a:cubicBezTo>
                <a:cubicBezTo>
                  <a:pt x="327270" y="76972"/>
                  <a:pt x="331073" y="90235"/>
                  <a:pt x="330727" y="102703"/>
                </a:cubicBezTo>
                <a:moveTo>
                  <a:pt x="137225" y="6914"/>
                </a:moveTo>
                <a:cubicBezTo>
                  <a:pt x="131901" y="2650"/>
                  <a:pt x="120586" y="0"/>
                  <a:pt x="107266" y="0"/>
                </a:cubicBezTo>
                <a:cubicBezTo>
                  <a:pt x="92148" y="0"/>
                  <a:pt x="75509" y="3906"/>
                  <a:pt x="59515" y="14392"/>
                </a:cubicBezTo>
                <a:cubicBezTo>
                  <a:pt x="42646" y="25212"/>
                  <a:pt x="35974" y="37345"/>
                  <a:pt x="36228" y="51783"/>
                </a:cubicBezTo>
                <a:cubicBezTo>
                  <a:pt x="36516" y="68215"/>
                  <a:pt x="49755" y="79715"/>
                  <a:pt x="71960" y="89544"/>
                </a:cubicBezTo>
                <a:cubicBezTo>
                  <a:pt x="88829" y="96757"/>
                  <a:pt x="110492" y="105560"/>
                  <a:pt x="110492" y="126555"/>
                </a:cubicBezTo>
                <a:cubicBezTo>
                  <a:pt x="110492" y="147549"/>
                  <a:pt x="95489" y="159718"/>
                  <a:pt x="67512" y="159718"/>
                </a:cubicBezTo>
                <a:cubicBezTo>
                  <a:pt x="46644" y="159718"/>
                  <a:pt x="28035" y="151145"/>
                  <a:pt x="22665" y="138423"/>
                </a:cubicBezTo>
                <a:cubicBezTo>
                  <a:pt x="20971" y="134437"/>
                  <a:pt x="19566" y="130530"/>
                  <a:pt x="20004" y="128260"/>
                </a:cubicBezTo>
                <a:cubicBezTo>
                  <a:pt x="20891" y="126290"/>
                  <a:pt x="17342" y="125956"/>
                  <a:pt x="15118" y="128260"/>
                </a:cubicBezTo>
                <a:cubicBezTo>
                  <a:pt x="13343" y="130530"/>
                  <a:pt x="8446" y="135773"/>
                  <a:pt x="4920" y="139725"/>
                </a:cubicBezTo>
                <a:cubicBezTo>
                  <a:pt x="1775" y="142341"/>
                  <a:pt x="0" y="144968"/>
                  <a:pt x="0" y="147930"/>
                </a:cubicBezTo>
                <a:cubicBezTo>
                  <a:pt x="0" y="152838"/>
                  <a:pt x="3998" y="158427"/>
                  <a:pt x="10659" y="162667"/>
                </a:cubicBezTo>
                <a:cubicBezTo>
                  <a:pt x="18655" y="168233"/>
                  <a:pt x="35456" y="172277"/>
                  <a:pt x="52337" y="172277"/>
                </a:cubicBezTo>
                <a:cubicBezTo>
                  <a:pt x="68319" y="172277"/>
                  <a:pt x="83540" y="167449"/>
                  <a:pt x="98647" y="159902"/>
                </a:cubicBezTo>
                <a:cubicBezTo>
                  <a:pt x="117728" y="150096"/>
                  <a:pt x="135439" y="136718"/>
                  <a:pt x="135162" y="117348"/>
                </a:cubicBezTo>
                <a:cubicBezTo>
                  <a:pt x="134863" y="96930"/>
                  <a:pt x="111633" y="83033"/>
                  <a:pt x="94763" y="75509"/>
                </a:cubicBezTo>
                <a:cubicBezTo>
                  <a:pt x="75221" y="66982"/>
                  <a:pt x="57637" y="57280"/>
                  <a:pt x="57637" y="38590"/>
                </a:cubicBezTo>
                <a:cubicBezTo>
                  <a:pt x="57637" y="21202"/>
                  <a:pt x="72859" y="10935"/>
                  <a:pt x="90615" y="11177"/>
                </a:cubicBezTo>
                <a:cubicBezTo>
                  <a:pt x="113753" y="11511"/>
                  <a:pt x="124354" y="20038"/>
                  <a:pt x="121692" y="31837"/>
                </a:cubicBezTo>
                <a:cubicBezTo>
                  <a:pt x="120805" y="36089"/>
                  <a:pt x="125691" y="36758"/>
                  <a:pt x="128352" y="33808"/>
                </a:cubicBezTo>
                <a:cubicBezTo>
                  <a:pt x="132789" y="29210"/>
                  <a:pt x="135013" y="27240"/>
                  <a:pt x="138573" y="23645"/>
                </a:cubicBezTo>
                <a:cubicBezTo>
                  <a:pt x="141235" y="21006"/>
                  <a:pt x="142560" y="18736"/>
                  <a:pt x="142560" y="16432"/>
                </a:cubicBezTo>
                <a:cubicBezTo>
                  <a:pt x="142560" y="13816"/>
                  <a:pt x="141235" y="10186"/>
                  <a:pt x="137236" y="6925"/>
                </a:cubicBezTo>
                <a:moveTo>
                  <a:pt x="1007634" y="69552"/>
                </a:moveTo>
                <a:cubicBezTo>
                  <a:pt x="1005905" y="69828"/>
                  <a:pt x="1000386" y="69828"/>
                  <a:pt x="994509" y="69828"/>
                </a:cubicBezTo>
                <a:lnTo>
                  <a:pt x="976557" y="69828"/>
                </a:lnTo>
                <a:cubicBezTo>
                  <a:pt x="975174" y="69828"/>
                  <a:pt x="974471" y="69828"/>
                  <a:pt x="974828" y="68019"/>
                </a:cubicBezTo>
                <a:cubicBezTo>
                  <a:pt x="976211" y="61670"/>
                  <a:pt x="980705" y="51207"/>
                  <a:pt x="984484" y="44824"/>
                </a:cubicBezTo>
                <a:cubicBezTo>
                  <a:pt x="985867" y="43303"/>
                  <a:pt x="983482" y="42784"/>
                  <a:pt x="981039" y="44063"/>
                </a:cubicBezTo>
                <a:cubicBezTo>
                  <a:pt x="976914" y="46356"/>
                  <a:pt x="968272" y="51703"/>
                  <a:pt x="965495" y="54514"/>
                </a:cubicBezTo>
                <a:cubicBezTo>
                  <a:pt x="963444" y="56807"/>
                  <a:pt x="961013" y="59354"/>
                  <a:pt x="957579" y="67270"/>
                </a:cubicBezTo>
                <a:cubicBezTo>
                  <a:pt x="956876" y="69552"/>
                  <a:pt x="955850" y="70059"/>
                  <a:pt x="954122" y="70324"/>
                </a:cubicBezTo>
                <a:cubicBezTo>
                  <a:pt x="952394" y="70577"/>
                  <a:pt x="949985" y="71084"/>
                  <a:pt x="946886" y="71591"/>
                </a:cubicBezTo>
                <a:cubicBezTo>
                  <a:pt x="942380" y="72617"/>
                  <a:pt x="933404" y="75659"/>
                  <a:pt x="931330" y="77191"/>
                </a:cubicBezTo>
                <a:cubicBezTo>
                  <a:pt x="928576" y="79231"/>
                  <a:pt x="928922" y="80533"/>
                  <a:pt x="932033" y="80533"/>
                </a:cubicBezTo>
                <a:lnTo>
                  <a:pt x="949305" y="80533"/>
                </a:lnTo>
                <a:cubicBezTo>
                  <a:pt x="952751" y="80533"/>
                  <a:pt x="952751" y="81028"/>
                  <a:pt x="952036" y="83068"/>
                </a:cubicBezTo>
                <a:cubicBezTo>
                  <a:pt x="949732" y="91376"/>
                  <a:pt x="947093" y="101573"/>
                  <a:pt x="944604" y="111610"/>
                </a:cubicBezTo>
                <a:cubicBezTo>
                  <a:pt x="940133" y="116058"/>
                  <a:pt x="934856" y="119975"/>
                  <a:pt x="930131" y="123985"/>
                </a:cubicBezTo>
                <a:cubicBezTo>
                  <a:pt x="922814" y="130219"/>
                  <a:pt x="915394" y="136338"/>
                  <a:pt x="907731" y="142145"/>
                </a:cubicBezTo>
                <a:cubicBezTo>
                  <a:pt x="907720" y="142180"/>
                  <a:pt x="907708" y="142180"/>
                  <a:pt x="907708" y="142214"/>
                </a:cubicBezTo>
                <a:lnTo>
                  <a:pt x="904125" y="144796"/>
                </a:lnTo>
                <a:cubicBezTo>
                  <a:pt x="896289" y="149900"/>
                  <a:pt x="885561" y="154947"/>
                  <a:pt x="877818" y="154947"/>
                </a:cubicBezTo>
                <a:cubicBezTo>
                  <a:pt x="865062" y="154947"/>
                  <a:pt x="857446" y="147561"/>
                  <a:pt x="857791" y="127684"/>
                </a:cubicBezTo>
                <a:cubicBezTo>
                  <a:pt x="857791" y="124873"/>
                  <a:pt x="858137" y="122580"/>
                  <a:pt x="858137" y="120805"/>
                </a:cubicBezTo>
                <a:cubicBezTo>
                  <a:pt x="858494" y="117982"/>
                  <a:pt x="859163" y="117751"/>
                  <a:pt x="860545" y="117233"/>
                </a:cubicBezTo>
                <a:cubicBezTo>
                  <a:pt x="871964" y="113649"/>
                  <a:pt x="884732" y="109570"/>
                  <a:pt x="896450" y="103970"/>
                </a:cubicBezTo>
                <a:cubicBezTo>
                  <a:pt x="906464" y="99384"/>
                  <a:pt x="919242" y="91721"/>
                  <a:pt x="919588" y="81028"/>
                </a:cubicBezTo>
                <a:cubicBezTo>
                  <a:pt x="919588" y="71591"/>
                  <a:pt x="911649" y="65726"/>
                  <a:pt x="903687" y="65726"/>
                </a:cubicBezTo>
                <a:cubicBezTo>
                  <a:pt x="895724" y="65726"/>
                  <a:pt x="876758" y="74138"/>
                  <a:pt x="866422" y="81535"/>
                </a:cubicBezTo>
                <a:cubicBezTo>
                  <a:pt x="858817" y="86617"/>
                  <a:pt x="837822" y="104927"/>
                  <a:pt x="837396" y="141270"/>
                </a:cubicBezTo>
                <a:cubicBezTo>
                  <a:pt x="837396" y="141270"/>
                  <a:pt x="836774" y="143125"/>
                  <a:pt x="829664" y="149773"/>
                </a:cubicBezTo>
                <a:cubicBezTo>
                  <a:pt x="825021" y="154152"/>
                  <a:pt x="816655" y="159303"/>
                  <a:pt x="816655" y="159303"/>
                </a:cubicBezTo>
                <a:cubicBezTo>
                  <a:pt x="816286" y="159372"/>
                  <a:pt x="816033" y="159441"/>
                  <a:pt x="815652" y="159510"/>
                </a:cubicBezTo>
                <a:cubicBezTo>
                  <a:pt x="815399" y="159510"/>
                  <a:pt x="815192" y="159533"/>
                  <a:pt x="814961" y="159533"/>
                </a:cubicBezTo>
                <a:cubicBezTo>
                  <a:pt x="805628" y="159533"/>
                  <a:pt x="797700" y="148587"/>
                  <a:pt x="793218" y="142226"/>
                </a:cubicBezTo>
                <a:cubicBezTo>
                  <a:pt x="786638" y="132789"/>
                  <a:pt x="781487" y="122084"/>
                  <a:pt x="778710" y="117993"/>
                </a:cubicBezTo>
                <a:cubicBezTo>
                  <a:pt x="777339" y="115205"/>
                  <a:pt x="775611" y="112900"/>
                  <a:pt x="774205" y="111126"/>
                </a:cubicBezTo>
                <a:cubicBezTo>
                  <a:pt x="772822" y="109593"/>
                  <a:pt x="772822" y="108337"/>
                  <a:pt x="776982" y="106286"/>
                </a:cubicBezTo>
                <a:cubicBezTo>
                  <a:pt x="785267" y="101182"/>
                  <a:pt x="803554" y="89198"/>
                  <a:pt x="808393" y="85637"/>
                </a:cubicBezTo>
                <a:cubicBezTo>
                  <a:pt x="812541" y="82330"/>
                  <a:pt x="817715" y="77721"/>
                  <a:pt x="817715" y="73665"/>
                </a:cubicBezTo>
                <a:cubicBezTo>
                  <a:pt x="817715" y="70589"/>
                  <a:pt x="815987" y="65507"/>
                  <a:pt x="810122" y="65507"/>
                </a:cubicBezTo>
                <a:cubicBezTo>
                  <a:pt x="807713" y="65507"/>
                  <a:pt x="805985" y="66003"/>
                  <a:pt x="802874" y="67789"/>
                </a:cubicBezTo>
                <a:cubicBezTo>
                  <a:pt x="799405" y="69310"/>
                  <a:pt x="796317" y="71603"/>
                  <a:pt x="793563" y="73665"/>
                </a:cubicBezTo>
                <a:cubicBezTo>
                  <a:pt x="791478" y="75175"/>
                  <a:pt x="790786" y="76972"/>
                  <a:pt x="791144" y="79530"/>
                </a:cubicBezTo>
                <a:cubicBezTo>
                  <a:pt x="791489" y="82077"/>
                  <a:pt x="789415" y="89475"/>
                  <a:pt x="781130" y="96354"/>
                </a:cubicBezTo>
                <a:cubicBezTo>
                  <a:pt x="773191" y="102968"/>
                  <a:pt x="764560" y="108061"/>
                  <a:pt x="756621" y="111379"/>
                </a:cubicBezTo>
                <a:cubicBezTo>
                  <a:pt x="752807" y="112647"/>
                  <a:pt x="752462" y="112140"/>
                  <a:pt x="753164" y="108591"/>
                </a:cubicBezTo>
                <a:cubicBezTo>
                  <a:pt x="759053" y="83091"/>
                  <a:pt x="772488" y="18333"/>
                  <a:pt x="775265" y="9668"/>
                </a:cubicBezTo>
                <a:lnTo>
                  <a:pt x="748670" y="13747"/>
                </a:lnTo>
                <a:cubicBezTo>
                  <a:pt x="753164" y="13251"/>
                  <a:pt x="753510" y="15014"/>
                  <a:pt x="751782" y="25465"/>
                </a:cubicBezTo>
                <a:cubicBezTo>
                  <a:pt x="747299" y="50216"/>
                  <a:pt x="735212" y="108591"/>
                  <a:pt x="727607" y="136119"/>
                </a:cubicBezTo>
                <a:cubicBezTo>
                  <a:pt x="725521" y="144277"/>
                  <a:pt x="722767" y="154198"/>
                  <a:pt x="720013" y="165686"/>
                </a:cubicBezTo>
                <a:cubicBezTo>
                  <a:pt x="718976" y="169270"/>
                  <a:pt x="718976" y="171275"/>
                  <a:pt x="721373" y="171275"/>
                </a:cubicBezTo>
                <a:cubicBezTo>
                  <a:pt x="723482" y="171275"/>
                  <a:pt x="732101" y="167196"/>
                  <a:pt x="734186" y="165940"/>
                </a:cubicBezTo>
                <a:cubicBezTo>
                  <a:pt x="736572" y="164154"/>
                  <a:pt x="739014" y="161826"/>
                  <a:pt x="740731" y="157263"/>
                </a:cubicBezTo>
                <a:cubicBezTo>
                  <a:pt x="743474" y="149382"/>
                  <a:pt x="745917" y="139679"/>
                  <a:pt x="747311" y="133814"/>
                </a:cubicBezTo>
                <a:cubicBezTo>
                  <a:pt x="748348" y="129240"/>
                  <a:pt x="749385" y="124389"/>
                  <a:pt x="750399" y="119791"/>
                </a:cubicBezTo>
                <a:cubicBezTo>
                  <a:pt x="751090" y="116484"/>
                  <a:pt x="751448" y="115700"/>
                  <a:pt x="753510" y="115989"/>
                </a:cubicBezTo>
                <a:cubicBezTo>
                  <a:pt x="756955" y="116484"/>
                  <a:pt x="759721" y="118766"/>
                  <a:pt x="764215" y="128456"/>
                </a:cubicBezTo>
                <a:cubicBezTo>
                  <a:pt x="769043" y="138158"/>
                  <a:pt x="775622" y="150396"/>
                  <a:pt x="780784" y="158012"/>
                </a:cubicBezTo>
                <a:cubicBezTo>
                  <a:pt x="788032" y="167956"/>
                  <a:pt x="795292" y="171275"/>
                  <a:pt x="801825" y="171275"/>
                </a:cubicBezTo>
                <a:cubicBezTo>
                  <a:pt x="807057" y="171275"/>
                  <a:pt x="814247" y="169270"/>
                  <a:pt x="822140" y="163013"/>
                </a:cubicBezTo>
                <a:cubicBezTo>
                  <a:pt x="828109" y="159164"/>
                  <a:pt x="833375" y="154636"/>
                  <a:pt x="838110" y="149451"/>
                </a:cubicBezTo>
                <a:cubicBezTo>
                  <a:pt x="840231" y="160559"/>
                  <a:pt x="847075" y="169754"/>
                  <a:pt x="860522" y="169754"/>
                </a:cubicBezTo>
                <a:cubicBezTo>
                  <a:pt x="875790" y="169754"/>
                  <a:pt x="900771" y="155339"/>
                  <a:pt x="913193" y="144484"/>
                </a:cubicBezTo>
                <a:cubicBezTo>
                  <a:pt x="920084" y="139184"/>
                  <a:pt x="926813" y="133630"/>
                  <a:pt x="933473" y="127995"/>
                </a:cubicBezTo>
                <a:cubicBezTo>
                  <a:pt x="936388" y="125529"/>
                  <a:pt x="939407" y="123121"/>
                  <a:pt x="942380" y="120621"/>
                </a:cubicBezTo>
                <a:cubicBezTo>
                  <a:pt x="940202" y="129793"/>
                  <a:pt x="938313" y="138400"/>
                  <a:pt x="937160" y="144784"/>
                </a:cubicBezTo>
                <a:cubicBezTo>
                  <a:pt x="934406" y="158531"/>
                  <a:pt x="935432" y="170249"/>
                  <a:pt x="942691" y="170249"/>
                </a:cubicBezTo>
                <a:cubicBezTo>
                  <a:pt x="948568" y="170249"/>
                  <a:pt x="969286" y="155731"/>
                  <a:pt x="983793" y="140693"/>
                </a:cubicBezTo>
                <a:cubicBezTo>
                  <a:pt x="984807" y="139668"/>
                  <a:pt x="982733" y="137882"/>
                  <a:pt x="981005" y="138919"/>
                </a:cubicBezTo>
                <a:cubicBezTo>
                  <a:pt x="976177" y="142456"/>
                  <a:pt x="965126" y="150615"/>
                  <a:pt x="960298" y="150615"/>
                </a:cubicBezTo>
                <a:cubicBezTo>
                  <a:pt x="957210" y="150615"/>
                  <a:pt x="956853" y="145003"/>
                  <a:pt x="958915" y="132028"/>
                </a:cubicBezTo>
                <a:cubicBezTo>
                  <a:pt x="960644" y="121070"/>
                  <a:pt x="965472" y="97610"/>
                  <a:pt x="970657" y="82549"/>
                </a:cubicBezTo>
                <a:cubicBezTo>
                  <a:pt x="971337" y="81028"/>
                  <a:pt x="972051" y="80533"/>
                  <a:pt x="973780" y="80533"/>
                </a:cubicBezTo>
                <a:cubicBezTo>
                  <a:pt x="976511" y="80533"/>
                  <a:pt x="980302" y="80268"/>
                  <a:pt x="983447" y="80014"/>
                </a:cubicBezTo>
                <a:cubicBezTo>
                  <a:pt x="985821" y="80014"/>
                  <a:pt x="991375" y="78977"/>
                  <a:pt x="994809" y="77952"/>
                </a:cubicBezTo>
                <a:cubicBezTo>
                  <a:pt x="1001388" y="75935"/>
                  <a:pt x="1006885" y="72363"/>
                  <a:pt x="1008636" y="71338"/>
                </a:cubicBezTo>
                <a:cubicBezTo>
                  <a:pt x="1011045" y="70059"/>
                  <a:pt x="1010353" y="69033"/>
                  <a:pt x="1007588" y="69540"/>
                </a:cubicBezTo>
                <a:moveTo>
                  <a:pt x="860568" y="107024"/>
                </a:moveTo>
                <a:cubicBezTo>
                  <a:pt x="862654" y="97345"/>
                  <a:pt x="867494" y="88933"/>
                  <a:pt x="871273" y="85626"/>
                </a:cubicBezTo>
                <a:cubicBezTo>
                  <a:pt x="875099" y="81812"/>
                  <a:pt x="881632" y="77710"/>
                  <a:pt x="887174" y="77710"/>
                </a:cubicBezTo>
                <a:cubicBezTo>
                  <a:pt x="895793" y="77710"/>
                  <a:pt x="899585" y="84093"/>
                  <a:pt x="899239" y="89959"/>
                </a:cubicBezTo>
                <a:cubicBezTo>
                  <a:pt x="899239" y="92770"/>
                  <a:pt x="897153" y="96342"/>
                  <a:pt x="893040" y="99154"/>
                </a:cubicBezTo>
                <a:cubicBezTo>
                  <a:pt x="886449" y="103221"/>
                  <a:pt x="877138" y="107035"/>
                  <a:pt x="862654" y="109847"/>
                </a:cubicBezTo>
                <a:cubicBezTo>
                  <a:pt x="860246" y="110354"/>
                  <a:pt x="860246" y="109098"/>
                  <a:pt x="860568" y="107035"/>
                </a:cubicBezTo>
              </a:path>
            </a:pathLst>
          </a:custGeom>
          <a:solidFill>
            <a:schemeClr val="bg1"/>
          </a:solidFill>
          <a:ln w="1151" cap="flat">
            <a:noFill/>
            <a:prstDash val="solid"/>
            <a:miter/>
          </a:ln>
        </p:spPr>
        <p:txBody>
          <a:bodyPr rtlCol="0" anchor="ctr"/>
          <a:lstStyle/>
          <a:p>
            <a:endParaRPr lang="sv-SE" dirty="0"/>
          </a:p>
        </p:txBody>
      </p:sp>
      <p:sp>
        <p:nvSpPr>
          <p:cNvPr id="16" name="Platshållare för text 15">
            <a:extLst>
              <a:ext uri="{FF2B5EF4-FFF2-40B4-BE49-F238E27FC236}">
                <a16:creationId xmlns:a16="http://schemas.microsoft.com/office/drawing/2014/main" id="{F46BEE33-0529-BAC3-D725-286055F85184}"/>
              </a:ext>
            </a:extLst>
          </p:cNvPr>
          <p:cNvSpPr>
            <a:spLocks noGrp="1"/>
          </p:cNvSpPr>
          <p:nvPr>
            <p:ph type="body" sz="quarter" idx="10" hasCustomPrompt="1"/>
          </p:nvPr>
        </p:nvSpPr>
        <p:spPr>
          <a:xfrm>
            <a:off x="334963"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
        <p:nvSpPr>
          <p:cNvPr id="3" name="Underrubrik 2">
            <a:extLst>
              <a:ext uri="{FF2B5EF4-FFF2-40B4-BE49-F238E27FC236}">
                <a16:creationId xmlns:a16="http://schemas.microsoft.com/office/drawing/2014/main" id="{C0EA7789-D837-A645-D8B4-DA8954209765}"/>
              </a:ext>
            </a:extLst>
          </p:cNvPr>
          <p:cNvSpPr>
            <a:spLocks noGrp="1"/>
          </p:cNvSpPr>
          <p:nvPr>
            <p:ph type="subTitle" idx="1" hasCustomPrompt="1"/>
          </p:nvPr>
        </p:nvSpPr>
        <p:spPr>
          <a:xfrm>
            <a:off x="334962" y="1357796"/>
            <a:ext cx="9685337" cy="558318"/>
          </a:xfrm>
        </p:spPr>
        <p:txBody>
          <a:bodyPr>
            <a:no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Skriv en beskrivande text</a:t>
            </a:r>
          </a:p>
        </p:txBody>
      </p:sp>
      <p:sp>
        <p:nvSpPr>
          <p:cNvPr id="6" name="Rubrik 5">
            <a:extLst>
              <a:ext uri="{FF2B5EF4-FFF2-40B4-BE49-F238E27FC236}">
                <a16:creationId xmlns:a16="http://schemas.microsoft.com/office/drawing/2014/main" id="{1866B906-014D-A382-E978-809025409D02}"/>
              </a:ext>
            </a:extLst>
          </p:cNvPr>
          <p:cNvSpPr>
            <a:spLocks noGrp="1"/>
          </p:cNvSpPr>
          <p:nvPr>
            <p:ph type="title" hasCustomPrompt="1"/>
          </p:nvPr>
        </p:nvSpPr>
        <p:spPr>
          <a:xfrm>
            <a:off x="334962" y="552451"/>
            <a:ext cx="9685337" cy="704345"/>
          </a:xfrm>
        </p:spPr>
        <p:txBody>
          <a:bodyPr/>
          <a:lstStyle>
            <a:lvl1pPr>
              <a:defRPr>
                <a:solidFill>
                  <a:schemeClr val="tx1"/>
                </a:solidFill>
              </a:defRPr>
            </a:lvl1pPr>
          </a:lstStyle>
          <a:p>
            <a:r>
              <a:rPr lang="sv-SE" dirty="0"/>
              <a:t>Skriv rubrik</a:t>
            </a:r>
          </a:p>
        </p:txBody>
      </p:sp>
      <p:sp>
        <p:nvSpPr>
          <p:cNvPr id="9" name="Platshållare för text 15">
            <a:extLst>
              <a:ext uri="{FF2B5EF4-FFF2-40B4-BE49-F238E27FC236}">
                <a16:creationId xmlns:a16="http://schemas.microsoft.com/office/drawing/2014/main" id="{E843BAA9-8BCC-FC0A-082F-C092371AD9E8}"/>
              </a:ext>
            </a:extLst>
          </p:cNvPr>
          <p:cNvSpPr>
            <a:spLocks noGrp="1"/>
          </p:cNvSpPr>
          <p:nvPr>
            <p:ph type="body" sz="quarter" idx="11" hasCustomPrompt="1"/>
          </p:nvPr>
        </p:nvSpPr>
        <p:spPr>
          <a:xfrm>
            <a:off x="5340300" y="2420938"/>
            <a:ext cx="4680000" cy="3671887"/>
          </a:xfrm>
        </p:spPr>
        <p:txBody>
          <a:bodyPr wrap="square" numCol="1" spcCol="0"/>
          <a:lstStyle>
            <a:lvl1pPr marL="1793875" indent="-1793875">
              <a:buNone/>
              <a:tabLst>
                <a:tab pos="1793875" algn="l"/>
              </a:tabLst>
              <a:defRPr/>
            </a:lvl1pPr>
            <a:lvl2pPr marL="180975" indent="0">
              <a:buNone/>
              <a:defRPr/>
            </a:lvl2pPr>
          </a:lstStyle>
          <a:p>
            <a:pPr lvl="0"/>
            <a:r>
              <a:rPr lang="sv-SE" dirty="0"/>
              <a:t>08.00 Använd TAB för att flytta text höger</a:t>
            </a:r>
          </a:p>
        </p:txBody>
      </p:sp>
    </p:spTree>
    <p:extLst>
      <p:ext uri="{BB962C8B-B14F-4D97-AF65-F5344CB8AC3E}">
        <p14:creationId xmlns:p14="http://schemas.microsoft.com/office/powerpoint/2010/main" val="2753156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96853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612041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968533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4681538" cy="3667678"/>
          </a:xfrm>
        </p:spPr>
        <p:txBody>
          <a:bodyPr/>
          <a:lstStyle>
            <a:lvl1pPr>
              <a:defRPr/>
            </a:lvl1pPr>
          </a:lstStyle>
          <a:p>
            <a:pPr lvl="0"/>
            <a:r>
              <a:rPr lang="sv-SE" dirty="0"/>
              <a:t>Skriv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0" name="Platshållare för innehåll 2">
            <a:extLst>
              <a:ext uri="{FF2B5EF4-FFF2-40B4-BE49-F238E27FC236}">
                <a16:creationId xmlns:a16="http://schemas.microsoft.com/office/drawing/2014/main" id="{AA180532-CCF0-0FA9-5FA7-39897AA469C0}"/>
              </a:ext>
            </a:extLst>
          </p:cNvPr>
          <p:cNvSpPr>
            <a:spLocks noGrp="1"/>
          </p:cNvSpPr>
          <p:nvPr>
            <p:ph idx="13"/>
          </p:nvPr>
        </p:nvSpPr>
        <p:spPr>
          <a:xfrm>
            <a:off x="5340350" y="2425148"/>
            <a:ext cx="4681538" cy="3667678"/>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424189888"/>
      </p:ext>
    </p:extLst>
  </p:cSld>
  <p:clrMapOvr>
    <a:masterClrMapping/>
  </p:clrMapOvr>
  <p:extLst>
    <p:ext uri="{DCECCB84-F9BA-43D5-87BE-67443E8EF086}">
      <p15:sldGuideLst xmlns:p15="http://schemas.microsoft.com/office/powerpoint/2012/main">
        <p15:guide id="1" pos="3261" userDrawn="1">
          <p15:clr>
            <a:srgbClr val="FBAE40"/>
          </p15:clr>
        </p15:guide>
        <p15:guide id="2" pos="3160" userDrawn="1">
          <p15:clr>
            <a:srgbClr val="FBAE40"/>
          </p15:clr>
        </p15:guide>
        <p15:guide id="3" pos="33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F25679-0BC9-D674-45AB-591CA17B0799}"/>
              </a:ext>
            </a:extLst>
          </p:cNvPr>
          <p:cNvSpPr>
            <a:spLocks noGrp="1"/>
          </p:cNvSpPr>
          <p:nvPr>
            <p:ph type="title" hasCustomPrompt="1"/>
          </p:nvPr>
        </p:nvSpPr>
        <p:spPr>
          <a:xfrm>
            <a:off x="334963" y="552451"/>
            <a:ext cx="9685338" cy="1367942"/>
          </a:xfrm>
        </p:spPr>
        <p:txBody>
          <a:bodyPr/>
          <a:lstStyle>
            <a:lvl1pPr>
              <a:defRPr/>
            </a:lvl1pPr>
          </a:lstStyle>
          <a:p>
            <a:r>
              <a:rPr lang="sv-SE" dirty="0"/>
              <a:t>Skriv rubrik</a:t>
            </a:r>
          </a:p>
        </p:txBody>
      </p:sp>
      <p:sp>
        <p:nvSpPr>
          <p:cNvPr id="3" name="Platshållare för datum 2">
            <a:extLst>
              <a:ext uri="{FF2B5EF4-FFF2-40B4-BE49-F238E27FC236}">
                <a16:creationId xmlns:a16="http://schemas.microsoft.com/office/drawing/2014/main" id="{378ED611-716C-B130-17A5-5EC5C3C108BD}"/>
              </a:ext>
            </a:extLst>
          </p:cNvPr>
          <p:cNvSpPr>
            <a:spLocks noGrp="1"/>
          </p:cNvSpPr>
          <p:nvPr>
            <p:ph type="dt" sz="half" idx="10"/>
          </p:nvPr>
        </p:nvSpPr>
        <p:spPr/>
        <p:txBody>
          <a:bodyPr/>
          <a:lstStyle/>
          <a:p>
            <a:r>
              <a:rPr lang="sv-SE"/>
              <a:t>2025-02-18</a:t>
            </a:r>
            <a:endParaRPr lang="sv-SE" dirty="0"/>
          </a:p>
        </p:txBody>
      </p:sp>
      <p:sp>
        <p:nvSpPr>
          <p:cNvPr id="4" name="Platshållare för sidfot 3">
            <a:extLst>
              <a:ext uri="{FF2B5EF4-FFF2-40B4-BE49-F238E27FC236}">
                <a16:creationId xmlns:a16="http://schemas.microsoft.com/office/drawing/2014/main" id="{84FC6570-191F-718A-DCCA-75F7FC5A8082}"/>
              </a:ext>
            </a:extLst>
          </p:cNvPr>
          <p:cNvSpPr>
            <a:spLocks noGrp="1"/>
          </p:cNvSpPr>
          <p:nvPr>
            <p:ph type="ftr" sz="quarter" idx="11"/>
          </p:nvPr>
        </p:nvSpPr>
        <p:spPr/>
        <p:txBody>
          <a:bodyPr/>
          <a:lstStyle/>
          <a:p>
            <a:endParaRPr lang="sv-SE" dirty="0"/>
          </a:p>
        </p:txBody>
      </p:sp>
      <p:sp>
        <p:nvSpPr>
          <p:cNvPr id="5" name="Platshållare för bildnummer 4">
            <a:extLst>
              <a:ext uri="{FF2B5EF4-FFF2-40B4-BE49-F238E27FC236}">
                <a16:creationId xmlns:a16="http://schemas.microsoft.com/office/drawing/2014/main" id="{EF9000B3-11D6-605B-5CC1-DA0B4CE56EEF}"/>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867033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ehåll och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Tree>
    <p:extLst>
      <p:ext uri="{BB962C8B-B14F-4D97-AF65-F5344CB8AC3E}">
        <p14:creationId xmlns:p14="http://schemas.microsoft.com/office/powerpoint/2010/main" val="3197351073"/>
      </p:ext>
    </p:extLst>
  </p:cSld>
  <p:clrMapOvr>
    <a:masterClrMapping/>
  </p:clrMapOvr>
  <p:extLst>
    <p:ext uri="{DCECCB84-F9BA-43D5-87BE-67443E8EF086}">
      <p15:sldGuideLst xmlns:p15="http://schemas.microsoft.com/office/powerpoint/2012/main">
        <p15:guide id="3" pos="3636" userDrawn="1">
          <p15:clr>
            <a:srgbClr val="FBAE40"/>
          </p15:clr>
        </p15:guide>
        <p15:guide id="4" pos="388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ild och innehåll">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334962" y="552450"/>
            <a:ext cx="5689600" cy="5976938"/>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6419850"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6419850"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045801015"/>
      </p:ext>
    </p:extLst>
  </p:cSld>
  <p:clrMapOvr>
    <a:masterClrMapping/>
  </p:clrMapOvr>
  <p:extLst>
    <p:ext uri="{DCECCB84-F9BA-43D5-87BE-67443E8EF086}">
      <p15:sldGuideLst xmlns:p15="http://schemas.microsoft.com/office/powerpoint/2012/main">
        <p15:guide id="3" pos="3795" userDrawn="1">
          <p15:clr>
            <a:srgbClr val="FBAE40"/>
          </p15:clr>
        </p15:guide>
        <p15:guide id="4" pos="404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och två bilder">
    <p:spTree>
      <p:nvGrpSpPr>
        <p:cNvPr id="1" name=""/>
        <p:cNvGrpSpPr/>
        <p:nvPr/>
      </p:nvGrpSpPr>
      <p:grpSpPr>
        <a:xfrm>
          <a:off x="0" y="0"/>
          <a:ext cx="0" cy="0"/>
          <a:chOff x="0" y="0"/>
          <a:chExt cx="0" cy="0"/>
        </a:xfrm>
      </p:grpSpPr>
      <p:sp>
        <p:nvSpPr>
          <p:cNvPr id="11" name="Platshållare för bild 10">
            <a:extLst>
              <a:ext uri="{FF2B5EF4-FFF2-40B4-BE49-F238E27FC236}">
                <a16:creationId xmlns:a16="http://schemas.microsoft.com/office/drawing/2014/main" id="{58B5ABD1-8AFE-E4E0-603A-F307751D9C6B}"/>
              </a:ext>
            </a:extLst>
          </p:cNvPr>
          <p:cNvSpPr>
            <a:spLocks noGrp="1"/>
          </p:cNvSpPr>
          <p:nvPr>
            <p:ph type="pic" sz="quarter" idx="14"/>
          </p:nvPr>
        </p:nvSpPr>
        <p:spPr>
          <a:xfrm>
            <a:off x="6167438" y="552450"/>
            <a:ext cx="3943971" cy="3538054"/>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7" name="Platshållare för bild 10">
            <a:extLst>
              <a:ext uri="{FF2B5EF4-FFF2-40B4-BE49-F238E27FC236}">
                <a16:creationId xmlns:a16="http://schemas.microsoft.com/office/drawing/2014/main" id="{FD078754-18E4-F5B9-162F-95C18F30434A}"/>
              </a:ext>
            </a:extLst>
          </p:cNvPr>
          <p:cNvSpPr>
            <a:spLocks noGrp="1"/>
          </p:cNvSpPr>
          <p:nvPr>
            <p:ph type="pic" sz="quarter" idx="15"/>
          </p:nvPr>
        </p:nvSpPr>
        <p:spPr>
          <a:xfrm>
            <a:off x="6167438" y="4218609"/>
            <a:ext cx="2782198" cy="2306016"/>
          </a:xfrm>
          <a:solidFill>
            <a:schemeClr val="bg1">
              <a:lumMod val="85000"/>
            </a:schemeClr>
          </a:solidFill>
        </p:spPr>
        <p:txBody>
          <a:bodyPr anchor="ctr"/>
          <a:lstStyle>
            <a:lvl1pPr marL="0" indent="0" algn="ctr">
              <a:buNone/>
              <a:defRPr sz="1200"/>
            </a:lvl1pPr>
          </a:lstStyle>
          <a:p>
            <a:r>
              <a:rPr lang="sv-SE" dirty="0"/>
              <a:t>Klicka på ikonen för att lägga till en bild</a:t>
            </a:r>
          </a:p>
        </p:txBody>
      </p:sp>
      <p:sp>
        <p:nvSpPr>
          <p:cNvPr id="2" name="Rubrik 1">
            <a:extLst>
              <a:ext uri="{FF2B5EF4-FFF2-40B4-BE49-F238E27FC236}">
                <a16:creationId xmlns:a16="http://schemas.microsoft.com/office/drawing/2014/main" id="{4F0DF3C5-FE97-1D74-01D9-1BA6C204EAA7}"/>
              </a:ext>
            </a:extLst>
          </p:cNvPr>
          <p:cNvSpPr>
            <a:spLocks noGrp="1"/>
          </p:cNvSpPr>
          <p:nvPr>
            <p:ph type="title" hasCustomPrompt="1"/>
          </p:nvPr>
        </p:nvSpPr>
        <p:spPr>
          <a:xfrm>
            <a:off x="334962" y="552451"/>
            <a:ext cx="5437188" cy="1367942"/>
          </a:xfrm>
        </p:spPr>
        <p:txBody>
          <a:bodyPr/>
          <a:lstStyle>
            <a:lvl1pPr>
              <a:defRPr/>
            </a:lvl1pPr>
          </a:lstStyle>
          <a:p>
            <a:r>
              <a:rPr lang="sv-SE" dirty="0"/>
              <a:t>Skriv rubrik</a:t>
            </a:r>
          </a:p>
        </p:txBody>
      </p:sp>
      <p:sp>
        <p:nvSpPr>
          <p:cNvPr id="3" name="Platshållare för innehåll 2">
            <a:extLst>
              <a:ext uri="{FF2B5EF4-FFF2-40B4-BE49-F238E27FC236}">
                <a16:creationId xmlns:a16="http://schemas.microsoft.com/office/drawing/2014/main" id="{D94ED5E6-37A9-A616-ACDB-DE8BBEFDBBAC}"/>
              </a:ext>
            </a:extLst>
          </p:cNvPr>
          <p:cNvSpPr>
            <a:spLocks noGrp="1"/>
          </p:cNvSpPr>
          <p:nvPr>
            <p:ph idx="1" hasCustomPrompt="1"/>
          </p:nvPr>
        </p:nvSpPr>
        <p:spPr>
          <a:xfrm>
            <a:off x="334962" y="2425148"/>
            <a:ext cx="5437188" cy="3667678"/>
          </a:xfrm>
        </p:spPr>
        <p:txBody>
          <a:bodyPr/>
          <a:lstStyle>
            <a:lvl1pPr>
              <a:defRPr/>
            </a:lvl1pPr>
          </a:lstStyle>
          <a:p>
            <a:pPr lvl="0"/>
            <a:r>
              <a:rPr lang="sv-SE" dirty="0"/>
              <a:t>Skriv text </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3183047403"/>
      </p:ext>
    </p:extLst>
  </p:cSld>
  <p:clrMapOvr>
    <a:masterClrMapping/>
  </p:clrMapOvr>
  <p:extLst>
    <p:ext uri="{DCECCB84-F9BA-43D5-87BE-67443E8EF086}">
      <p15:sldGuideLst xmlns:p15="http://schemas.microsoft.com/office/powerpoint/2012/main">
        <p15:guide id="3" pos="3636">
          <p15:clr>
            <a:srgbClr val="FBAE40"/>
          </p15:clr>
        </p15:guide>
        <p15:guide id="4" pos="388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lbild">
    <p:bg>
      <p:bgPr>
        <a:solidFill>
          <a:schemeClr val="accent1"/>
        </a:solidFill>
        <a:effectLst/>
      </p:bgPr>
    </p:bg>
    <p:spTree>
      <p:nvGrpSpPr>
        <p:cNvPr id="1" name=""/>
        <p:cNvGrpSpPr/>
        <p:nvPr/>
      </p:nvGrpSpPr>
      <p:grpSpPr>
        <a:xfrm>
          <a:off x="0" y="0"/>
          <a:ext cx="0" cy="0"/>
          <a:chOff x="0" y="0"/>
          <a:chExt cx="0" cy="0"/>
        </a:xfrm>
      </p:grpSpPr>
      <p:sp>
        <p:nvSpPr>
          <p:cNvPr id="13" name="Platshållare för bild 12">
            <a:extLst>
              <a:ext uri="{FF2B5EF4-FFF2-40B4-BE49-F238E27FC236}">
                <a16:creationId xmlns:a16="http://schemas.microsoft.com/office/drawing/2014/main" id="{7C03C63D-E85D-02DD-FCCC-C4BA9EC21002}"/>
              </a:ext>
            </a:extLst>
          </p:cNvPr>
          <p:cNvSpPr>
            <a:spLocks noGrp="1"/>
          </p:cNvSpPr>
          <p:nvPr>
            <p:ph type="pic" sz="quarter" idx="14"/>
          </p:nvPr>
        </p:nvSpPr>
        <p:spPr>
          <a:xfrm>
            <a:off x="0" y="0"/>
            <a:ext cx="12192000" cy="6858000"/>
          </a:xfrm>
          <a:custGeom>
            <a:avLst/>
            <a:gdLst>
              <a:gd name="connsiteX0" fmla="*/ 10548730 w 12192000"/>
              <a:gd name="connsiteY0" fmla="*/ 1 h 6858000"/>
              <a:gd name="connsiteX1" fmla="*/ 10548730 w 12192000"/>
              <a:gd name="connsiteY1" fmla="*/ 552451 h 6858000"/>
              <a:gd name="connsiteX2" fmla="*/ 11857038 w 12192000"/>
              <a:gd name="connsiteY2" fmla="*/ 552451 h 6858000"/>
              <a:gd name="connsiteX3" fmla="*/ 11857038 w 12192000"/>
              <a:gd name="connsiteY3" fmla="*/ 1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10548730" y="1"/>
                </a:moveTo>
                <a:lnTo>
                  <a:pt x="10548730" y="552451"/>
                </a:lnTo>
                <a:lnTo>
                  <a:pt x="11857038" y="552451"/>
                </a:lnTo>
                <a:lnTo>
                  <a:pt x="11857038" y="1"/>
                </a:lnTo>
                <a:close/>
                <a:moveTo>
                  <a:pt x="0" y="0"/>
                </a:moveTo>
                <a:lnTo>
                  <a:pt x="12192000" y="0"/>
                </a:lnTo>
                <a:lnTo>
                  <a:pt x="12192000" y="6858000"/>
                </a:lnTo>
                <a:lnTo>
                  <a:pt x="0" y="6858000"/>
                </a:lnTo>
                <a:close/>
              </a:path>
            </a:pathLst>
          </a:custGeom>
          <a:solidFill>
            <a:schemeClr val="bg1">
              <a:lumMod val="85000"/>
            </a:schemeClr>
          </a:solidFill>
        </p:spPr>
        <p:txBody>
          <a:bodyPr wrap="square" anchor="ctr">
            <a:noAutofit/>
          </a:bodyPr>
          <a:lstStyle>
            <a:lvl1pPr marL="0" indent="0" algn="ctr">
              <a:buNone/>
              <a:defRPr/>
            </a:lvl1pPr>
          </a:lstStyle>
          <a:p>
            <a:r>
              <a:rPr lang="sv-SE" dirty="0"/>
              <a:t>Klicka på ikonen för att lägga till en bild</a:t>
            </a:r>
          </a:p>
        </p:txBody>
      </p:sp>
      <p:sp>
        <p:nvSpPr>
          <p:cNvPr id="4" name="Platshållare för datum 3">
            <a:extLst>
              <a:ext uri="{FF2B5EF4-FFF2-40B4-BE49-F238E27FC236}">
                <a16:creationId xmlns:a16="http://schemas.microsoft.com/office/drawing/2014/main" id="{097BF5D3-BF8D-8946-84F6-E8ABF13A8325}"/>
              </a:ext>
            </a:extLst>
          </p:cNvPr>
          <p:cNvSpPr>
            <a:spLocks noGrp="1"/>
          </p:cNvSpPr>
          <p:nvPr>
            <p:ph type="dt" sz="half" idx="10"/>
          </p:nvPr>
        </p:nvSpPr>
        <p:spPr/>
        <p:txBody>
          <a:bodyPr/>
          <a:lstStyle/>
          <a:p>
            <a:r>
              <a:rPr lang="sv-SE"/>
              <a:t>2025-02-18</a:t>
            </a:r>
            <a:endParaRPr lang="sv-SE" dirty="0"/>
          </a:p>
        </p:txBody>
      </p:sp>
      <p:sp>
        <p:nvSpPr>
          <p:cNvPr id="5" name="Platshållare för sidfot 4">
            <a:extLst>
              <a:ext uri="{FF2B5EF4-FFF2-40B4-BE49-F238E27FC236}">
                <a16:creationId xmlns:a16="http://schemas.microsoft.com/office/drawing/2014/main" id="{F2F525F8-5840-48CC-375E-59AC71A3CF90}"/>
              </a:ext>
            </a:extLst>
          </p:cNvPr>
          <p:cNvSpPr>
            <a:spLocks noGrp="1"/>
          </p:cNvSpPr>
          <p:nvPr>
            <p:ph type="ftr" sz="quarter" idx="11"/>
          </p:nvPr>
        </p:nvSpPr>
        <p:spPr/>
        <p:txBody>
          <a:bodyPr/>
          <a:lstStyle/>
          <a:p>
            <a:endParaRPr lang="sv-SE" dirty="0"/>
          </a:p>
        </p:txBody>
      </p:sp>
      <p:sp>
        <p:nvSpPr>
          <p:cNvPr id="6" name="Platshållare för bildnummer 5">
            <a:extLst>
              <a:ext uri="{FF2B5EF4-FFF2-40B4-BE49-F238E27FC236}">
                <a16:creationId xmlns:a16="http://schemas.microsoft.com/office/drawing/2014/main" id="{8C329D80-B70E-F178-8FBF-3199907AC330}"/>
              </a:ext>
            </a:extLst>
          </p:cNvPr>
          <p:cNvSpPr>
            <a:spLocks noGrp="1"/>
          </p:cNvSpPr>
          <p:nvPr>
            <p:ph type="sldNum" sz="quarter" idx="12"/>
          </p:nvPr>
        </p:nvSpPr>
        <p:spPr/>
        <p:txBody>
          <a:bodyPr/>
          <a:lstStyle/>
          <a:p>
            <a:fld id="{88B859A7-2ED4-41B8-8577-D864C71C8736}" type="slidenum">
              <a:rPr lang="sv-SE" smtClean="0"/>
              <a:t>‹#›</a:t>
            </a:fld>
            <a:endParaRPr lang="sv-SE" dirty="0"/>
          </a:p>
        </p:txBody>
      </p:sp>
    </p:spTree>
    <p:extLst>
      <p:ext uri="{BB962C8B-B14F-4D97-AF65-F5344CB8AC3E}">
        <p14:creationId xmlns:p14="http://schemas.microsoft.com/office/powerpoint/2010/main" val="4192031852"/>
      </p:ext>
    </p:extLst>
  </p:cSld>
  <p:clrMapOvr>
    <a:masterClrMapping/>
  </p:clrMapOvr>
  <p:extLst>
    <p:ext uri="{DCECCB84-F9BA-43D5-87BE-67443E8EF086}">
      <p15:sldGuideLst xmlns:p15="http://schemas.microsoft.com/office/powerpoint/2012/main">
        <p15:guide id="3" pos="3795">
          <p15:clr>
            <a:srgbClr val="FBAE40"/>
          </p15:clr>
        </p15:guide>
        <p15:guide id="4" pos="404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A4B93FC3-CC14-E09B-7BAD-81012D916A9E}"/>
              </a:ext>
            </a:extLst>
          </p:cNvPr>
          <p:cNvSpPr/>
          <p:nvPr userDrawn="1"/>
        </p:nvSpPr>
        <p:spPr>
          <a:xfrm>
            <a:off x="10548730" y="1"/>
            <a:ext cx="1308308" cy="55245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Platshållare för rubrik 1">
            <a:extLst>
              <a:ext uri="{FF2B5EF4-FFF2-40B4-BE49-F238E27FC236}">
                <a16:creationId xmlns:a16="http://schemas.microsoft.com/office/drawing/2014/main" id="{BB303B53-73BC-7736-F110-AF40987138B0}"/>
              </a:ext>
            </a:extLst>
          </p:cNvPr>
          <p:cNvSpPr>
            <a:spLocks noGrp="1"/>
          </p:cNvSpPr>
          <p:nvPr>
            <p:ph type="title"/>
          </p:nvPr>
        </p:nvSpPr>
        <p:spPr>
          <a:xfrm>
            <a:off x="334962" y="552451"/>
            <a:ext cx="11522075" cy="1367942"/>
          </a:xfrm>
          <a:prstGeom prst="rect">
            <a:avLst/>
          </a:prstGeom>
        </p:spPr>
        <p:txBody>
          <a:bodyPr vert="horz" lIns="0" tIns="0" rIns="0" bIns="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C20C44D3-02E7-D14C-F6E0-C5F0FE6B3075}"/>
              </a:ext>
            </a:extLst>
          </p:cNvPr>
          <p:cNvSpPr>
            <a:spLocks noGrp="1"/>
          </p:cNvSpPr>
          <p:nvPr>
            <p:ph type="body" idx="1"/>
          </p:nvPr>
        </p:nvSpPr>
        <p:spPr>
          <a:xfrm>
            <a:off x="334962" y="2425148"/>
            <a:ext cx="11522076" cy="3667678"/>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27B6A962-EF39-EC5A-4924-A5BF7EE590EC}"/>
              </a:ext>
            </a:extLst>
          </p:cNvPr>
          <p:cNvSpPr>
            <a:spLocks noGrp="1"/>
          </p:cNvSpPr>
          <p:nvPr>
            <p:ph type="dt" sz="half" idx="2"/>
          </p:nvPr>
        </p:nvSpPr>
        <p:spPr>
          <a:xfrm>
            <a:off x="334963" y="136515"/>
            <a:ext cx="2743200" cy="252067"/>
          </a:xfrm>
          <a:prstGeom prst="rect">
            <a:avLst/>
          </a:prstGeom>
        </p:spPr>
        <p:txBody>
          <a:bodyPr vert="horz" lIns="0" tIns="0" rIns="0" bIns="0" rtlCol="0" anchor="ctr"/>
          <a:lstStyle>
            <a:lvl1pPr algn="l">
              <a:defRPr sz="800">
                <a:solidFill>
                  <a:schemeClr val="tx1"/>
                </a:solidFill>
              </a:defRPr>
            </a:lvl1pPr>
          </a:lstStyle>
          <a:p>
            <a:r>
              <a:rPr lang="sv-SE"/>
              <a:t>2025-02-18</a:t>
            </a:r>
            <a:endParaRPr lang="sv-SE" dirty="0"/>
          </a:p>
        </p:txBody>
      </p:sp>
      <p:sp>
        <p:nvSpPr>
          <p:cNvPr id="5" name="Platshållare för sidfot 4">
            <a:extLst>
              <a:ext uri="{FF2B5EF4-FFF2-40B4-BE49-F238E27FC236}">
                <a16:creationId xmlns:a16="http://schemas.microsoft.com/office/drawing/2014/main" id="{4F3F8D06-8374-7CF8-3DA6-F35C69F16967}"/>
              </a:ext>
            </a:extLst>
          </p:cNvPr>
          <p:cNvSpPr>
            <a:spLocks noGrp="1"/>
          </p:cNvSpPr>
          <p:nvPr>
            <p:ph type="ftr" sz="quarter" idx="3"/>
          </p:nvPr>
        </p:nvSpPr>
        <p:spPr>
          <a:xfrm>
            <a:off x="7289800" y="6589108"/>
            <a:ext cx="4567238" cy="185527"/>
          </a:xfrm>
          <a:prstGeom prst="rect">
            <a:avLst/>
          </a:prstGeom>
        </p:spPr>
        <p:txBody>
          <a:bodyPr vert="horz" lIns="0" tIns="0" rIns="0" bIns="0" rtlCol="0" anchor="ctr"/>
          <a:lstStyle>
            <a:lvl1pPr algn="r">
              <a:defRPr sz="8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93F6B2BA-8CCD-3CBA-3D46-AE677669A0EB}"/>
              </a:ext>
            </a:extLst>
          </p:cNvPr>
          <p:cNvSpPr>
            <a:spLocks noGrp="1"/>
          </p:cNvSpPr>
          <p:nvPr>
            <p:ph type="sldNum" sz="quarter" idx="4"/>
          </p:nvPr>
        </p:nvSpPr>
        <p:spPr>
          <a:xfrm>
            <a:off x="11891617" y="6590749"/>
            <a:ext cx="234881" cy="185527"/>
          </a:xfrm>
          <a:prstGeom prst="rect">
            <a:avLst/>
          </a:prstGeom>
        </p:spPr>
        <p:txBody>
          <a:bodyPr vert="horz" lIns="0" tIns="0" rIns="0" bIns="0" rtlCol="0" anchor="ctr"/>
          <a:lstStyle>
            <a:lvl1pPr algn="ctr">
              <a:defRPr sz="800">
                <a:solidFill>
                  <a:schemeClr val="tx1"/>
                </a:solidFill>
              </a:defRPr>
            </a:lvl1pPr>
          </a:lstStyle>
          <a:p>
            <a:fld id="{88B859A7-2ED4-41B8-8577-D864C71C8736}" type="slidenum">
              <a:rPr lang="sv-SE" smtClean="0"/>
              <a:pPr/>
              <a:t>‹#›</a:t>
            </a:fld>
            <a:endParaRPr lang="sv-SE" dirty="0"/>
          </a:p>
        </p:txBody>
      </p:sp>
      <p:pic>
        <p:nvPicPr>
          <p:cNvPr id="13" name="Bild 12">
            <a:extLst>
              <a:ext uri="{FF2B5EF4-FFF2-40B4-BE49-F238E27FC236}">
                <a16:creationId xmlns:a16="http://schemas.microsoft.com/office/drawing/2014/main" id="{C4ECD665-68D6-9A9B-FD1F-839C843684CF}"/>
              </a:ext>
            </a:extLst>
          </p:cNvPr>
          <p:cNvPicPr>
            <a:picLocks noChangeAspect="1"/>
          </p:cNvPicPr>
          <p:nvPr userDrawn="1"/>
        </p:nvPicPr>
        <p:blipFill>
          <a:blip r:embed="rId20">
            <a:extLst>
              <a:ext uri="{96DAC541-7B7A-43D3-8B79-37D633B846F1}">
                <asvg:svgBlip xmlns:asvg="http://schemas.microsoft.com/office/drawing/2016/SVG/main" r:embed="rId21"/>
              </a:ext>
            </a:extLst>
          </a:blip>
          <a:stretch>
            <a:fillRect/>
          </a:stretch>
        </p:blipFill>
        <p:spPr>
          <a:xfrm>
            <a:off x="10697610" y="176128"/>
            <a:ext cx="1010549" cy="172842"/>
          </a:xfrm>
          <a:prstGeom prst="rect">
            <a:avLst/>
          </a:prstGeom>
        </p:spPr>
      </p:pic>
      <p:sp>
        <p:nvSpPr>
          <p:cNvPr id="7" name="xxLanguageTextBox">
            <a:extLst>
              <a:ext uri="{FF2B5EF4-FFF2-40B4-BE49-F238E27FC236}">
                <a16:creationId xmlns:a16="http://schemas.microsoft.com/office/drawing/2014/main" id="{F21B44DC-414C-C9AC-9A80-06C4D80AF2D7}"/>
              </a:ext>
            </a:extLst>
          </p:cNvPr>
          <p:cNvSpPr/>
          <p:nvPr userDrawn="1">
            <p:custDataLst>
              <p:tags r:id="rId19"/>
            </p:custDataLst>
          </p:nvPr>
        </p:nvSpPr>
        <p:spPr>
          <a:xfrm>
            <a:off x="0" y="0"/>
            <a:ext cx="12700" cy="12700"/>
          </a:xfrm>
          <a:prstGeom prst="rect">
            <a:avLst/>
          </a:prstGeom>
          <a:noFill/>
          <a:ln w="1905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Tree>
    <p:extLst>
      <p:ext uri="{BB962C8B-B14F-4D97-AF65-F5344CB8AC3E}">
        <p14:creationId xmlns:p14="http://schemas.microsoft.com/office/powerpoint/2010/main" val="185694280"/>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50" r:id="rId3"/>
    <p:sldLayoutId id="2147483656" r:id="rId4"/>
    <p:sldLayoutId id="2147483654" r:id="rId5"/>
    <p:sldLayoutId id="2147483657" r:id="rId6"/>
    <p:sldLayoutId id="2147483658" r:id="rId7"/>
    <p:sldLayoutId id="2147483660" r:id="rId8"/>
    <p:sldLayoutId id="2147483659" r:id="rId9"/>
    <p:sldLayoutId id="2147483667" r:id="rId10"/>
    <p:sldLayoutId id="2147483668" r:id="rId11"/>
    <p:sldLayoutId id="2147483661" r:id="rId12"/>
    <p:sldLayoutId id="2147483662" r:id="rId13"/>
    <p:sldLayoutId id="2147483663" r:id="rId14"/>
    <p:sldLayoutId id="2147483664" r:id="rId15"/>
    <p:sldLayoutId id="2147483665" r:id="rId16"/>
    <p:sldLayoutId id="2147483669" r:id="rId17"/>
  </p:sldLayoutIdLst>
  <p:hf sldNum="0" hdr="0" ftr="0" dt="0"/>
  <p:txStyles>
    <p:titleStyle>
      <a:lvl1pPr algn="l" defTabSz="914400" rtl="0" eaLnBrk="1" latinLnBrk="0" hangingPunct="1">
        <a:lnSpc>
          <a:spcPct val="100000"/>
        </a:lnSpc>
        <a:spcBef>
          <a:spcPct val="0"/>
        </a:spcBef>
        <a:buNone/>
        <a:defRPr sz="4400" b="1" kern="1200">
          <a:solidFill>
            <a:schemeClr val="accent1"/>
          </a:solidFill>
          <a:latin typeface="+mj-lt"/>
          <a:ea typeface="+mj-ea"/>
          <a:cs typeface="+mj-cs"/>
        </a:defRPr>
      </a:lvl1pPr>
    </p:titleStyle>
    <p:body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525" userDrawn="1">
          <p15:clr>
            <a:srgbClr val="F26B43"/>
          </p15:clr>
        </p15:guide>
        <p15:guide id="2" pos="211" userDrawn="1">
          <p15:clr>
            <a:srgbClr val="F26B43"/>
          </p15:clr>
        </p15:guide>
        <p15:guide id="3" pos="6312" userDrawn="1">
          <p15:clr>
            <a:srgbClr val="F26B43"/>
          </p15:clr>
        </p15:guide>
        <p15:guide id="4" orient="horz" pos="348" userDrawn="1">
          <p15:clr>
            <a:srgbClr val="F26B43"/>
          </p15:clr>
        </p15:guide>
        <p15:guide id="5" orient="horz" pos="1207" userDrawn="1">
          <p15:clr>
            <a:srgbClr val="F26B43"/>
          </p15:clr>
        </p15:guide>
        <p15:guide id="6" pos="7469" userDrawn="1">
          <p15:clr>
            <a:srgbClr val="F26B43"/>
          </p15:clr>
        </p15:guide>
        <p15:guide id="7" orient="horz" pos="3838" userDrawn="1">
          <p15:clr>
            <a:srgbClr val="F26B43"/>
          </p15:clr>
        </p15:guide>
        <p15:guide id="8" orient="horz" pos="411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hyperlink" Target="https://www.skolverket.se/om-oss/kontakta-oss" TargetMode="External"/><Relationship Id="rId5" Type="http://schemas.openxmlformats.org/officeDocument/2006/relationships/hyperlink" Target="https://www.skolverket.se/om-oss/nyhetsbrev-och-sociala-medier/prenumerera-pa-skolverkets-nyhetsbrev" TargetMode="External"/><Relationship Id="rId4" Type="http://schemas.openxmlformats.org/officeDocument/2006/relationships/hyperlink" Target="https://www.skolverket.se/regler-och-ansvar/forandringar-inom-skolomradet/gy25----amnesbetyg-pa-gymnasial-niva"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367C2C-C082-700F-DC42-5F1A87A6E09B}"/>
              </a:ext>
            </a:extLst>
          </p:cNvPr>
          <p:cNvSpPr>
            <a:spLocks noGrp="1"/>
          </p:cNvSpPr>
          <p:nvPr>
            <p:ph type="ctrTitle"/>
          </p:nvPr>
        </p:nvSpPr>
        <p:spPr/>
        <p:txBody>
          <a:bodyPr/>
          <a:lstStyle/>
          <a:p>
            <a:r>
              <a:rPr lang="sv-SE" dirty="0"/>
              <a:t>Gy25</a:t>
            </a:r>
          </a:p>
        </p:txBody>
      </p:sp>
      <p:sp>
        <p:nvSpPr>
          <p:cNvPr id="3" name="Underrubrik 2">
            <a:extLst>
              <a:ext uri="{FF2B5EF4-FFF2-40B4-BE49-F238E27FC236}">
                <a16:creationId xmlns:a16="http://schemas.microsoft.com/office/drawing/2014/main" id="{85EF46DA-7730-5B07-A3D9-B32564739116}"/>
              </a:ext>
            </a:extLst>
          </p:cNvPr>
          <p:cNvSpPr>
            <a:spLocks noGrp="1"/>
          </p:cNvSpPr>
          <p:nvPr>
            <p:ph type="subTitle" idx="1"/>
          </p:nvPr>
        </p:nvSpPr>
        <p:spPr/>
        <p:txBody>
          <a:bodyPr/>
          <a:lstStyle/>
          <a:p>
            <a:r>
              <a:rPr lang="sv-SE" dirty="0"/>
              <a:t>En introduktion för styrelse- och nämndledamöter</a:t>
            </a:r>
          </a:p>
        </p:txBody>
      </p:sp>
    </p:spTree>
    <p:extLst>
      <p:ext uri="{BB962C8B-B14F-4D97-AF65-F5344CB8AC3E}">
        <p14:creationId xmlns:p14="http://schemas.microsoft.com/office/powerpoint/2010/main" val="3764750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ktangel 66">
            <a:extLst>
              <a:ext uri="{FF2B5EF4-FFF2-40B4-BE49-F238E27FC236}">
                <a16:creationId xmlns:a16="http://schemas.microsoft.com/office/drawing/2014/main" id="{0802D30C-82AE-758E-2940-7D3FF31BDC09}"/>
              </a:ext>
            </a:extLst>
          </p:cNvPr>
          <p:cNvSpPr/>
          <p:nvPr/>
        </p:nvSpPr>
        <p:spPr>
          <a:xfrm>
            <a:off x="658906" y="3204691"/>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072BB75A-762F-33C0-D988-8F6527CC5050}"/>
              </a:ext>
            </a:extLst>
          </p:cNvPr>
          <p:cNvSpPr>
            <a:spLocks noGrp="1"/>
          </p:cNvSpPr>
          <p:nvPr>
            <p:ph type="title"/>
          </p:nvPr>
        </p:nvSpPr>
        <p:spPr/>
        <p:txBody>
          <a:bodyPr/>
          <a:lstStyle/>
          <a:p>
            <a:r>
              <a:rPr lang="sv-SE" dirty="0"/>
              <a:t>Godkända betyg på varje nivå</a:t>
            </a:r>
          </a:p>
        </p:txBody>
      </p:sp>
      <p:sp>
        <p:nvSpPr>
          <p:cNvPr id="54" name="textruta 53">
            <a:extLst>
              <a:ext uri="{FF2B5EF4-FFF2-40B4-BE49-F238E27FC236}">
                <a16:creationId xmlns:a16="http://schemas.microsoft.com/office/drawing/2014/main" id="{C0D0AD53-C378-4608-8FA0-2F4D2E6CD8D1}"/>
              </a:ext>
            </a:extLst>
          </p:cNvPr>
          <p:cNvSpPr txBox="1"/>
          <p:nvPr/>
        </p:nvSpPr>
        <p:spPr>
          <a:xfrm>
            <a:off x="937756" y="3329896"/>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D9E27A7-7FD5-0F03-4514-C2F80EF47C17}"/>
              </a:ext>
            </a:extLst>
          </p:cNvPr>
          <p:cNvSpPr txBox="1"/>
          <p:nvPr/>
        </p:nvSpPr>
        <p:spPr>
          <a:xfrm>
            <a:off x="3951677" y="3867734"/>
            <a:ext cx="511926" cy="523220"/>
          </a:xfrm>
          <a:prstGeom prst="rect">
            <a:avLst/>
          </a:prstGeom>
          <a:noFill/>
        </p:spPr>
        <p:txBody>
          <a:bodyPr wrap="square" rtlCol="0">
            <a:spAutoFit/>
          </a:bodyPr>
          <a:lstStyle/>
          <a:p>
            <a:r>
              <a:rPr lang="sv-SE" sz="2800" dirty="0"/>
              <a:t> A </a:t>
            </a:r>
          </a:p>
        </p:txBody>
      </p:sp>
      <p:cxnSp>
        <p:nvCxnSpPr>
          <p:cNvPr id="60" name="Rak koppling 59">
            <a:extLst>
              <a:ext uri="{FF2B5EF4-FFF2-40B4-BE49-F238E27FC236}">
                <a16:creationId xmlns:a16="http://schemas.microsoft.com/office/drawing/2014/main" id="{2C8D32EC-96D0-1AFD-16B6-8F4FBB2EC049}"/>
              </a:ext>
            </a:extLst>
          </p:cNvPr>
          <p:cNvCxnSpPr>
            <a:cxnSpLocks/>
          </p:cNvCxnSpPr>
          <p:nvPr/>
        </p:nvCxnSpPr>
        <p:spPr>
          <a:xfrm>
            <a:off x="4001011" y="4675636"/>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61" name="textruta 60">
            <a:extLst>
              <a:ext uri="{FF2B5EF4-FFF2-40B4-BE49-F238E27FC236}">
                <a16:creationId xmlns:a16="http://schemas.microsoft.com/office/drawing/2014/main" id="{68EB2290-2BE9-D95E-248B-E04936A1429D}"/>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63" name="textruta 62">
            <a:extLst>
              <a:ext uri="{FF2B5EF4-FFF2-40B4-BE49-F238E27FC236}">
                <a16:creationId xmlns:a16="http://schemas.microsoft.com/office/drawing/2014/main" id="{17DF009F-3F8E-DC0A-5B34-6296805CAC52}"/>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sp>
        <p:nvSpPr>
          <p:cNvPr id="71" name="Icon_01">
            <a:extLst>
              <a:ext uri="{FF2B5EF4-FFF2-40B4-BE49-F238E27FC236}">
                <a16:creationId xmlns:a16="http://schemas.microsoft.com/office/drawing/2014/main" id="{1C30D431-FDD3-EE55-843A-02D8F8048ADA}"/>
              </a:ext>
            </a:extLst>
          </p:cNvPr>
          <p:cNvSpPr/>
          <p:nvPr/>
        </p:nvSpPr>
        <p:spPr>
          <a:xfrm>
            <a:off x="894615" y="3916765"/>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09EA7FC-61B9-CBB2-DC89-A3DEC7EBCB5E}"/>
              </a:ext>
            </a:extLst>
          </p:cNvPr>
          <p:cNvSpPr/>
          <p:nvPr/>
        </p:nvSpPr>
        <p:spPr>
          <a:xfrm>
            <a:off x="894615" y="462123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009C1211-11DB-F4BA-4A93-F91AD9D4B2E9}"/>
              </a:ext>
            </a:extLst>
          </p:cNvPr>
          <p:cNvSpPr/>
          <p:nvPr/>
        </p:nvSpPr>
        <p:spPr>
          <a:xfrm>
            <a:off x="916993" y="5312567"/>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4C49585C-F088-2D95-9BD4-162C1568DC37}"/>
              </a:ext>
            </a:extLst>
          </p:cNvPr>
          <p:cNvSpPr txBox="1"/>
          <p:nvPr/>
        </p:nvSpPr>
        <p:spPr>
          <a:xfrm>
            <a:off x="4053337" y="4577009"/>
            <a:ext cx="452040" cy="523220"/>
          </a:xfrm>
          <a:prstGeom prst="rect">
            <a:avLst/>
          </a:prstGeom>
          <a:noFill/>
        </p:spPr>
        <p:txBody>
          <a:bodyPr wrap="square" rtlCol="0">
            <a:spAutoFit/>
          </a:bodyPr>
          <a:lstStyle/>
          <a:p>
            <a:r>
              <a:rPr lang="sv-SE" sz="2800" dirty="0"/>
              <a:t>B </a:t>
            </a:r>
          </a:p>
        </p:txBody>
      </p:sp>
      <p:sp>
        <p:nvSpPr>
          <p:cNvPr id="78" name="textruta 77">
            <a:extLst>
              <a:ext uri="{FF2B5EF4-FFF2-40B4-BE49-F238E27FC236}">
                <a16:creationId xmlns:a16="http://schemas.microsoft.com/office/drawing/2014/main" id="{30D2A02E-A699-EF79-58F5-6C545841253A}"/>
              </a:ext>
            </a:extLst>
          </p:cNvPr>
          <p:cNvSpPr txBox="1"/>
          <p:nvPr/>
        </p:nvSpPr>
        <p:spPr>
          <a:xfrm>
            <a:off x="4061836" y="5306647"/>
            <a:ext cx="511926" cy="523220"/>
          </a:xfrm>
          <a:prstGeom prst="rect">
            <a:avLst/>
          </a:prstGeom>
          <a:noFill/>
        </p:spPr>
        <p:txBody>
          <a:bodyPr wrap="square" rtlCol="0">
            <a:spAutoFit/>
          </a:bodyPr>
          <a:lstStyle/>
          <a:p>
            <a:r>
              <a:rPr lang="sv-SE" sz="2800" dirty="0"/>
              <a:t>C </a:t>
            </a:r>
          </a:p>
        </p:txBody>
      </p:sp>
      <p:cxnSp>
        <p:nvCxnSpPr>
          <p:cNvPr id="81" name="Rak koppling 80">
            <a:extLst>
              <a:ext uri="{FF2B5EF4-FFF2-40B4-BE49-F238E27FC236}">
                <a16:creationId xmlns:a16="http://schemas.microsoft.com/office/drawing/2014/main" id="{107E348E-3E88-73E0-FF97-D8BF29B1FFD1}"/>
              </a:ext>
            </a:extLst>
          </p:cNvPr>
          <p:cNvCxnSpPr>
            <a:cxnSpLocks/>
          </p:cNvCxnSpPr>
          <p:nvPr/>
        </p:nvCxnSpPr>
        <p:spPr>
          <a:xfrm>
            <a:off x="4035850" y="5381074"/>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D25EC84C-6F36-6154-9800-4BD564D9F479}"/>
              </a:ext>
            </a:extLst>
          </p:cNvPr>
          <p:cNvSpPr txBox="1"/>
          <p:nvPr/>
        </p:nvSpPr>
        <p:spPr>
          <a:xfrm>
            <a:off x="6986085" y="3867734"/>
            <a:ext cx="511926" cy="523220"/>
          </a:xfrm>
          <a:prstGeom prst="rect">
            <a:avLst/>
          </a:prstGeom>
          <a:noFill/>
        </p:spPr>
        <p:txBody>
          <a:bodyPr wrap="square" rtlCol="0">
            <a:spAutoFit/>
          </a:bodyPr>
          <a:lstStyle/>
          <a:p>
            <a:r>
              <a:rPr lang="sv-SE" sz="2800" dirty="0"/>
              <a:t> A </a:t>
            </a:r>
          </a:p>
        </p:txBody>
      </p:sp>
      <p:cxnSp>
        <p:nvCxnSpPr>
          <p:cNvPr id="5" name="Rak pilkoppling 4">
            <a:extLst>
              <a:ext uri="{FF2B5EF4-FFF2-40B4-BE49-F238E27FC236}">
                <a16:creationId xmlns:a16="http://schemas.microsoft.com/office/drawing/2014/main" id="{4A8C1265-9851-960F-3B0D-D9A40FD6908D}"/>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Rak pilkoppling 5">
            <a:extLst>
              <a:ext uri="{FF2B5EF4-FFF2-40B4-BE49-F238E27FC236}">
                <a16:creationId xmlns:a16="http://schemas.microsoft.com/office/drawing/2014/main" id="{B74AA765-3D1F-5BE3-82F1-6700889E3C77}"/>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 name="Rak pilkoppling 11">
            <a:extLst>
              <a:ext uri="{FF2B5EF4-FFF2-40B4-BE49-F238E27FC236}">
                <a16:creationId xmlns:a16="http://schemas.microsoft.com/office/drawing/2014/main" id="{D6EC4ECE-9BD6-E044-6B7C-4808D7E4642C}"/>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 name="Rak pilkoppling 12">
            <a:extLst>
              <a:ext uri="{FF2B5EF4-FFF2-40B4-BE49-F238E27FC236}">
                <a16:creationId xmlns:a16="http://schemas.microsoft.com/office/drawing/2014/main" id="{12856DDD-5E95-7945-FFC1-84A25910AD14}"/>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3171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38C2E-A4AF-8BB0-1E2F-568303F9C827}"/>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9B1146B3-36E8-F8CD-DF46-0D67FAD020DE}"/>
              </a:ext>
            </a:extLst>
          </p:cNvPr>
          <p:cNvSpPr/>
          <p:nvPr/>
        </p:nvSpPr>
        <p:spPr>
          <a:xfrm>
            <a:off x="658906" y="3214967"/>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EB4785E3-FCAB-43FD-4DC5-30F1EE4381DC}"/>
              </a:ext>
            </a:extLst>
          </p:cNvPr>
          <p:cNvSpPr>
            <a:spLocks noGrp="1"/>
          </p:cNvSpPr>
          <p:nvPr>
            <p:ph type="title"/>
          </p:nvPr>
        </p:nvSpPr>
        <p:spPr/>
        <p:txBody>
          <a:bodyPr/>
          <a:lstStyle/>
          <a:p>
            <a:r>
              <a:rPr lang="sv-SE" dirty="0"/>
              <a:t>Godkända betyg på varje nivå</a:t>
            </a:r>
          </a:p>
        </p:txBody>
      </p:sp>
      <p:sp>
        <p:nvSpPr>
          <p:cNvPr id="54" name="textruta 53">
            <a:extLst>
              <a:ext uri="{FF2B5EF4-FFF2-40B4-BE49-F238E27FC236}">
                <a16:creationId xmlns:a16="http://schemas.microsoft.com/office/drawing/2014/main" id="{0CC8366B-2724-2738-3EE0-D2E9D8902FF5}"/>
              </a:ext>
            </a:extLst>
          </p:cNvPr>
          <p:cNvSpPr txBox="1"/>
          <p:nvPr/>
        </p:nvSpPr>
        <p:spPr>
          <a:xfrm>
            <a:off x="937756" y="3340172"/>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B9EDDF2F-560D-5F02-2DA4-E0DB872997E4}"/>
              </a:ext>
            </a:extLst>
          </p:cNvPr>
          <p:cNvSpPr txBox="1"/>
          <p:nvPr/>
        </p:nvSpPr>
        <p:spPr>
          <a:xfrm>
            <a:off x="3999119" y="3898558"/>
            <a:ext cx="511926" cy="523220"/>
          </a:xfrm>
          <a:prstGeom prst="rect">
            <a:avLst/>
          </a:prstGeom>
          <a:noFill/>
        </p:spPr>
        <p:txBody>
          <a:bodyPr wrap="square" rtlCol="0">
            <a:spAutoFit/>
          </a:bodyPr>
          <a:lstStyle/>
          <a:p>
            <a:r>
              <a:rPr lang="sv-SE" sz="2800" dirty="0"/>
              <a:t>C </a:t>
            </a:r>
          </a:p>
        </p:txBody>
      </p:sp>
      <p:cxnSp>
        <p:nvCxnSpPr>
          <p:cNvPr id="60" name="Rak koppling 59">
            <a:extLst>
              <a:ext uri="{FF2B5EF4-FFF2-40B4-BE49-F238E27FC236}">
                <a16:creationId xmlns:a16="http://schemas.microsoft.com/office/drawing/2014/main" id="{C71D823C-CF6B-DDBF-FFF4-E2CD1B420F2D}"/>
              </a:ext>
            </a:extLst>
          </p:cNvPr>
          <p:cNvCxnSpPr>
            <a:cxnSpLocks/>
          </p:cNvCxnSpPr>
          <p:nvPr/>
        </p:nvCxnSpPr>
        <p:spPr>
          <a:xfrm>
            <a:off x="4021559" y="4685912"/>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CE229473-E180-AB2A-AD5D-07BD3CA9E331}"/>
              </a:ext>
            </a:extLst>
          </p:cNvPr>
          <p:cNvSpPr/>
          <p:nvPr/>
        </p:nvSpPr>
        <p:spPr>
          <a:xfrm>
            <a:off x="894615" y="3927041"/>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0319B2C-D317-1332-FB1F-CA7EC0065E11}"/>
              </a:ext>
            </a:extLst>
          </p:cNvPr>
          <p:cNvSpPr/>
          <p:nvPr/>
        </p:nvSpPr>
        <p:spPr>
          <a:xfrm>
            <a:off x="894615" y="4631510"/>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BDB79BE1-65DE-DFDD-B79A-9A730AEE6E7E}"/>
              </a:ext>
            </a:extLst>
          </p:cNvPr>
          <p:cNvSpPr/>
          <p:nvPr/>
        </p:nvSpPr>
        <p:spPr>
          <a:xfrm>
            <a:off x="916993" y="532284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9AAE4527-1286-FD22-B700-D958140D5B1D}"/>
              </a:ext>
            </a:extLst>
          </p:cNvPr>
          <p:cNvSpPr txBox="1"/>
          <p:nvPr/>
        </p:nvSpPr>
        <p:spPr>
          <a:xfrm>
            <a:off x="4046991" y="4597559"/>
            <a:ext cx="452040" cy="523220"/>
          </a:xfrm>
          <a:prstGeom prst="rect">
            <a:avLst/>
          </a:prstGeom>
          <a:noFill/>
        </p:spPr>
        <p:txBody>
          <a:bodyPr wrap="square" rtlCol="0">
            <a:spAutoFit/>
          </a:bodyPr>
          <a:lstStyle/>
          <a:p>
            <a:r>
              <a:rPr lang="sv-SE" sz="2800" dirty="0"/>
              <a:t>B </a:t>
            </a:r>
          </a:p>
        </p:txBody>
      </p:sp>
      <p:sp>
        <p:nvSpPr>
          <p:cNvPr id="78" name="textruta 77">
            <a:extLst>
              <a:ext uri="{FF2B5EF4-FFF2-40B4-BE49-F238E27FC236}">
                <a16:creationId xmlns:a16="http://schemas.microsoft.com/office/drawing/2014/main" id="{194B895F-DF0C-ADDD-7451-632BB992F58E}"/>
              </a:ext>
            </a:extLst>
          </p:cNvPr>
          <p:cNvSpPr txBox="1"/>
          <p:nvPr/>
        </p:nvSpPr>
        <p:spPr>
          <a:xfrm>
            <a:off x="4082384" y="5265553"/>
            <a:ext cx="511926" cy="523220"/>
          </a:xfrm>
          <a:prstGeom prst="rect">
            <a:avLst/>
          </a:prstGeom>
          <a:noFill/>
        </p:spPr>
        <p:txBody>
          <a:bodyPr wrap="square" rtlCol="0">
            <a:spAutoFit/>
          </a:bodyPr>
          <a:lstStyle/>
          <a:p>
            <a:r>
              <a:rPr lang="sv-SE" sz="2800" dirty="0"/>
              <a:t>A </a:t>
            </a:r>
          </a:p>
        </p:txBody>
      </p:sp>
      <p:cxnSp>
        <p:nvCxnSpPr>
          <p:cNvPr id="81" name="Rak koppling 80">
            <a:extLst>
              <a:ext uri="{FF2B5EF4-FFF2-40B4-BE49-F238E27FC236}">
                <a16:creationId xmlns:a16="http://schemas.microsoft.com/office/drawing/2014/main" id="{C5A459F8-86A8-9A5E-EEED-47772DAD62AF}"/>
              </a:ext>
            </a:extLst>
          </p:cNvPr>
          <p:cNvCxnSpPr>
            <a:cxnSpLocks/>
          </p:cNvCxnSpPr>
          <p:nvPr/>
        </p:nvCxnSpPr>
        <p:spPr>
          <a:xfrm>
            <a:off x="4056398" y="5339980"/>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E800BA46-9F1E-4D4B-C5EC-749662364DFE}"/>
              </a:ext>
            </a:extLst>
          </p:cNvPr>
          <p:cNvSpPr txBox="1"/>
          <p:nvPr/>
        </p:nvSpPr>
        <p:spPr>
          <a:xfrm>
            <a:off x="6986085" y="3876887"/>
            <a:ext cx="511926" cy="523220"/>
          </a:xfrm>
          <a:prstGeom prst="rect">
            <a:avLst/>
          </a:prstGeom>
          <a:noFill/>
        </p:spPr>
        <p:txBody>
          <a:bodyPr wrap="square" rtlCol="0">
            <a:spAutoFit/>
          </a:bodyPr>
          <a:lstStyle/>
          <a:p>
            <a:r>
              <a:rPr lang="sv-SE" sz="2800" dirty="0"/>
              <a:t>C </a:t>
            </a:r>
          </a:p>
        </p:txBody>
      </p:sp>
      <p:sp>
        <p:nvSpPr>
          <p:cNvPr id="7" name="textruta 6">
            <a:extLst>
              <a:ext uri="{FF2B5EF4-FFF2-40B4-BE49-F238E27FC236}">
                <a16:creationId xmlns:a16="http://schemas.microsoft.com/office/drawing/2014/main" id="{23DB6EA6-5831-6B67-32BF-04EF53F176E4}"/>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8" name="textruta 7">
            <a:extLst>
              <a:ext uri="{FF2B5EF4-FFF2-40B4-BE49-F238E27FC236}">
                <a16:creationId xmlns:a16="http://schemas.microsoft.com/office/drawing/2014/main" id="{E385F5EA-FDA2-80C0-FA36-BDBB522EDDD9}"/>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9" name="Rak pilkoppling 8">
            <a:extLst>
              <a:ext uri="{FF2B5EF4-FFF2-40B4-BE49-F238E27FC236}">
                <a16:creationId xmlns:a16="http://schemas.microsoft.com/office/drawing/2014/main" id="{F57EF613-CB66-448E-2237-E80C010B1E9E}"/>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 name="Rak pilkoppling 9">
            <a:extLst>
              <a:ext uri="{FF2B5EF4-FFF2-40B4-BE49-F238E27FC236}">
                <a16:creationId xmlns:a16="http://schemas.microsoft.com/office/drawing/2014/main" id="{044019B0-F02A-8C81-0624-8E5050A89EBF}"/>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Rak pilkoppling 13">
            <a:extLst>
              <a:ext uri="{FF2B5EF4-FFF2-40B4-BE49-F238E27FC236}">
                <a16:creationId xmlns:a16="http://schemas.microsoft.com/office/drawing/2014/main" id="{A20B9E65-112F-D533-D0FF-CB750628E011}"/>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a:extLst>
              <a:ext uri="{FF2B5EF4-FFF2-40B4-BE49-F238E27FC236}">
                <a16:creationId xmlns:a16="http://schemas.microsoft.com/office/drawing/2014/main" id="{DAAC8AF3-1950-ED9E-34CE-F7729026B03C}"/>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49370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B451-F8EB-C442-6EB9-8813920E2287}"/>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7E28BAB8-F593-81BD-2ADD-8857D79B00A9}"/>
              </a:ext>
            </a:extLst>
          </p:cNvPr>
          <p:cNvSpPr/>
          <p:nvPr/>
        </p:nvSpPr>
        <p:spPr>
          <a:xfrm>
            <a:off x="658906" y="3204690"/>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4BAC227C-04AB-D4F2-F693-2EE0E5353B6C}"/>
              </a:ext>
            </a:extLst>
          </p:cNvPr>
          <p:cNvSpPr>
            <a:spLocks noGrp="1"/>
          </p:cNvSpPr>
          <p:nvPr>
            <p:ph type="title"/>
          </p:nvPr>
        </p:nvSpPr>
        <p:spPr/>
        <p:txBody>
          <a:bodyPr/>
          <a:lstStyle/>
          <a:p>
            <a:r>
              <a:rPr lang="sv-SE" sz="4400" dirty="0"/>
              <a:t>F följt av ett godkänt betyg</a:t>
            </a:r>
            <a:endParaRPr lang="sv-SE" dirty="0"/>
          </a:p>
        </p:txBody>
      </p:sp>
      <p:sp>
        <p:nvSpPr>
          <p:cNvPr id="54" name="textruta 53">
            <a:extLst>
              <a:ext uri="{FF2B5EF4-FFF2-40B4-BE49-F238E27FC236}">
                <a16:creationId xmlns:a16="http://schemas.microsoft.com/office/drawing/2014/main" id="{B238FC91-9EEA-91E6-6116-0735A684F913}"/>
              </a:ext>
            </a:extLst>
          </p:cNvPr>
          <p:cNvSpPr txBox="1"/>
          <p:nvPr/>
        </p:nvSpPr>
        <p:spPr>
          <a:xfrm>
            <a:off x="937756" y="3329895"/>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430F1D7-E2B7-8257-3DD4-1794803987B0}"/>
              </a:ext>
            </a:extLst>
          </p:cNvPr>
          <p:cNvSpPr txBox="1"/>
          <p:nvPr/>
        </p:nvSpPr>
        <p:spPr>
          <a:xfrm>
            <a:off x="4043388" y="3888287"/>
            <a:ext cx="511926" cy="523220"/>
          </a:xfrm>
          <a:prstGeom prst="rect">
            <a:avLst/>
          </a:prstGeom>
          <a:noFill/>
        </p:spPr>
        <p:txBody>
          <a:bodyPr wrap="square" rtlCol="0">
            <a:spAutoFit/>
          </a:bodyPr>
          <a:lstStyle/>
          <a:p>
            <a:r>
              <a:rPr lang="sv-SE" sz="2800" dirty="0"/>
              <a:t>E </a:t>
            </a:r>
          </a:p>
        </p:txBody>
      </p:sp>
      <p:cxnSp>
        <p:nvCxnSpPr>
          <p:cNvPr id="60" name="Rak koppling 59">
            <a:extLst>
              <a:ext uri="{FF2B5EF4-FFF2-40B4-BE49-F238E27FC236}">
                <a16:creationId xmlns:a16="http://schemas.microsoft.com/office/drawing/2014/main" id="{1D6C94ED-EE00-3B10-C5E9-5EBFC28948E1}"/>
              </a:ext>
            </a:extLst>
          </p:cNvPr>
          <p:cNvCxnSpPr>
            <a:cxnSpLocks/>
          </p:cNvCxnSpPr>
          <p:nvPr/>
        </p:nvCxnSpPr>
        <p:spPr>
          <a:xfrm>
            <a:off x="4049666" y="4699033"/>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E4B08A7D-B967-0786-5A30-73CC8CA9FDCB}"/>
              </a:ext>
            </a:extLst>
          </p:cNvPr>
          <p:cNvSpPr/>
          <p:nvPr/>
        </p:nvSpPr>
        <p:spPr>
          <a:xfrm>
            <a:off x="894615" y="391676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346A5C5F-3C3C-C4F2-31DF-42333D1BDCCE}"/>
              </a:ext>
            </a:extLst>
          </p:cNvPr>
          <p:cNvSpPr/>
          <p:nvPr/>
        </p:nvSpPr>
        <p:spPr>
          <a:xfrm>
            <a:off x="894615" y="462123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3220E32E-8D4D-6EDC-B4AE-2AB150C25748}"/>
              </a:ext>
            </a:extLst>
          </p:cNvPr>
          <p:cNvSpPr/>
          <p:nvPr/>
        </p:nvSpPr>
        <p:spPr>
          <a:xfrm>
            <a:off x="916993" y="5312566"/>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AB9F5031-3C8F-6124-CC00-491C541DBBC0}"/>
              </a:ext>
            </a:extLst>
          </p:cNvPr>
          <p:cNvSpPr txBox="1"/>
          <p:nvPr/>
        </p:nvSpPr>
        <p:spPr>
          <a:xfrm>
            <a:off x="4091260" y="4618110"/>
            <a:ext cx="452040" cy="523220"/>
          </a:xfrm>
          <a:prstGeom prst="rect">
            <a:avLst/>
          </a:prstGeom>
          <a:noFill/>
        </p:spPr>
        <p:txBody>
          <a:bodyPr wrap="square" rtlCol="0">
            <a:spAutoFit/>
          </a:bodyPr>
          <a:lstStyle/>
          <a:p>
            <a:r>
              <a:rPr lang="sv-SE" sz="2800" dirty="0"/>
              <a:t>E </a:t>
            </a:r>
          </a:p>
        </p:txBody>
      </p:sp>
      <p:sp>
        <p:nvSpPr>
          <p:cNvPr id="78" name="textruta 77">
            <a:extLst>
              <a:ext uri="{FF2B5EF4-FFF2-40B4-BE49-F238E27FC236}">
                <a16:creationId xmlns:a16="http://schemas.microsoft.com/office/drawing/2014/main" id="{26F18FBB-039B-FD94-9247-45E53192CBA9}"/>
              </a:ext>
            </a:extLst>
          </p:cNvPr>
          <p:cNvSpPr txBox="1"/>
          <p:nvPr/>
        </p:nvSpPr>
        <p:spPr>
          <a:xfrm>
            <a:off x="4113206" y="5306652"/>
            <a:ext cx="511926" cy="523220"/>
          </a:xfrm>
          <a:prstGeom prst="rect">
            <a:avLst/>
          </a:prstGeom>
          <a:noFill/>
        </p:spPr>
        <p:txBody>
          <a:bodyPr wrap="square" rtlCol="0">
            <a:spAutoFit/>
          </a:bodyPr>
          <a:lstStyle/>
          <a:p>
            <a:r>
              <a:rPr lang="sv-SE" sz="2800" dirty="0"/>
              <a:t>F </a:t>
            </a:r>
          </a:p>
        </p:txBody>
      </p:sp>
      <p:cxnSp>
        <p:nvCxnSpPr>
          <p:cNvPr id="81" name="Rak koppling 80">
            <a:extLst>
              <a:ext uri="{FF2B5EF4-FFF2-40B4-BE49-F238E27FC236}">
                <a16:creationId xmlns:a16="http://schemas.microsoft.com/office/drawing/2014/main" id="{55E39771-CA65-B4DB-9157-E7ACCC0DA382}"/>
              </a:ext>
            </a:extLst>
          </p:cNvPr>
          <p:cNvCxnSpPr>
            <a:cxnSpLocks/>
          </p:cNvCxnSpPr>
          <p:nvPr/>
        </p:nvCxnSpPr>
        <p:spPr>
          <a:xfrm>
            <a:off x="4087220" y="5381079"/>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23EAE38F-3CD4-7277-FDFA-651413CDD234}"/>
              </a:ext>
            </a:extLst>
          </p:cNvPr>
          <p:cNvSpPr txBox="1"/>
          <p:nvPr/>
        </p:nvSpPr>
        <p:spPr>
          <a:xfrm>
            <a:off x="6986085" y="3888287"/>
            <a:ext cx="511926" cy="523220"/>
          </a:xfrm>
          <a:prstGeom prst="rect">
            <a:avLst/>
          </a:prstGeom>
          <a:noFill/>
        </p:spPr>
        <p:txBody>
          <a:bodyPr wrap="square" rtlCol="0">
            <a:spAutoFit/>
          </a:bodyPr>
          <a:lstStyle/>
          <a:p>
            <a:r>
              <a:rPr lang="sv-SE" sz="2800" dirty="0"/>
              <a:t>E </a:t>
            </a:r>
          </a:p>
        </p:txBody>
      </p:sp>
      <p:sp>
        <p:nvSpPr>
          <p:cNvPr id="8" name="textruta 7">
            <a:extLst>
              <a:ext uri="{FF2B5EF4-FFF2-40B4-BE49-F238E27FC236}">
                <a16:creationId xmlns:a16="http://schemas.microsoft.com/office/drawing/2014/main" id="{91189A6D-C223-DA27-97C2-7D1AF5F2C89F}"/>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9" name="textruta 8">
            <a:extLst>
              <a:ext uri="{FF2B5EF4-FFF2-40B4-BE49-F238E27FC236}">
                <a16:creationId xmlns:a16="http://schemas.microsoft.com/office/drawing/2014/main" id="{90F2C551-F5A2-7A87-F0D3-207B6E4EEEC8}"/>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0" name="Rak pilkoppling 9">
            <a:extLst>
              <a:ext uri="{FF2B5EF4-FFF2-40B4-BE49-F238E27FC236}">
                <a16:creationId xmlns:a16="http://schemas.microsoft.com/office/drawing/2014/main" id="{7479125E-D1C5-CB5B-DBA2-98A82F176515}"/>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4" name="Rak pilkoppling 13">
            <a:extLst>
              <a:ext uri="{FF2B5EF4-FFF2-40B4-BE49-F238E27FC236}">
                <a16:creationId xmlns:a16="http://schemas.microsoft.com/office/drawing/2014/main" id="{DE27690C-8B0B-30AD-EAD5-7B67C7768F37}"/>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5" name="Rak pilkoppling 14">
            <a:extLst>
              <a:ext uri="{FF2B5EF4-FFF2-40B4-BE49-F238E27FC236}">
                <a16:creationId xmlns:a16="http://schemas.microsoft.com/office/drawing/2014/main" id="{73478856-BF96-E759-2CC7-F1FF9C966537}"/>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Rak pilkoppling 15">
            <a:extLst>
              <a:ext uri="{FF2B5EF4-FFF2-40B4-BE49-F238E27FC236}">
                <a16:creationId xmlns:a16="http://schemas.microsoft.com/office/drawing/2014/main" id="{F605DF41-B62F-AFFB-64DC-C43622D69D03}"/>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2529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0E16A-3308-A92D-F218-7BDDB3E42D4C}"/>
            </a:ext>
          </a:extLst>
        </p:cNvPr>
        <p:cNvGrpSpPr/>
        <p:nvPr/>
      </p:nvGrpSpPr>
      <p:grpSpPr>
        <a:xfrm>
          <a:off x="0" y="0"/>
          <a:ext cx="0" cy="0"/>
          <a:chOff x="0" y="0"/>
          <a:chExt cx="0" cy="0"/>
        </a:xfrm>
      </p:grpSpPr>
      <p:sp>
        <p:nvSpPr>
          <p:cNvPr id="75" name="textruta 74">
            <a:extLst>
              <a:ext uri="{FF2B5EF4-FFF2-40B4-BE49-F238E27FC236}">
                <a16:creationId xmlns:a16="http://schemas.microsoft.com/office/drawing/2014/main" id="{0A7361CA-43CA-055E-2E41-F5C539AED56B}"/>
              </a:ext>
            </a:extLst>
          </p:cNvPr>
          <p:cNvSpPr txBox="1"/>
          <p:nvPr/>
        </p:nvSpPr>
        <p:spPr>
          <a:xfrm>
            <a:off x="4047748" y="4618110"/>
            <a:ext cx="452040" cy="523220"/>
          </a:xfrm>
          <a:prstGeom prst="rect">
            <a:avLst/>
          </a:prstGeom>
          <a:noFill/>
        </p:spPr>
        <p:txBody>
          <a:bodyPr wrap="square" rtlCol="0">
            <a:spAutoFit/>
          </a:bodyPr>
          <a:lstStyle/>
          <a:p>
            <a:r>
              <a:rPr lang="sv-SE" sz="2800" dirty="0"/>
              <a:t>D </a:t>
            </a:r>
          </a:p>
        </p:txBody>
      </p:sp>
      <p:sp>
        <p:nvSpPr>
          <p:cNvPr id="67" name="Rektangel 66">
            <a:extLst>
              <a:ext uri="{FF2B5EF4-FFF2-40B4-BE49-F238E27FC236}">
                <a16:creationId xmlns:a16="http://schemas.microsoft.com/office/drawing/2014/main" id="{AED22DAC-BB4B-0109-1350-FD65E0319DB3}"/>
              </a:ext>
            </a:extLst>
          </p:cNvPr>
          <p:cNvSpPr/>
          <p:nvPr/>
        </p:nvSpPr>
        <p:spPr>
          <a:xfrm>
            <a:off x="658906" y="3204690"/>
            <a:ext cx="1670439" cy="287859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93C1E78E-8B42-B283-8032-EAED7AD21745}"/>
              </a:ext>
            </a:extLst>
          </p:cNvPr>
          <p:cNvSpPr>
            <a:spLocks noGrp="1"/>
          </p:cNvSpPr>
          <p:nvPr>
            <p:ph type="title"/>
          </p:nvPr>
        </p:nvSpPr>
        <p:spPr/>
        <p:txBody>
          <a:bodyPr/>
          <a:lstStyle/>
          <a:p>
            <a:r>
              <a:rPr lang="sv-SE" sz="4400" dirty="0"/>
              <a:t>F på sista nivån i ämnet</a:t>
            </a:r>
            <a:endParaRPr lang="sv-SE" dirty="0"/>
          </a:p>
        </p:txBody>
      </p:sp>
      <p:sp>
        <p:nvSpPr>
          <p:cNvPr id="54" name="textruta 53">
            <a:extLst>
              <a:ext uri="{FF2B5EF4-FFF2-40B4-BE49-F238E27FC236}">
                <a16:creationId xmlns:a16="http://schemas.microsoft.com/office/drawing/2014/main" id="{B16408C5-9DAB-D795-B950-4329D3DDE30A}"/>
              </a:ext>
            </a:extLst>
          </p:cNvPr>
          <p:cNvSpPr txBox="1"/>
          <p:nvPr/>
        </p:nvSpPr>
        <p:spPr>
          <a:xfrm>
            <a:off x="937756" y="3329895"/>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FCDD4E5D-A7E2-B2A6-CB96-87FB38EDC9FA}"/>
              </a:ext>
            </a:extLst>
          </p:cNvPr>
          <p:cNvSpPr txBox="1"/>
          <p:nvPr/>
        </p:nvSpPr>
        <p:spPr>
          <a:xfrm>
            <a:off x="4026770" y="3919109"/>
            <a:ext cx="511926" cy="523220"/>
          </a:xfrm>
          <a:prstGeom prst="rect">
            <a:avLst/>
          </a:prstGeom>
          <a:noFill/>
        </p:spPr>
        <p:txBody>
          <a:bodyPr wrap="square" rtlCol="0">
            <a:spAutoFit/>
          </a:bodyPr>
          <a:lstStyle/>
          <a:p>
            <a:r>
              <a:rPr lang="sv-SE" sz="2800" dirty="0"/>
              <a:t>F </a:t>
            </a:r>
          </a:p>
        </p:txBody>
      </p:sp>
      <p:sp>
        <p:nvSpPr>
          <p:cNvPr id="71" name="Icon_01">
            <a:extLst>
              <a:ext uri="{FF2B5EF4-FFF2-40B4-BE49-F238E27FC236}">
                <a16:creationId xmlns:a16="http://schemas.microsoft.com/office/drawing/2014/main" id="{3770EB15-4E2F-C787-4110-35638640DDD7}"/>
              </a:ext>
            </a:extLst>
          </p:cNvPr>
          <p:cNvSpPr/>
          <p:nvPr/>
        </p:nvSpPr>
        <p:spPr>
          <a:xfrm>
            <a:off x="894615" y="3916764"/>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45643245-C8D5-0DB1-AB04-BADD512FA39C}"/>
              </a:ext>
            </a:extLst>
          </p:cNvPr>
          <p:cNvSpPr/>
          <p:nvPr/>
        </p:nvSpPr>
        <p:spPr>
          <a:xfrm>
            <a:off x="894615" y="462123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1CCE33FD-4DDB-B7B3-24B6-5CFAA8F8E71C}"/>
              </a:ext>
            </a:extLst>
          </p:cNvPr>
          <p:cNvSpPr/>
          <p:nvPr/>
        </p:nvSpPr>
        <p:spPr>
          <a:xfrm>
            <a:off x="916993" y="5312566"/>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8" name="textruta 77">
            <a:extLst>
              <a:ext uri="{FF2B5EF4-FFF2-40B4-BE49-F238E27FC236}">
                <a16:creationId xmlns:a16="http://schemas.microsoft.com/office/drawing/2014/main" id="{BEE7CA38-7A2E-4D99-8990-E98B7BDC1E23}"/>
              </a:ext>
            </a:extLst>
          </p:cNvPr>
          <p:cNvSpPr txBox="1"/>
          <p:nvPr/>
        </p:nvSpPr>
        <p:spPr>
          <a:xfrm>
            <a:off x="4096588" y="5306652"/>
            <a:ext cx="511926" cy="523220"/>
          </a:xfrm>
          <a:prstGeom prst="rect">
            <a:avLst/>
          </a:prstGeom>
          <a:noFill/>
        </p:spPr>
        <p:txBody>
          <a:bodyPr wrap="square" rtlCol="0">
            <a:spAutoFit/>
          </a:bodyPr>
          <a:lstStyle/>
          <a:p>
            <a:r>
              <a:rPr lang="sv-SE" sz="2800" dirty="0"/>
              <a:t>E </a:t>
            </a:r>
          </a:p>
        </p:txBody>
      </p:sp>
      <p:cxnSp>
        <p:nvCxnSpPr>
          <p:cNvPr id="81" name="Rak koppling 80">
            <a:extLst>
              <a:ext uri="{FF2B5EF4-FFF2-40B4-BE49-F238E27FC236}">
                <a16:creationId xmlns:a16="http://schemas.microsoft.com/office/drawing/2014/main" id="{F33144E9-34C7-2B09-E459-C84EE26CA425}"/>
              </a:ext>
            </a:extLst>
          </p:cNvPr>
          <p:cNvCxnSpPr>
            <a:cxnSpLocks/>
          </p:cNvCxnSpPr>
          <p:nvPr/>
        </p:nvCxnSpPr>
        <p:spPr>
          <a:xfrm>
            <a:off x="4068856" y="5401242"/>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2" name="textruta 81">
            <a:extLst>
              <a:ext uri="{FF2B5EF4-FFF2-40B4-BE49-F238E27FC236}">
                <a16:creationId xmlns:a16="http://schemas.microsoft.com/office/drawing/2014/main" id="{7786C8BF-0984-8AEA-8A8D-D598A6A6A9E7}"/>
              </a:ext>
            </a:extLst>
          </p:cNvPr>
          <p:cNvSpPr txBox="1"/>
          <p:nvPr/>
        </p:nvSpPr>
        <p:spPr>
          <a:xfrm>
            <a:off x="7005603" y="3857107"/>
            <a:ext cx="511926" cy="523220"/>
          </a:xfrm>
          <a:prstGeom prst="rect">
            <a:avLst/>
          </a:prstGeom>
          <a:noFill/>
        </p:spPr>
        <p:txBody>
          <a:bodyPr wrap="square" rtlCol="0">
            <a:spAutoFit/>
          </a:bodyPr>
          <a:lstStyle/>
          <a:p>
            <a:r>
              <a:rPr lang="sv-SE" sz="2800" dirty="0"/>
              <a:t>F </a:t>
            </a:r>
          </a:p>
        </p:txBody>
      </p:sp>
      <p:sp>
        <p:nvSpPr>
          <p:cNvPr id="8" name="textruta 7">
            <a:extLst>
              <a:ext uri="{FF2B5EF4-FFF2-40B4-BE49-F238E27FC236}">
                <a16:creationId xmlns:a16="http://schemas.microsoft.com/office/drawing/2014/main" id="{D56ABD06-1307-EDF4-1A2A-F0AD37FFCB7A}"/>
              </a:ext>
            </a:extLst>
          </p:cNvPr>
          <p:cNvSpPr txBox="1"/>
          <p:nvPr/>
        </p:nvSpPr>
        <p:spPr>
          <a:xfrm>
            <a:off x="7005603" y="4454754"/>
            <a:ext cx="511926" cy="523220"/>
          </a:xfrm>
          <a:prstGeom prst="rect">
            <a:avLst/>
          </a:prstGeom>
          <a:noFill/>
        </p:spPr>
        <p:txBody>
          <a:bodyPr wrap="square" rtlCol="0">
            <a:spAutoFit/>
          </a:bodyPr>
          <a:lstStyle/>
          <a:p>
            <a:r>
              <a:rPr lang="sv-SE" sz="2800" dirty="0"/>
              <a:t>D </a:t>
            </a:r>
          </a:p>
        </p:txBody>
      </p:sp>
      <p:sp>
        <p:nvSpPr>
          <p:cNvPr id="10" name="textruta 9">
            <a:extLst>
              <a:ext uri="{FF2B5EF4-FFF2-40B4-BE49-F238E27FC236}">
                <a16:creationId xmlns:a16="http://schemas.microsoft.com/office/drawing/2014/main" id="{0F006937-6E4F-5B6C-09F6-5DFFC3139E9D}"/>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14" name="textruta 13">
            <a:extLst>
              <a:ext uri="{FF2B5EF4-FFF2-40B4-BE49-F238E27FC236}">
                <a16:creationId xmlns:a16="http://schemas.microsoft.com/office/drawing/2014/main" id="{E40AD782-3725-5603-1945-03413FECF997}"/>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5" name="Rak pilkoppling 14">
            <a:extLst>
              <a:ext uri="{FF2B5EF4-FFF2-40B4-BE49-F238E27FC236}">
                <a16:creationId xmlns:a16="http://schemas.microsoft.com/office/drawing/2014/main" id="{40A19167-5A25-04D9-AF77-FFEF5400E42F}"/>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6" name="Rak pilkoppling 15">
            <a:extLst>
              <a:ext uri="{FF2B5EF4-FFF2-40B4-BE49-F238E27FC236}">
                <a16:creationId xmlns:a16="http://schemas.microsoft.com/office/drawing/2014/main" id="{45BF2701-258C-24CB-2092-511381E79A25}"/>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7" name="Rak pilkoppling 16">
            <a:extLst>
              <a:ext uri="{FF2B5EF4-FFF2-40B4-BE49-F238E27FC236}">
                <a16:creationId xmlns:a16="http://schemas.microsoft.com/office/drawing/2014/main" id="{70C22BA4-DD8E-6957-EA60-684E17ECEB73}"/>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8" name="Rak pilkoppling 17">
            <a:extLst>
              <a:ext uri="{FF2B5EF4-FFF2-40B4-BE49-F238E27FC236}">
                <a16:creationId xmlns:a16="http://schemas.microsoft.com/office/drawing/2014/main" id="{51DF3A70-350A-94A8-DEDF-34F6F0AD1BB3}"/>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Rak pilkoppling 18">
            <a:extLst>
              <a:ext uri="{FF2B5EF4-FFF2-40B4-BE49-F238E27FC236}">
                <a16:creationId xmlns:a16="http://schemas.microsoft.com/office/drawing/2014/main" id="{F2453917-B329-DB45-FE5B-3BFB01395EA6}"/>
              </a:ext>
            </a:extLst>
          </p:cNvPr>
          <p:cNvCxnSpPr>
            <a:cxnSpLocks/>
          </p:cNvCxnSpPr>
          <p:nvPr/>
        </p:nvCxnSpPr>
        <p:spPr>
          <a:xfrm flipV="1">
            <a:off x="4847857" y="4818606"/>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7480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47262-DE90-5708-2217-B89834FCE8EE}"/>
            </a:ext>
          </a:extLst>
        </p:cNvPr>
        <p:cNvGrpSpPr/>
        <p:nvPr/>
      </p:nvGrpSpPr>
      <p:grpSpPr>
        <a:xfrm>
          <a:off x="0" y="0"/>
          <a:ext cx="0" cy="0"/>
          <a:chOff x="0" y="0"/>
          <a:chExt cx="0" cy="0"/>
        </a:xfrm>
      </p:grpSpPr>
      <p:sp>
        <p:nvSpPr>
          <p:cNvPr id="67" name="Rektangel 66">
            <a:extLst>
              <a:ext uri="{FF2B5EF4-FFF2-40B4-BE49-F238E27FC236}">
                <a16:creationId xmlns:a16="http://schemas.microsoft.com/office/drawing/2014/main" id="{D0DED750-EAB1-383B-686A-081EF33A003B}"/>
              </a:ext>
            </a:extLst>
          </p:cNvPr>
          <p:cNvSpPr/>
          <p:nvPr/>
        </p:nvSpPr>
        <p:spPr>
          <a:xfrm>
            <a:off x="658906" y="3214967"/>
            <a:ext cx="1670439" cy="287859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err="1"/>
          </a:p>
        </p:txBody>
      </p:sp>
      <p:sp>
        <p:nvSpPr>
          <p:cNvPr id="3" name="Rubrik 2">
            <a:extLst>
              <a:ext uri="{FF2B5EF4-FFF2-40B4-BE49-F238E27FC236}">
                <a16:creationId xmlns:a16="http://schemas.microsoft.com/office/drawing/2014/main" id="{023141EA-14F7-E249-73D2-2CB3BAA5E28B}"/>
              </a:ext>
            </a:extLst>
          </p:cNvPr>
          <p:cNvSpPr>
            <a:spLocks noGrp="1"/>
          </p:cNvSpPr>
          <p:nvPr>
            <p:ph type="title"/>
          </p:nvPr>
        </p:nvSpPr>
        <p:spPr/>
        <p:txBody>
          <a:bodyPr/>
          <a:lstStyle/>
          <a:p>
            <a:r>
              <a:rPr lang="sv-SE" sz="4400" dirty="0"/>
              <a:t>Missar sista nivån men får </a:t>
            </a:r>
            <a:br>
              <a:rPr lang="sv-SE" sz="4400" dirty="0"/>
            </a:br>
            <a:r>
              <a:rPr lang="sv-SE" sz="4400" dirty="0"/>
              <a:t>betyg i ämnet</a:t>
            </a:r>
            <a:endParaRPr lang="sv-SE" dirty="0"/>
          </a:p>
        </p:txBody>
      </p:sp>
      <p:sp>
        <p:nvSpPr>
          <p:cNvPr id="54" name="textruta 53">
            <a:extLst>
              <a:ext uri="{FF2B5EF4-FFF2-40B4-BE49-F238E27FC236}">
                <a16:creationId xmlns:a16="http://schemas.microsoft.com/office/drawing/2014/main" id="{66D7562E-E308-F486-B044-CEF7F4E236B0}"/>
              </a:ext>
            </a:extLst>
          </p:cNvPr>
          <p:cNvSpPr txBox="1"/>
          <p:nvPr/>
        </p:nvSpPr>
        <p:spPr>
          <a:xfrm>
            <a:off x="937756" y="3340172"/>
            <a:ext cx="1166761" cy="461665"/>
          </a:xfrm>
          <a:prstGeom prst="rect">
            <a:avLst/>
          </a:prstGeom>
          <a:noFill/>
        </p:spPr>
        <p:txBody>
          <a:bodyPr wrap="square" rtlCol="0">
            <a:spAutoFit/>
          </a:bodyPr>
          <a:lstStyle/>
          <a:p>
            <a:r>
              <a:rPr lang="sv-SE" sz="2400" b="1" dirty="0">
                <a:solidFill>
                  <a:schemeClr val="bg1"/>
                </a:solidFill>
              </a:rPr>
              <a:t>Ämne</a:t>
            </a:r>
          </a:p>
        </p:txBody>
      </p:sp>
      <p:sp>
        <p:nvSpPr>
          <p:cNvPr id="58" name="textruta 57">
            <a:extLst>
              <a:ext uri="{FF2B5EF4-FFF2-40B4-BE49-F238E27FC236}">
                <a16:creationId xmlns:a16="http://schemas.microsoft.com/office/drawing/2014/main" id="{578F0019-2589-02D5-D2A5-9DBEE6D97DDF}"/>
              </a:ext>
            </a:extLst>
          </p:cNvPr>
          <p:cNvSpPr txBox="1"/>
          <p:nvPr/>
        </p:nvSpPr>
        <p:spPr>
          <a:xfrm>
            <a:off x="3884474" y="3827809"/>
            <a:ext cx="787880" cy="523220"/>
          </a:xfrm>
          <a:prstGeom prst="rect">
            <a:avLst/>
          </a:prstGeom>
          <a:noFill/>
        </p:spPr>
        <p:txBody>
          <a:bodyPr wrap="square" rtlCol="0">
            <a:spAutoFit/>
          </a:bodyPr>
          <a:lstStyle/>
          <a:p>
            <a:pPr algn="ctr"/>
            <a:r>
              <a:rPr lang="sv-SE" sz="2800" dirty="0"/>
              <a:t>( ) </a:t>
            </a:r>
          </a:p>
        </p:txBody>
      </p:sp>
      <p:cxnSp>
        <p:nvCxnSpPr>
          <p:cNvPr id="60" name="Rak koppling 59">
            <a:extLst>
              <a:ext uri="{FF2B5EF4-FFF2-40B4-BE49-F238E27FC236}">
                <a16:creationId xmlns:a16="http://schemas.microsoft.com/office/drawing/2014/main" id="{CDAAA7A5-6033-AF8E-606A-F2608AC86360}"/>
              </a:ext>
            </a:extLst>
          </p:cNvPr>
          <p:cNvCxnSpPr>
            <a:cxnSpLocks/>
          </p:cNvCxnSpPr>
          <p:nvPr/>
        </p:nvCxnSpPr>
        <p:spPr>
          <a:xfrm>
            <a:off x="4085844" y="4700711"/>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71" name="Icon_01">
            <a:extLst>
              <a:ext uri="{FF2B5EF4-FFF2-40B4-BE49-F238E27FC236}">
                <a16:creationId xmlns:a16="http://schemas.microsoft.com/office/drawing/2014/main" id="{3F0B17C0-D7EA-9689-30C3-32014DBEE94F}"/>
              </a:ext>
            </a:extLst>
          </p:cNvPr>
          <p:cNvSpPr/>
          <p:nvPr/>
        </p:nvSpPr>
        <p:spPr>
          <a:xfrm>
            <a:off x="894615" y="3927041"/>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3</a:t>
            </a:r>
          </a:p>
        </p:txBody>
      </p:sp>
      <p:sp>
        <p:nvSpPr>
          <p:cNvPr id="72" name="Icon_01">
            <a:extLst>
              <a:ext uri="{FF2B5EF4-FFF2-40B4-BE49-F238E27FC236}">
                <a16:creationId xmlns:a16="http://schemas.microsoft.com/office/drawing/2014/main" id="{2B2A6F28-029B-7E64-DC9E-F212BBECC78D}"/>
              </a:ext>
            </a:extLst>
          </p:cNvPr>
          <p:cNvSpPr/>
          <p:nvPr/>
        </p:nvSpPr>
        <p:spPr>
          <a:xfrm>
            <a:off x="894615" y="4631510"/>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2</a:t>
            </a:r>
          </a:p>
        </p:txBody>
      </p:sp>
      <p:sp>
        <p:nvSpPr>
          <p:cNvPr id="73" name="Icon_01">
            <a:extLst>
              <a:ext uri="{FF2B5EF4-FFF2-40B4-BE49-F238E27FC236}">
                <a16:creationId xmlns:a16="http://schemas.microsoft.com/office/drawing/2014/main" id="{07D25FCC-5637-0975-607E-73ECB1E25C60}"/>
              </a:ext>
            </a:extLst>
          </p:cNvPr>
          <p:cNvSpPr/>
          <p:nvPr/>
        </p:nvSpPr>
        <p:spPr>
          <a:xfrm>
            <a:off x="916993" y="5322843"/>
            <a:ext cx="1187524"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wrap="square" tIns="144000" bIns="144000" rtlCol="0" anchor="ctr">
            <a:noAutofit/>
          </a:bodyPr>
          <a:lstStyle/>
          <a:p>
            <a:pPr algn="ctr"/>
            <a:r>
              <a:rPr lang="sv-SE" sz="2000" b="1" dirty="0">
                <a:solidFill>
                  <a:schemeClr val="bg1"/>
                </a:solidFill>
              </a:rPr>
              <a:t>Nivå 1</a:t>
            </a:r>
          </a:p>
        </p:txBody>
      </p:sp>
      <p:sp>
        <p:nvSpPr>
          <p:cNvPr id="75" name="textruta 74">
            <a:extLst>
              <a:ext uri="{FF2B5EF4-FFF2-40B4-BE49-F238E27FC236}">
                <a16:creationId xmlns:a16="http://schemas.microsoft.com/office/drawing/2014/main" id="{4E3B84B9-8997-49DA-7D43-0FCF826EE1B8}"/>
              </a:ext>
            </a:extLst>
          </p:cNvPr>
          <p:cNvSpPr txBox="1"/>
          <p:nvPr/>
        </p:nvSpPr>
        <p:spPr>
          <a:xfrm>
            <a:off x="4068294" y="4607832"/>
            <a:ext cx="452040" cy="523220"/>
          </a:xfrm>
          <a:prstGeom prst="rect">
            <a:avLst/>
          </a:prstGeom>
          <a:noFill/>
        </p:spPr>
        <p:txBody>
          <a:bodyPr wrap="square" rtlCol="0">
            <a:spAutoFit/>
          </a:bodyPr>
          <a:lstStyle/>
          <a:p>
            <a:r>
              <a:rPr lang="sv-SE" sz="2800" dirty="0"/>
              <a:t>D </a:t>
            </a:r>
          </a:p>
        </p:txBody>
      </p:sp>
      <p:sp>
        <p:nvSpPr>
          <p:cNvPr id="78" name="textruta 77">
            <a:extLst>
              <a:ext uri="{FF2B5EF4-FFF2-40B4-BE49-F238E27FC236}">
                <a16:creationId xmlns:a16="http://schemas.microsoft.com/office/drawing/2014/main" id="{B9FA8730-5C35-E35F-9184-E2E7B5BBECFA}"/>
              </a:ext>
            </a:extLst>
          </p:cNvPr>
          <p:cNvSpPr txBox="1"/>
          <p:nvPr/>
        </p:nvSpPr>
        <p:spPr>
          <a:xfrm>
            <a:off x="4117134" y="5286100"/>
            <a:ext cx="511926" cy="523220"/>
          </a:xfrm>
          <a:prstGeom prst="rect">
            <a:avLst/>
          </a:prstGeom>
          <a:noFill/>
        </p:spPr>
        <p:txBody>
          <a:bodyPr wrap="square" rtlCol="0">
            <a:spAutoFit/>
          </a:bodyPr>
          <a:lstStyle/>
          <a:p>
            <a:r>
              <a:rPr lang="sv-SE" sz="2800" dirty="0"/>
              <a:t>E </a:t>
            </a:r>
          </a:p>
        </p:txBody>
      </p:sp>
      <p:cxnSp>
        <p:nvCxnSpPr>
          <p:cNvPr id="81" name="Rak koppling 80">
            <a:extLst>
              <a:ext uri="{FF2B5EF4-FFF2-40B4-BE49-F238E27FC236}">
                <a16:creationId xmlns:a16="http://schemas.microsoft.com/office/drawing/2014/main" id="{0167283F-C560-61D6-3EEE-44A08F0285E4}"/>
              </a:ext>
            </a:extLst>
          </p:cNvPr>
          <p:cNvCxnSpPr>
            <a:cxnSpLocks/>
          </p:cNvCxnSpPr>
          <p:nvPr/>
        </p:nvCxnSpPr>
        <p:spPr>
          <a:xfrm>
            <a:off x="4118042" y="5360527"/>
            <a:ext cx="427753" cy="363386"/>
          </a:xfrm>
          <a:prstGeom prst="line">
            <a:avLst/>
          </a:prstGeom>
          <a:ln w="38100">
            <a:solidFill>
              <a:schemeClr val="accent1"/>
            </a:solidFill>
          </a:ln>
        </p:spPr>
        <p:style>
          <a:lnRef idx="1">
            <a:schemeClr val="accent6"/>
          </a:lnRef>
          <a:fillRef idx="0">
            <a:schemeClr val="accent6"/>
          </a:fillRef>
          <a:effectRef idx="0">
            <a:schemeClr val="accent6"/>
          </a:effectRef>
          <a:fontRef idx="minor">
            <a:schemeClr val="tx1"/>
          </a:fontRef>
        </p:style>
      </p:cxnSp>
      <p:sp>
        <p:nvSpPr>
          <p:cNvPr id="8" name="textruta 7">
            <a:extLst>
              <a:ext uri="{FF2B5EF4-FFF2-40B4-BE49-F238E27FC236}">
                <a16:creationId xmlns:a16="http://schemas.microsoft.com/office/drawing/2014/main" id="{FC8C7F1B-B514-CBC1-844F-415534345C4A}"/>
              </a:ext>
            </a:extLst>
          </p:cNvPr>
          <p:cNvSpPr txBox="1"/>
          <p:nvPr/>
        </p:nvSpPr>
        <p:spPr>
          <a:xfrm>
            <a:off x="7046728" y="4577010"/>
            <a:ext cx="511926" cy="523220"/>
          </a:xfrm>
          <a:prstGeom prst="rect">
            <a:avLst/>
          </a:prstGeom>
          <a:noFill/>
        </p:spPr>
        <p:txBody>
          <a:bodyPr wrap="square" rtlCol="0">
            <a:spAutoFit/>
          </a:bodyPr>
          <a:lstStyle/>
          <a:p>
            <a:r>
              <a:rPr lang="sv-SE" sz="2800" dirty="0"/>
              <a:t>D </a:t>
            </a:r>
          </a:p>
        </p:txBody>
      </p:sp>
      <p:sp>
        <p:nvSpPr>
          <p:cNvPr id="2" name="Underrubrik 5">
            <a:extLst>
              <a:ext uri="{FF2B5EF4-FFF2-40B4-BE49-F238E27FC236}">
                <a16:creationId xmlns:a16="http://schemas.microsoft.com/office/drawing/2014/main" id="{9178581B-9170-9B52-AAAF-F22C7489982E}"/>
              </a:ext>
            </a:extLst>
          </p:cNvPr>
          <p:cNvSpPr txBox="1">
            <a:spLocks/>
          </p:cNvSpPr>
          <p:nvPr/>
        </p:nvSpPr>
        <p:spPr>
          <a:xfrm>
            <a:off x="334962" y="1972728"/>
            <a:ext cx="4925262" cy="428488"/>
          </a:xfrm>
          <a:prstGeom prst="rect">
            <a:avLst/>
          </a:prstGeom>
        </p:spPr>
        <p:txBody>
          <a:bodyPr vert="horz" lIns="0" tIns="0" rIns="0" bIns="0" rtlCol="0">
            <a:noAutofit/>
          </a:bodyPr>
          <a:lstStyle>
            <a:lvl1pPr marL="180975" indent="-180975" algn="l" defTabSz="914400" rtl="0" eaLnBrk="1" latinLnBrk="0" hangingPunct="1">
              <a:lnSpc>
                <a:spcPct val="100000"/>
              </a:lnSpc>
              <a:spcBef>
                <a:spcPts val="1600"/>
              </a:spcBef>
              <a:buFont typeface="Arial" panose="020B0604020202020204" pitchFamily="34" charset="0"/>
              <a:buChar char="•"/>
              <a:defRPr sz="2000" kern="1200">
                <a:solidFill>
                  <a:schemeClr val="tx1"/>
                </a:solidFill>
                <a:latin typeface="+mn-lt"/>
                <a:ea typeface="+mn-ea"/>
                <a:cs typeface="+mn-cs"/>
              </a:defRPr>
            </a:lvl1pPr>
            <a:lvl2pPr marL="447675" indent="-266700" algn="l" defTabSz="914400" rtl="0" eaLnBrk="1" latinLnBrk="0" hangingPunct="1">
              <a:lnSpc>
                <a:spcPct val="100000"/>
              </a:lnSpc>
              <a:spcBef>
                <a:spcPts val="500"/>
              </a:spcBef>
              <a:buFont typeface="Arial" panose="020B0604020202020204" pitchFamily="34" charset="0"/>
              <a:buChar char="−"/>
              <a:tabLst>
                <a:tab pos="447675" algn="l"/>
              </a:tabLst>
              <a:defRPr sz="1800" kern="1200">
                <a:solidFill>
                  <a:schemeClr val="tx1"/>
                </a:solidFill>
                <a:latin typeface="+mn-lt"/>
                <a:ea typeface="+mn-ea"/>
                <a:cs typeface="+mn-cs"/>
              </a:defRPr>
            </a:lvl2pPr>
            <a:lvl3pPr marL="628650" indent="-180975"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804863" indent="-176213" algn="l" defTabSz="914400" rtl="0" eaLnBrk="1" latinLnBrk="0" hangingPunct="1">
              <a:lnSpc>
                <a:spcPct val="100000"/>
              </a:lnSpc>
              <a:spcBef>
                <a:spcPts val="500"/>
              </a:spcBef>
              <a:buFont typeface="Arial" panose="020B0604020202020204" pitchFamily="34" charset="0"/>
              <a:buChar char="−"/>
              <a:tabLst/>
              <a:defRPr sz="1600" kern="1200">
                <a:solidFill>
                  <a:schemeClr val="tx1"/>
                </a:solidFill>
                <a:latin typeface="+mn-lt"/>
                <a:ea typeface="+mn-ea"/>
                <a:cs typeface="+mn-cs"/>
              </a:defRPr>
            </a:lvl4pPr>
            <a:lvl5pPr marL="987425" indent="-182563"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2400" dirty="0"/>
              <a:t>Anpassade gymnasieskolan</a:t>
            </a:r>
          </a:p>
        </p:txBody>
      </p:sp>
      <p:sp>
        <p:nvSpPr>
          <p:cNvPr id="15" name="textruta 14">
            <a:extLst>
              <a:ext uri="{FF2B5EF4-FFF2-40B4-BE49-F238E27FC236}">
                <a16:creationId xmlns:a16="http://schemas.microsoft.com/office/drawing/2014/main" id="{F8D40891-4416-DE9B-F007-6B2BB2F4C5C3}"/>
              </a:ext>
            </a:extLst>
          </p:cNvPr>
          <p:cNvSpPr txBox="1"/>
          <p:nvPr/>
        </p:nvSpPr>
        <p:spPr>
          <a:xfrm>
            <a:off x="6857381" y="3812111"/>
            <a:ext cx="787880" cy="523220"/>
          </a:xfrm>
          <a:prstGeom prst="rect">
            <a:avLst/>
          </a:prstGeom>
          <a:noFill/>
        </p:spPr>
        <p:txBody>
          <a:bodyPr wrap="square" rtlCol="0">
            <a:spAutoFit/>
          </a:bodyPr>
          <a:lstStyle/>
          <a:p>
            <a:pPr algn="ctr"/>
            <a:r>
              <a:rPr lang="sv-SE" sz="2800" dirty="0"/>
              <a:t>( ) </a:t>
            </a:r>
          </a:p>
        </p:txBody>
      </p:sp>
      <p:sp>
        <p:nvSpPr>
          <p:cNvPr id="17" name="textruta 16">
            <a:extLst>
              <a:ext uri="{FF2B5EF4-FFF2-40B4-BE49-F238E27FC236}">
                <a16:creationId xmlns:a16="http://schemas.microsoft.com/office/drawing/2014/main" id="{BAE11189-0FF4-5AF8-322C-7ED07A13A2C4}"/>
              </a:ext>
            </a:extLst>
          </p:cNvPr>
          <p:cNvSpPr txBox="1"/>
          <p:nvPr/>
        </p:nvSpPr>
        <p:spPr>
          <a:xfrm>
            <a:off x="2589089" y="2954260"/>
            <a:ext cx="3276669" cy="400110"/>
          </a:xfrm>
          <a:prstGeom prst="rect">
            <a:avLst/>
          </a:prstGeom>
          <a:noFill/>
        </p:spPr>
        <p:txBody>
          <a:bodyPr wrap="square" rtlCol="0">
            <a:spAutoFit/>
          </a:bodyPr>
          <a:lstStyle/>
          <a:p>
            <a:pPr algn="ctr"/>
            <a:r>
              <a:rPr lang="sv-SE" sz="2000" dirty="0"/>
              <a:t>Betyg på nivån i ämnet</a:t>
            </a:r>
          </a:p>
        </p:txBody>
      </p:sp>
      <p:sp>
        <p:nvSpPr>
          <p:cNvPr id="18" name="textruta 17">
            <a:extLst>
              <a:ext uri="{FF2B5EF4-FFF2-40B4-BE49-F238E27FC236}">
                <a16:creationId xmlns:a16="http://schemas.microsoft.com/office/drawing/2014/main" id="{273BB7C5-B139-3C84-3880-5CF21C53C56F}"/>
              </a:ext>
            </a:extLst>
          </p:cNvPr>
          <p:cNvSpPr txBox="1"/>
          <p:nvPr/>
        </p:nvSpPr>
        <p:spPr>
          <a:xfrm>
            <a:off x="5866578" y="2960195"/>
            <a:ext cx="2750940" cy="400110"/>
          </a:xfrm>
          <a:prstGeom prst="rect">
            <a:avLst/>
          </a:prstGeom>
          <a:noFill/>
        </p:spPr>
        <p:txBody>
          <a:bodyPr wrap="square" rtlCol="0">
            <a:spAutoFit/>
          </a:bodyPr>
          <a:lstStyle/>
          <a:p>
            <a:pPr algn="ctr"/>
            <a:r>
              <a:rPr lang="sv-SE" sz="2000" dirty="0"/>
              <a:t>Slutligt betyg i ämnet</a:t>
            </a:r>
          </a:p>
        </p:txBody>
      </p:sp>
      <p:cxnSp>
        <p:nvCxnSpPr>
          <p:cNvPr id="19" name="Rak pilkoppling 18">
            <a:extLst>
              <a:ext uri="{FF2B5EF4-FFF2-40B4-BE49-F238E27FC236}">
                <a16:creationId xmlns:a16="http://schemas.microsoft.com/office/drawing/2014/main" id="{4E1E5140-467F-59AE-543F-F7E8F4F191DD}"/>
              </a:ext>
            </a:extLst>
          </p:cNvPr>
          <p:cNvCxnSpPr>
            <a:cxnSpLocks/>
          </p:cNvCxnSpPr>
          <p:nvPr/>
        </p:nvCxnSpPr>
        <p:spPr>
          <a:xfrm>
            <a:off x="2511298" y="416334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0" name="Rak pilkoppling 19">
            <a:extLst>
              <a:ext uri="{FF2B5EF4-FFF2-40B4-BE49-F238E27FC236}">
                <a16:creationId xmlns:a16="http://schemas.microsoft.com/office/drawing/2014/main" id="{478BF2F8-62D9-99D9-8898-57DB08F10CB1}"/>
              </a:ext>
            </a:extLst>
          </p:cNvPr>
          <p:cNvCxnSpPr>
            <a:cxnSpLocks/>
          </p:cNvCxnSpPr>
          <p:nvPr/>
        </p:nvCxnSpPr>
        <p:spPr>
          <a:xfrm>
            <a:off x="2511298" y="486027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Rak pilkoppling 20">
            <a:extLst>
              <a:ext uri="{FF2B5EF4-FFF2-40B4-BE49-F238E27FC236}">
                <a16:creationId xmlns:a16="http://schemas.microsoft.com/office/drawing/2014/main" id="{C26EB773-EC80-9639-55CF-1F623D6934F1}"/>
              </a:ext>
            </a:extLst>
          </p:cNvPr>
          <p:cNvCxnSpPr>
            <a:cxnSpLocks/>
          </p:cNvCxnSpPr>
          <p:nvPr/>
        </p:nvCxnSpPr>
        <p:spPr>
          <a:xfrm>
            <a:off x="2511298" y="5557205"/>
            <a:ext cx="124904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2" name="Rak pilkoppling 21">
            <a:extLst>
              <a:ext uri="{FF2B5EF4-FFF2-40B4-BE49-F238E27FC236}">
                <a16:creationId xmlns:a16="http://schemas.microsoft.com/office/drawing/2014/main" id="{A9A03B5A-127C-97DC-241B-94C8A55093A8}"/>
              </a:ext>
            </a:extLst>
          </p:cNvPr>
          <p:cNvCxnSpPr>
            <a:cxnSpLocks/>
          </p:cNvCxnSpPr>
          <p:nvPr/>
        </p:nvCxnSpPr>
        <p:spPr>
          <a:xfrm flipV="1">
            <a:off x="4847858" y="4163345"/>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Rak pilkoppling 22">
            <a:extLst>
              <a:ext uri="{FF2B5EF4-FFF2-40B4-BE49-F238E27FC236}">
                <a16:creationId xmlns:a16="http://schemas.microsoft.com/office/drawing/2014/main" id="{A99FC57F-4CD2-8B4F-8B12-C453257B1611}"/>
              </a:ext>
            </a:extLst>
          </p:cNvPr>
          <p:cNvCxnSpPr>
            <a:cxnSpLocks/>
          </p:cNvCxnSpPr>
          <p:nvPr/>
        </p:nvCxnSpPr>
        <p:spPr>
          <a:xfrm flipV="1">
            <a:off x="4847857" y="4838646"/>
            <a:ext cx="1848583" cy="2432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61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B6AF49-754C-B6A6-E4FF-63DF1FF327C8}"/>
              </a:ext>
            </a:extLst>
          </p:cNvPr>
          <p:cNvSpPr>
            <a:spLocks noGrp="1"/>
          </p:cNvSpPr>
          <p:nvPr>
            <p:ph type="title"/>
          </p:nvPr>
        </p:nvSpPr>
        <p:spPr/>
        <p:txBody>
          <a:bodyPr/>
          <a:lstStyle/>
          <a:p>
            <a:r>
              <a:rPr lang="sv-SE" dirty="0"/>
              <a:t>skolverket.se</a:t>
            </a:r>
          </a:p>
        </p:txBody>
      </p:sp>
      <p:sp>
        <p:nvSpPr>
          <p:cNvPr id="6" name="Rektangel 5">
            <a:extLst>
              <a:ext uri="{FF2B5EF4-FFF2-40B4-BE49-F238E27FC236}">
                <a16:creationId xmlns:a16="http://schemas.microsoft.com/office/drawing/2014/main" id="{F4F8074B-1049-FBBF-D94B-86BBB36EC261}"/>
              </a:ext>
            </a:extLst>
          </p:cNvPr>
          <p:cNvSpPr/>
          <p:nvPr/>
        </p:nvSpPr>
        <p:spPr>
          <a:xfrm>
            <a:off x="2214188" y="2091754"/>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dirty="0">
                <a:solidFill>
                  <a:schemeClr val="accent1"/>
                </a:solidFill>
              </a:rPr>
              <a:t>Gy25 för skolchef och rektor</a:t>
            </a:r>
          </a:p>
        </p:txBody>
      </p:sp>
      <p:sp>
        <p:nvSpPr>
          <p:cNvPr id="9" name="Rektangel 8">
            <a:extLst>
              <a:ext uri="{FF2B5EF4-FFF2-40B4-BE49-F238E27FC236}">
                <a16:creationId xmlns:a16="http://schemas.microsoft.com/office/drawing/2014/main" id="{48339075-3B68-2249-EECB-6CF996EFBA84}"/>
              </a:ext>
            </a:extLst>
          </p:cNvPr>
          <p:cNvSpPr/>
          <p:nvPr/>
        </p:nvSpPr>
        <p:spPr>
          <a:xfrm>
            <a:off x="2214188" y="4426323"/>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sz="1600" dirty="0">
                <a:solidFill>
                  <a:schemeClr val="accent1"/>
                </a:solidFill>
              </a:rPr>
              <a:t>Gy25 för SYV</a:t>
            </a:r>
          </a:p>
        </p:txBody>
      </p:sp>
      <p:sp>
        <p:nvSpPr>
          <p:cNvPr id="12" name="Rektangel 11">
            <a:extLst>
              <a:ext uri="{FF2B5EF4-FFF2-40B4-BE49-F238E27FC236}">
                <a16:creationId xmlns:a16="http://schemas.microsoft.com/office/drawing/2014/main" id="{BD0BB5F7-36EF-C13B-9EF7-BC55962084F9}"/>
              </a:ext>
            </a:extLst>
          </p:cNvPr>
          <p:cNvSpPr/>
          <p:nvPr/>
        </p:nvSpPr>
        <p:spPr>
          <a:xfrm>
            <a:off x="7975226" y="2095529"/>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dirty="0">
                <a:solidFill>
                  <a:schemeClr val="accent1"/>
                </a:solidFill>
              </a:rPr>
              <a:t>Gy25 för lärare</a:t>
            </a:r>
          </a:p>
        </p:txBody>
      </p:sp>
      <p:sp>
        <p:nvSpPr>
          <p:cNvPr id="15" name="Rektangel 14">
            <a:extLst>
              <a:ext uri="{FF2B5EF4-FFF2-40B4-BE49-F238E27FC236}">
                <a16:creationId xmlns:a16="http://schemas.microsoft.com/office/drawing/2014/main" id="{172D0520-8231-F732-37D5-54FD74892592}"/>
              </a:ext>
            </a:extLst>
          </p:cNvPr>
          <p:cNvSpPr/>
          <p:nvPr/>
        </p:nvSpPr>
        <p:spPr>
          <a:xfrm>
            <a:off x="7975226" y="4426323"/>
            <a:ext cx="3459256" cy="1879226"/>
          </a:xfrm>
          <a:prstGeom prst="rect">
            <a:avLst/>
          </a:prstGeom>
          <a:solidFill>
            <a:schemeClr val="accent4"/>
          </a:solidFill>
          <a:ln w="6348" cap="flat">
            <a:noFill/>
            <a:prstDash val="solid"/>
            <a:miter/>
          </a:ln>
        </p:spPr>
        <p:txBody>
          <a:bodyPr rot="0" spcFirstLastPara="0" vertOverflow="overflow" horzOverflow="overflow" vert="horz" wrap="square" lIns="216000" tIns="216000" rIns="216000" bIns="216000" numCol="1" spcCol="0" rtlCol="0" fromWordArt="0" anchor="t" anchorCtr="0" forceAA="0" compatLnSpc="1">
            <a:prstTxWarp prst="textNoShape">
              <a:avLst/>
            </a:prstTxWarp>
            <a:noAutofit/>
          </a:bodyPr>
          <a:lstStyle/>
          <a:p>
            <a:endParaRPr lang="sv-SE" sz="1600" dirty="0">
              <a:solidFill>
                <a:schemeClr val="accent1"/>
              </a:solidFill>
            </a:endParaRPr>
          </a:p>
          <a:p>
            <a:endParaRPr lang="sv-SE" sz="1600" dirty="0">
              <a:solidFill>
                <a:schemeClr val="accent1"/>
              </a:solidFill>
            </a:endParaRPr>
          </a:p>
          <a:p>
            <a:r>
              <a:rPr lang="sv-SE" sz="1600" dirty="0">
                <a:solidFill>
                  <a:schemeClr val="accent1"/>
                </a:solidFill>
              </a:rPr>
              <a:t>Gy25 för administratörer</a:t>
            </a:r>
          </a:p>
        </p:txBody>
      </p:sp>
      <p:pic>
        <p:nvPicPr>
          <p:cNvPr id="16" name="Bildobjekt 15" descr="En bild som visar mönster, pixel, stygn&#10;&#10;Automatiskt genererad beskrivning">
            <a:extLst>
              <a:ext uri="{FF2B5EF4-FFF2-40B4-BE49-F238E27FC236}">
                <a16:creationId xmlns:a16="http://schemas.microsoft.com/office/drawing/2014/main" id="{6ABC0FBA-1604-AAA5-1C68-0AC990D7526B}"/>
              </a:ext>
            </a:extLst>
          </p:cNvPr>
          <p:cNvPicPr>
            <a:picLocks noChangeAspect="1"/>
          </p:cNvPicPr>
          <p:nvPr/>
        </p:nvPicPr>
        <p:blipFill>
          <a:blip r:embed="rId3"/>
          <a:stretch>
            <a:fillRect/>
          </a:stretch>
        </p:blipFill>
        <p:spPr>
          <a:xfrm>
            <a:off x="360497" y="2091193"/>
            <a:ext cx="1874926" cy="1874926"/>
          </a:xfrm>
          <a:prstGeom prst="rect">
            <a:avLst/>
          </a:prstGeom>
        </p:spPr>
      </p:pic>
      <p:pic>
        <p:nvPicPr>
          <p:cNvPr id="17" name="Bildobjekt 16" descr="En bild som visar mönster, pixel&#10;&#10;Automatiskt genererad beskrivning">
            <a:extLst>
              <a:ext uri="{FF2B5EF4-FFF2-40B4-BE49-F238E27FC236}">
                <a16:creationId xmlns:a16="http://schemas.microsoft.com/office/drawing/2014/main" id="{FDEAB92F-B43E-0547-D89F-8ABB0008013C}"/>
              </a:ext>
            </a:extLst>
          </p:cNvPr>
          <p:cNvPicPr>
            <a:picLocks noChangeAspect="1"/>
          </p:cNvPicPr>
          <p:nvPr/>
        </p:nvPicPr>
        <p:blipFill>
          <a:blip r:embed="rId4"/>
          <a:stretch>
            <a:fillRect/>
          </a:stretch>
        </p:blipFill>
        <p:spPr>
          <a:xfrm>
            <a:off x="6105532" y="2106034"/>
            <a:ext cx="1871746" cy="1871746"/>
          </a:xfrm>
          <a:prstGeom prst="rect">
            <a:avLst/>
          </a:prstGeom>
        </p:spPr>
      </p:pic>
      <p:pic>
        <p:nvPicPr>
          <p:cNvPr id="18" name="Bildobjekt 17" descr="En bild som visar mönster, konst, pixel, stygn&#10;&#10;Automatiskt genererad beskrivning">
            <a:extLst>
              <a:ext uri="{FF2B5EF4-FFF2-40B4-BE49-F238E27FC236}">
                <a16:creationId xmlns:a16="http://schemas.microsoft.com/office/drawing/2014/main" id="{C0F32547-72D7-5656-8056-A0EAAEDB4130}"/>
              </a:ext>
            </a:extLst>
          </p:cNvPr>
          <p:cNvPicPr>
            <a:picLocks noChangeAspect="1"/>
          </p:cNvPicPr>
          <p:nvPr/>
        </p:nvPicPr>
        <p:blipFill>
          <a:blip r:embed="rId5"/>
          <a:stretch>
            <a:fillRect/>
          </a:stretch>
        </p:blipFill>
        <p:spPr>
          <a:xfrm>
            <a:off x="360497" y="4436827"/>
            <a:ext cx="1876673" cy="1876673"/>
          </a:xfrm>
          <a:prstGeom prst="rect">
            <a:avLst/>
          </a:prstGeom>
        </p:spPr>
      </p:pic>
      <p:pic>
        <p:nvPicPr>
          <p:cNvPr id="19" name="Bildobjekt 18" descr="En bild som visar mönster, pixel, stygn&#10;&#10;Automatiskt genererad beskrivning">
            <a:extLst>
              <a:ext uri="{FF2B5EF4-FFF2-40B4-BE49-F238E27FC236}">
                <a16:creationId xmlns:a16="http://schemas.microsoft.com/office/drawing/2014/main" id="{0AE9F1F6-B960-70F6-A4D8-DEB44E1962DC}"/>
              </a:ext>
            </a:extLst>
          </p:cNvPr>
          <p:cNvPicPr>
            <a:picLocks noChangeAspect="1"/>
          </p:cNvPicPr>
          <p:nvPr/>
        </p:nvPicPr>
        <p:blipFill>
          <a:blip r:embed="rId6"/>
          <a:stretch>
            <a:fillRect/>
          </a:stretch>
        </p:blipFill>
        <p:spPr>
          <a:xfrm>
            <a:off x="6105532" y="4436895"/>
            <a:ext cx="1869626" cy="1869626"/>
          </a:xfrm>
          <a:prstGeom prst="rect">
            <a:avLst/>
          </a:prstGeom>
        </p:spPr>
      </p:pic>
    </p:spTree>
    <p:extLst>
      <p:ext uri="{BB962C8B-B14F-4D97-AF65-F5344CB8AC3E}">
        <p14:creationId xmlns:p14="http://schemas.microsoft.com/office/powerpoint/2010/main" val="13757589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Icon_01">
            <a:extLst>
              <a:ext uri="{FF2B5EF4-FFF2-40B4-BE49-F238E27FC236}">
                <a16:creationId xmlns:a16="http://schemas.microsoft.com/office/drawing/2014/main" id="{2238DD05-9198-49C6-4328-77322C73D5B5}"/>
              </a:ext>
            </a:extLst>
          </p:cNvPr>
          <p:cNvGrpSpPr/>
          <p:nvPr/>
        </p:nvGrpSpPr>
        <p:grpSpPr>
          <a:xfrm>
            <a:off x="334963" y="2420938"/>
            <a:ext cx="4671908" cy="1869141"/>
            <a:chOff x="527478" y="658586"/>
            <a:chExt cx="4671908" cy="952120"/>
          </a:xfrm>
        </p:grpSpPr>
        <p:sp>
          <p:nvSpPr>
            <p:cNvPr id="9" name="Rektangel 8">
              <a:extLst>
                <a:ext uri="{FF2B5EF4-FFF2-40B4-BE49-F238E27FC236}">
                  <a16:creationId xmlns:a16="http://schemas.microsoft.com/office/drawing/2014/main" id="{0976AAB8-7FDB-3802-7B3C-2940EEEA7CE8}"/>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hlinkClick r:id="rId4"/>
                </a:rPr>
                <a:t>Information om Gy25 på skolverket.se</a:t>
              </a:r>
              <a:endParaRPr lang="sv-SE" sz="2400" dirty="0"/>
            </a:p>
          </p:txBody>
        </p:sp>
        <p:sp>
          <p:nvSpPr>
            <p:cNvPr id="10" name="Rektangel 9">
              <a:extLst>
                <a:ext uri="{FF2B5EF4-FFF2-40B4-BE49-F238E27FC236}">
                  <a16:creationId xmlns:a16="http://schemas.microsoft.com/office/drawing/2014/main" id="{8135A92E-33DF-4896-426F-192CB303FAAB}"/>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1" name="Rubrik 10">
            <a:extLst>
              <a:ext uri="{FF2B5EF4-FFF2-40B4-BE49-F238E27FC236}">
                <a16:creationId xmlns:a16="http://schemas.microsoft.com/office/drawing/2014/main" id="{68BA2F80-330A-62FE-B920-BFF0A0173041}"/>
              </a:ext>
            </a:extLst>
          </p:cNvPr>
          <p:cNvSpPr>
            <a:spLocks noGrp="1"/>
          </p:cNvSpPr>
          <p:nvPr>
            <p:ph type="title"/>
          </p:nvPr>
        </p:nvSpPr>
        <p:spPr/>
        <p:txBody>
          <a:bodyPr/>
          <a:lstStyle/>
          <a:p>
            <a:r>
              <a:rPr lang="sv-SE" dirty="0"/>
              <a:t>Läs mer och kontakt</a:t>
            </a:r>
          </a:p>
        </p:txBody>
      </p:sp>
      <p:grpSp>
        <p:nvGrpSpPr>
          <p:cNvPr id="12" name="Icon_01">
            <a:extLst>
              <a:ext uri="{FF2B5EF4-FFF2-40B4-BE49-F238E27FC236}">
                <a16:creationId xmlns:a16="http://schemas.microsoft.com/office/drawing/2014/main" id="{7A773AB4-4429-8A43-0E70-4C05B8660F75}"/>
              </a:ext>
            </a:extLst>
          </p:cNvPr>
          <p:cNvGrpSpPr/>
          <p:nvPr/>
        </p:nvGrpSpPr>
        <p:grpSpPr>
          <a:xfrm>
            <a:off x="5852179" y="2420936"/>
            <a:ext cx="4671908" cy="1869141"/>
            <a:chOff x="527478" y="658586"/>
            <a:chExt cx="4671908" cy="952120"/>
          </a:xfrm>
        </p:grpSpPr>
        <p:sp>
          <p:nvSpPr>
            <p:cNvPr id="13" name="Rektangel 12">
              <a:extLst>
                <a:ext uri="{FF2B5EF4-FFF2-40B4-BE49-F238E27FC236}">
                  <a16:creationId xmlns:a16="http://schemas.microsoft.com/office/drawing/2014/main" id="{78B381D7-A92F-8CA0-44AB-580F67A2686E}"/>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t>Prenumerera på </a:t>
              </a:r>
              <a:r>
                <a:rPr lang="sv-SE" sz="2400" dirty="0">
                  <a:hlinkClick r:id="rId5"/>
                </a:rPr>
                <a:t>Skolverkets nyhetsbrev</a:t>
              </a:r>
              <a:endParaRPr lang="sv-SE" sz="2400" dirty="0"/>
            </a:p>
          </p:txBody>
        </p:sp>
        <p:sp>
          <p:nvSpPr>
            <p:cNvPr id="14" name="Rektangel 13">
              <a:extLst>
                <a:ext uri="{FF2B5EF4-FFF2-40B4-BE49-F238E27FC236}">
                  <a16:creationId xmlns:a16="http://schemas.microsoft.com/office/drawing/2014/main" id="{FDAFF31C-7627-1844-E690-8FE19C22CA9A}"/>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grpSp>
        <p:nvGrpSpPr>
          <p:cNvPr id="18" name="Icon_01">
            <a:extLst>
              <a:ext uri="{FF2B5EF4-FFF2-40B4-BE49-F238E27FC236}">
                <a16:creationId xmlns:a16="http://schemas.microsoft.com/office/drawing/2014/main" id="{0B9CCAC1-81E8-D939-B0CF-1DE497968DC0}"/>
              </a:ext>
            </a:extLst>
          </p:cNvPr>
          <p:cNvGrpSpPr/>
          <p:nvPr/>
        </p:nvGrpSpPr>
        <p:grpSpPr>
          <a:xfrm>
            <a:off x="3144759" y="4605524"/>
            <a:ext cx="4671908" cy="1869141"/>
            <a:chOff x="527478" y="658586"/>
            <a:chExt cx="4671908" cy="952120"/>
          </a:xfrm>
        </p:grpSpPr>
        <p:sp>
          <p:nvSpPr>
            <p:cNvPr id="19" name="Rektangel 18">
              <a:extLst>
                <a:ext uri="{FF2B5EF4-FFF2-40B4-BE49-F238E27FC236}">
                  <a16:creationId xmlns:a16="http://schemas.microsoft.com/office/drawing/2014/main" id="{79E67B42-0758-62E7-B510-BE23FEB1DA8C}"/>
                </a:ext>
              </a:extLst>
            </p:cNvPr>
            <p:cNvSpPr/>
            <p:nvPr/>
          </p:nvSpPr>
          <p:spPr>
            <a:xfrm>
              <a:off x="1475163" y="658587"/>
              <a:ext cx="3724223" cy="952119"/>
            </a:xfrm>
            <a:prstGeom prst="rect">
              <a:avLst/>
            </a:prstGeom>
            <a:solidFill>
              <a:schemeClr val="accent4"/>
            </a:solidFill>
            <a:ln w="6348" cap="flat">
              <a:noFill/>
              <a:prstDash val="solid"/>
              <a:miter/>
            </a:ln>
          </p:spPr>
          <p:txBody>
            <a:bodyPr rot="0" spcFirstLastPara="0" vertOverflow="overflow" horzOverflow="overflow" vert="horz" wrap="square" lIns="252000" tIns="251999" rIns="251999" bIns="251999" numCol="1" spcCol="0" rtlCol="0" fromWordArt="0" anchor="t" anchorCtr="0" forceAA="0" compatLnSpc="1">
              <a:prstTxWarp prst="textNoShape">
                <a:avLst/>
              </a:prstTxWarp>
              <a:noAutofit/>
            </a:bodyPr>
            <a:lstStyle/>
            <a:p>
              <a:pPr marL="0" indent="0">
                <a:buNone/>
              </a:pPr>
              <a:r>
                <a:rPr lang="sv-SE" sz="2400" dirty="0"/>
                <a:t>Kontakta oss</a:t>
              </a:r>
            </a:p>
            <a:p>
              <a:pPr marL="0" indent="0">
                <a:buNone/>
              </a:pPr>
              <a:r>
                <a:rPr lang="sv-SE" sz="2400" dirty="0">
                  <a:hlinkClick r:id="rId6"/>
                </a:rPr>
                <a:t>https://www.skolverket.se/om-oss/kontakta-oss</a:t>
              </a:r>
              <a:endParaRPr lang="sv-SE" sz="2400" dirty="0"/>
            </a:p>
          </p:txBody>
        </p:sp>
        <p:sp>
          <p:nvSpPr>
            <p:cNvPr id="20" name="Rektangel 19">
              <a:extLst>
                <a:ext uri="{FF2B5EF4-FFF2-40B4-BE49-F238E27FC236}">
                  <a16:creationId xmlns:a16="http://schemas.microsoft.com/office/drawing/2014/main" id="{C3D97203-DE3D-2A1C-13C4-16D07EE70C3D}"/>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2914191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9076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295B9DA-D99E-3E13-982C-19EA6B4FB4F1}"/>
              </a:ext>
            </a:extLst>
          </p:cNvPr>
          <p:cNvSpPr>
            <a:spLocks noGrp="1"/>
          </p:cNvSpPr>
          <p:nvPr>
            <p:ph type="title"/>
          </p:nvPr>
        </p:nvSpPr>
        <p:spPr/>
        <p:txBody>
          <a:bodyPr/>
          <a:lstStyle/>
          <a:p>
            <a:r>
              <a:rPr lang="sv-SE" dirty="0"/>
              <a:t>Gy25</a:t>
            </a:r>
          </a:p>
        </p:txBody>
      </p:sp>
      <p:sp>
        <p:nvSpPr>
          <p:cNvPr id="3" name="Platshållare för innehåll 2">
            <a:extLst>
              <a:ext uri="{FF2B5EF4-FFF2-40B4-BE49-F238E27FC236}">
                <a16:creationId xmlns:a16="http://schemas.microsoft.com/office/drawing/2014/main" id="{91CC370A-7563-569E-3B58-9EB0DCFFA9C9}"/>
              </a:ext>
            </a:extLst>
          </p:cNvPr>
          <p:cNvSpPr>
            <a:spLocks noGrp="1"/>
          </p:cNvSpPr>
          <p:nvPr>
            <p:ph idx="1"/>
          </p:nvPr>
        </p:nvSpPr>
        <p:spPr/>
        <p:txBody>
          <a:bodyPr/>
          <a:lstStyle/>
          <a:p>
            <a:r>
              <a:rPr lang="sv-SE" dirty="0"/>
              <a:t>Ämnesbetyg ersätter kursbetyg inom</a:t>
            </a:r>
          </a:p>
          <a:p>
            <a:pPr lvl="1"/>
            <a:r>
              <a:rPr lang="sv-SE" dirty="0"/>
              <a:t>Gymnasieskolan</a:t>
            </a:r>
          </a:p>
          <a:p>
            <a:pPr lvl="1"/>
            <a:r>
              <a:rPr lang="sv-SE" dirty="0"/>
              <a:t>Anpassade gymnasieskolan</a:t>
            </a:r>
          </a:p>
          <a:p>
            <a:pPr lvl="1"/>
            <a:r>
              <a:rPr lang="sv-SE" dirty="0"/>
              <a:t>Komvux på gymnasial nivå</a:t>
            </a:r>
          </a:p>
          <a:p>
            <a:pPr lvl="1"/>
            <a:r>
              <a:rPr lang="sv-SE" dirty="0"/>
              <a:t>Komvux som anpassad utbildning på gymnasial nivå</a:t>
            </a:r>
          </a:p>
          <a:p>
            <a:r>
              <a:rPr lang="sv-SE" dirty="0"/>
              <a:t>Nya och uppdaterade ämnesplaner, programstrukturer, programmål, </a:t>
            </a:r>
            <a:br>
              <a:rPr lang="sv-SE" dirty="0"/>
            </a:br>
            <a:r>
              <a:rPr lang="sv-SE" dirty="0"/>
              <a:t>examensmål, yrkesutgångar och yrkespaket</a:t>
            </a:r>
          </a:p>
          <a:p>
            <a:r>
              <a:rPr lang="sv-SE" dirty="0"/>
              <a:t>Ämnesbetygen gäller från 1 juli 2025</a:t>
            </a:r>
          </a:p>
          <a:p>
            <a:endParaRPr lang="sv-SE" dirty="0"/>
          </a:p>
        </p:txBody>
      </p:sp>
      <p:pic>
        <p:nvPicPr>
          <p:cNvPr id="9" name="Platshållare för bild 8">
            <a:extLst>
              <a:ext uri="{FF2B5EF4-FFF2-40B4-BE49-F238E27FC236}">
                <a16:creationId xmlns:a16="http://schemas.microsoft.com/office/drawing/2014/main" id="{5DF44228-03A2-22E9-55B6-5DB7EA5AFD99}"/>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8259" r="18259"/>
          <a:stretch>
            <a:fillRect/>
          </a:stretch>
        </p:blipFill>
        <p:spPr/>
      </p:pic>
      <p:grpSp>
        <p:nvGrpSpPr>
          <p:cNvPr id="5" name="Textbox">
            <a:extLst>
              <a:ext uri="{FF2B5EF4-FFF2-40B4-BE49-F238E27FC236}">
                <a16:creationId xmlns:a16="http://schemas.microsoft.com/office/drawing/2014/main" id="{E41EA28F-6D80-0721-09E3-983E75F51138}"/>
              </a:ext>
            </a:extLst>
          </p:cNvPr>
          <p:cNvGrpSpPr/>
          <p:nvPr/>
        </p:nvGrpSpPr>
        <p:grpSpPr>
          <a:xfrm>
            <a:off x="5676349" y="4821041"/>
            <a:ext cx="5436296" cy="1351698"/>
            <a:chOff x="527478" y="665690"/>
            <a:chExt cx="5436296" cy="933793"/>
          </a:xfrm>
        </p:grpSpPr>
        <p:sp>
          <p:nvSpPr>
            <p:cNvPr id="6" name="Rektangel 5">
              <a:extLst>
                <a:ext uri="{FF2B5EF4-FFF2-40B4-BE49-F238E27FC236}">
                  <a16:creationId xmlns:a16="http://schemas.microsoft.com/office/drawing/2014/main" id="{9296F5F5-D600-69DC-8595-0D52987F9096}"/>
                </a:ext>
              </a:extLst>
            </p:cNvPr>
            <p:cNvSpPr/>
            <p:nvPr/>
          </p:nvSpPr>
          <p:spPr>
            <a:xfrm>
              <a:off x="1475164" y="669809"/>
              <a:ext cx="4488610" cy="929674"/>
            </a:xfrm>
            <a:prstGeom prst="rect">
              <a:avLst/>
            </a:prstGeom>
            <a:solidFill>
              <a:schemeClr val="accent4"/>
            </a:solidFill>
            <a:ln w="6348" cap="flat">
              <a:noFill/>
              <a:prstDash val="solid"/>
              <a:miter/>
            </a:ln>
          </p:spPr>
          <p:txBody>
            <a:bodyPr rot="0" spcFirstLastPara="0" vertOverflow="overflow" horzOverflow="overflow" vert="horz" wrap="none" lIns="252000" tIns="72000" rIns="180000" bIns="72000" numCol="1" spcCol="0" rtlCol="0" fromWordArt="0" anchor="ctr" anchorCtr="0" forceAA="0" compatLnSpc="1">
              <a:prstTxWarp prst="textNoShape">
                <a:avLst/>
              </a:prstTxWarp>
              <a:spAutoFit/>
            </a:bodyPr>
            <a:lstStyle/>
            <a:p>
              <a:pPr>
                <a:spcBef>
                  <a:spcPts val="0"/>
                </a:spcBef>
              </a:pPr>
              <a:r>
                <a:rPr lang="sv-SE" sz="6600" b="1" dirty="0">
                  <a:solidFill>
                    <a:schemeClr val="accent1"/>
                  </a:solidFill>
                </a:rPr>
                <a:t>1 juli 2025</a:t>
              </a:r>
            </a:p>
            <a:p>
              <a:pPr>
                <a:spcBef>
                  <a:spcPts val="0"/>
                </a:spcBef>
              </a:pPr>
              <a:endParaRPr lang="sv-SE" sz="1200" dirty="0"/>
            </a:p>
          </p:txBody>
        </p:sp>
        <p:sp>
          <p:nvSpPr>
            <p:cNvPr id="7" name="Rektangel 6">
              <a:extLst>
                <a:ext uri="{FF2B5EF4-FFF2-40B4-BE49-F238E27FC236}">
                  <a16:creationId xmlns:a16="http://schemas.microsoft.com/office/drawing/2014/main" id="{990AE7A6-22B6-5F03-E69F-E7F54A69F4E3}"/>
                </a:ext>
                <a:ext uri="{C183D7F6-B498-43B3-948B-1728B52AA6E4}">
                  <adec:decorative xmlns:adec="http://schemas.microsoft.com/office/drawing/2017/decorative" val="1"/>
                </a:ext>
              </a:extLst>
            </p:cNvPr>
            <p:cNvSpPr/>
            <p:nvPr/>
          </p:nvSpPr>
          <p:spPr>
            <a:xfrm>
              <a:off x="527478" y="665690"/>
              <a:ext cx="947685" cy="929674"/>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3183267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AB8DEE-B128-A97E-A947-46DCB370D492}"/>
              </a:ext>
            </a:extLst>
          </p:cNvPr>
          <p:cNvSpPr>
            <a:spLocks noGrp="1"/>
          </p:cNvSpPr>
          <p:nvPr>
            <p:ph type="title"/>
          </p:nvPr>
        </p:nvSpPr>
        <p:spPr/>
        <p:txBody>
          <a:bodyPr/>
          <a:lstStyle/>
          <a:p>
            <a:r>
              <a:rPr lang="sv-SE" sz="4400" dirty="0"/>
              <a:t>Bakgrunden till Gy25</a:t>
            </a:r>
            <a:endParaRPr lang="sv-SE" dirty="0"/>
          </a:p>
        </p:txBody>
      </p:sp>
      <p:sp>
        <p:nvSpPr>
          <p:cNvPr id="3" name="Platshållare för innehåll 2">
            <a:extLst>
              <a:ext uri="{FF2B5EF4-FFF2-40B4-BE49-F238E27FC236}">
                <a16:creationId xmlns:a16="http://schemas.microsoft.com/office/drawing/2014/main" id="{1F6779F1-0821-DD22-82C4-2CE27DEA2C0E}"/>
              </a:ext>
            </a:extLst>
          </p:cNvPr>
          <p:cNvSpPr>
            <a:spLocks noGrp="1"/>
          </p:cNvSpPr>
          <p:nvPr>
            <p:ph idx="1"/>
          </p:nvPr>
        </p:nvSpPr>
        <p:spPr/>
        <p:txBody>
          <a:bodyPr/>
          <a:lstStyle/>
          <a:p>
            <a:pPr fontAlgn="base">
              <a:lnSpc>
                <a:spcPct val="140000"/>
              </a:lnSpc>
              <a:spcBef>
                <a:spcPts val="0"/>
              </a:spcBef>
            </a:pPr>
            <a:r>
              <a:rPr lang="sv-SE" sz="2000" b="1" dirty="0">
                <a:solidFill>
                  <a:srgbClr val="262626"/>
                </a:solidFill>
                <a:ea typeface="Times New Roman" panose="02020603050405020304" pitchFamily="18" charset="0"/>
              </a:rPr>
              <a:t>Betygsutredningen</a:t>
            </a:r>
            <a:r>
              <a:rPr lang="sv-SE" sz="2000" dirty="0">
                <a:solidFill>
                  <a:srgbClr val="262626"/>
                </a:solidFill>
                <a:ea typeface="Times New Roman" panose="02020603050405020304" pitchFamily="18" charset="0"/>
              </a:rPr>
              <a:t> (2018) betänkande "Bygga, bedöma och betygssätta – betyg som bättre speglar elevernas kunskaper" 2020 (SOU 2020:43). </a:t>
            </a:r>
            <a:endParaRPr lang="sv-SE" sz="2000" dirty="0">
              <a:ea typeface="Times New Roman" panose="02020603050405020304" pitchFamily="18" charset="0"/>
            </a:endParaRPr>
          </a:p>
          <a:p>
            <a:pPr>
              <a:lnSpc>
                <a:spcPct val="107000"/>
              </a:lnSpc>
              <a:spcBef>
                <a:spcPts val="0"/>
              </a:spcBef>
            </a:pPr>
            <a:endParaRPr lang="sv-SE" sz="2000" dirty="0">
              <a:ea typeface="Calibri" panose="020F0502020204030204" pitchFamily="34" charset="0"/>
              <a:cs typeface="Times New Roman" panose="02020603050405020304" pitchFamily="18" charset="0"/>
            </a:endParaRPr>
          </a:p>
          <a:p>
            <a:pPr fontAlgn="base">
              <a:lnSpc>
                <a:spcPct val="140000"/>
              </a:lnSpc>
              <a:spcBef>
                <a:spcPts val="0"/>
              </a:spcBef>
            </a:pPr>
            <a:r>
              <a:rPr lang="sv-SE" sz="2000" b="1" dirty="0">
                <a:solidFill>
                  <a:srgbClr val="262626"/>
                </a:solidFill>
                <a:ea typeface="Times New Roman" panose="02020603050405020304" pitchFamily="18" charset="0"/>
              </a:rPr>
              <a:t>Propositionen</a:t>
            </a:r>
            <a:r>
              <a:rPr lang="sv-SE" sz="2000" dirty="0">
                <a:solidFill>
                  <a:srgbClr val="262626"/>
                </a:solidFill>
                <a:ea typeface="Times New Roman" panose="02020603050405020304" pitchFamily="18" charset="0"/>
              </a:rPr>
              <a:t> - Ämnesbetyg – betygen ska bättre spegla elevers kunskaper (prop. 2021/22:36) </a:t>
            </a:r>
          </a:p>
          <a:p>
            <a:pPr>
              <a:lnSpc>
                <a:spcPct val="107000"/>
              </a:lnSpc>
              <a:spcBef>
                <a:spcPts val="0"/>
              </a:spcBef>
            </a:pPr>
            <a:endParaRPr lang="sv-SE" sz="2000" dirty="0">
              <a:ea typeface="Calibri" panose="020F0502020204030204" pitchFamily="34" charset="0"/>
              <a:cs typeface="Times New Roman" panose="02020603050405020304" pitchFamily="18" charset="0"/>
            </a:endParaRPr>
          </a:p>
          <a:p>
            <a:pPr fontAlgn="base">
              <a:lnSpc>
                <a:spcPct val="140000"/>
              </a:lnSpc>
              <a:spcBef>
                <a:spcPts val="0"/>
              </a:spcBef>
            </a:pPr>
            <a:r>
              <a:rPr lang="sv-SE" sz="2000" b="1" dirty="0">
                <a:solidFill>
                  <a:srgbClr val="262626"/>
                </a:solidFill>
                <a:ea typeface="Times New Roman" panose="02020603050405020304" pitchFamily="18" charset="0"/>
              </a:rPr>
              <a:t>Skolverket</a:t>
            </a:r>
            <a:r>
              <a:rPr lang="sv-SE" sz="2000" dirty="0">
                <a:solidFill>
                  <a:srgbClr val="262626"/>
                </a:solidFill>
                <a:ea typeface="Times New Roman" panose="02020603050405020304" pitchFamily="18" charset="0"/>
              </a:rPr>
              <a:t> (2020) får regeringsuppdraget.</a:t>
            </a:r>
          </a:p>
          <a:p>
            <a:pPr marL="0" indent="0" fontAlgn="base">
              <a:lnSpc>
                <a:spcPct val="140000"/>
              </a:lnSpc>
              <a:spcBef>
                <a:spcPts val="0"/>
              </a:spcBef>
              <a:buNone/>
            </a:pPr>
            <a:r>
              <a:rPr lang="sv-SE" sz="2000" dirty="0">
                <a:solidFill>
                  <a:srgbClr val="262626"/>
                </a:solidFill>
                <a:ea typeface="Times New Roman" panose="02020603050405020304" pitchFamily="18" charset="0"/>
              </a:rPr>
              <a:t> </a:t>
            </a:r>
          </a:p>
          <a:p>
            <a:pPr marL="0" indent="0" fontAlgn="base">
              <a:lnSpc>
                <a:spcPct val="140000"/>
              </a:lnSpc>
              <a:spcBef>
                <a:spcPts val="0"/>
              </a:spcBef>
              <a:buNone/>
            </a:pPr>
            <a:r>
              <a:rPr lang="sv-SE" sz="2000" dirty="0">
                <a:solidFill>
                  <a:srgbClr val="262626"/>
                </a:solidFill>
                <a:ea typeface="Times New Roman" panose="02020603050405020304" pitchFamily="18" charset="0"/>
              </a:rPr>
              <a:t>Nuvarande kunskapsinnehållet i huvudsak skulle anpassas och uppdateras inom ramen för befintliga program och ämnen. </a:t>
            </a:r>
          </a:p>
          <a:p>
            <a:endParaRPr lang="sv-SE" dirty="0"/>
          </a:p>
        </p:txBody>
      </p:sp>
    </p:spTree>
    <p:extLst>
      <p:ext uri="{BB962C8B-B14F-4D97-AF65-F5344CB8AC3E}">
        <p14:creationId xmlns:p14="http://schemas.microsoft.com/office/powerpoint/2010/main" val="2435514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C5C24F45-4B10-0184-11D3-201214802248}"/>
              </a:ext>
            </a:extLst>
          </p:cNvPr>
          <p:cNvSpPr>
            <a:spLocks noGrp="1"/>
          </p:cNvSpPr>
          <p:nvPr>
            <p:ph type="title"/>
          </p:nvPr>
        </p:nvSpPr>
        <p:spPr/>
        <p:txBody>
          <a:bodyPr/>
          <a:lstStyle/>
          <a:p>
            <a:r>
              <a:rPr lang="sv-SE" dirty="0"/>
              <a:t>Syftet med ämnesbetyg</a:t>
            </a:r>
          </a:p>
        </p:txBody>
      </p:sp>
      <p:grpSp>
        <p:nvGrpSpPr>
          <p:cNvPr id="2" name="Icon_01">
            <a:extLst>
              <a:ext uri="{FF2B5EF4-FFF2-40B4-BE49-F238E27FC236}">
                <a16:creationId xmlns:a16="http://schemas.microsoft.com/office/drawing/2014/main" id="{71D406DE-AD0D-BB47-174E-BEB581F7B12B}"/>
              </a:ext>
            </a:extLst>
          </p:cNvPr>
          <p:cNvGrpSpPr/>
          <p:nvPr/>
        </p:nvGrpSpPr>
        <p:grpSpPr>
          <a:xfrm>
            <a:off x="342913" y="2862470"/>
            <a:ext cx="9685338" cy="952120"/>
            <a:chOff x="527478" y="658586"/>
            <a:chExt cx="9685338" cy="952120"/>
          </a:xfrm>
        </p:grpSpPr>
        <p:sp>
          <p:nvSpPr>
            <p:cNvPr id="3" name="Rektangel 2">
              <a:extLst>
                <a:ext uri="{FF2B5EF4-FFF2-40B4-BE49-F238E27FC236}">
                  <a16:creationId xmlns:a16="http://schemas.microsoft.com/office/drawing/2014/main" id="{E1BE6314-4BD4-5F84-06DD-2DA79E899DF7}"/>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Eleven ska få mer tid att utveckla kunskaper inom ett ämne innan det slutliga betyget sätts</a:t>
              </a:r>
            </a:p>
          </p:txBody>
        </p:sp>
        <p:sp>
          <p:nvSpPr>
            <p:cNvPr id="6" name="Rektangel 5">
              <a:extLst>
                <a:ext uri="{FF2B5EF4-FFF2-40B4-BE49-F238E27FC236}">
                  <a16:creationId xmlns:a16="http://schemas.microsoft.com/office/drawing/2014/main" id="{3FE328F0-F636-F020-21D3-A7E3173D03E2}"/>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grpSp>
        <p:nvGrpSpPr>
          <p:cNvPr id="7" name="Icon_01">
            <a:extLst>
              <a:ext uri="{FF2B5EF4-FFF2-40B4-BE49-F238E27FC236}">
                <a16:creationId xmlns:a16="http://schemas.microsoft.com/office/drawing/2014/main" id="{7C9BB0DF-5D46-487E-5678-BE7A3EC19481}"/>
              </a:ext>
            </a:extLst>
          </p:cNvPr>
          <p:cNvGrpSpPr/>
          <p:nvPr/>
        </p:nvGrpSpPr>
        <p:grpSpPr>
          <a:xfrm>
            <a:off x="342913" y="4013950"/>
            <a:ext cx="9685338" cy="952120"/>
            <a:chOff x="527478" y="658586"/>
            <a:chExt cx="9685338" cy="952120"/>
          </a:xfrm>
        </p:grpSpPr>
        <p:sp>
          <p:nvSpPr>
            <p:cNvPr id="8" name="Rektangel 7">
              <a:extLst>
                <a:ext uri="{FF2B5EF4-FFF2-40B4-BE49-F238E27FC236}">
                  <a16:creationId xmlns:a16="http://schemas.microsoft.com/office/drawing/2014/main" id="{A7DDF7CD-F146-4AB5-2276-75264C371C82}"/>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Läraren ska kunna undervisa mer långsiktigt och utifrån en helhetssyn på ämnet</a:t>
              </a:r>
            </a:p>
          </p:txBody>
        </p:sp>
        <p:sp>
          <p:nvSpPr>
            <p:cNvPr id="9" name="Rektangel 8">
              <a:extLst>
                <a:ext uri="{FF2B5EF4-FFF2-40B4-BE49-F238E27FC236}">
                  <a16:creationId xmlns:a16="http://schemas.microsoft.com/office/drawing/2014/main" id="{D240DD15-F1B1-F86B-A914-1C02DBB9275C}"/>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grpSp>
        <p:nvGrpSpPr>
          <p:cNvPr id="10" name="Icon_01">
            <a:extLst>
              <a:ext uri="{FF2B5EF4-FFF2-40B4-BE49-F238E27FC236}">
                <a16:creationId xmlns:a16="http://schemas.microsoft.com/office/drawing/2014/main" id="{96C46281-6B20-363C-3B4D-60C70DB7C671}"/>
              </a:ext>
            </a:extLst>
          </p:cNvPr>
          <p:cNvGrpSpPr/>
          <p:nvPr/>
        </p:nvGrpSpPr>
        <p:grpSpPr>
          <a:xfrm>
            <a:off x="342913" y="5165430"/>
            <a:ext cx="9685338" cy="952120"/>
            <a:chOff x="527478" y="658586"/>
            <a:chExt cx="9685338" cy="952120"/>
          </a:xfrm>
        </p:grpSpPr>
        <p:sp>
          <p:nvSpPr>
            <p:cNvPr id="11" name="Rektangel 10">
              <a:extLst>
                <a:ext uri="{FF2B5EF4-FFF2-40B4-BE49-F238E27FC236}">
                  <a16:creationId xmlns:a16="http://schemas.microsoft.com/office/drawing/2014/main" id="{52499010-B63B-857E-453D-1D2B59AC407B}"/>
                </a:ext>
              </a:extLst>
            </p:cNvPr>
            <p:cNvSpPr/>
            <p:nvPr/>
          </p:nvSpPr>
          <p:spPr>
            <a:xfrm>
              <a:off x="1475163" y="658587"/>
              <a:ext cx="8737653" cy="952119"/>
            </a:xfrm>
            <a:prstGeom prst="rect">
              <a:avLst/>
            </a:prstGeom>
            <a:solidFill>
              <a:schemeClr val="accent3"/>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2400" dirty="0">
                  <a:solidFill>
                    <a:schemeClr val="bg1"/>
                  </a:solidFill>
                </a:rPr>
                <a:t>Betyget ska bättre återspegla vad eleven kan i slutet av sina studier i ämnet</a:t>
              </a:r>
            </a:p>
          </p:txBody>
        </p:sp>
        <p:sp>
          <p:nvSpPr>
            <p:cNvPr id="12" name="Rektangel 11">
              <a:extLst>
                <a:ext uri="{FF2B5EF4-FFF2-40B4-BE49-F238E27FC236}">
                  <a16:creationId xmlns:a16="http://schemas.microsoft.com/office/drawing/2014/main" id="{ABA7450C-F4F3-A4FC-72D7-3305C5370C1E}"/>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400" dirty="0">
                <a:solidFill>
                  <a:schemeClr val="bg1"/>
                </a:solidFill>
              </a:endParaRPr>
            </a:p>
          </p:txBody>
        </p:sp>
      </p:grpSp>
    </p:spTree>
    <p:extLst>
      <p:ext uri="{BB962C8B-B14F-4D97-AF65-F5344CB8AC3E}">
        <p14:creationId xmlns:p14="http://schemas.microsoft.com/office/powerpoint/2010/main" val="2542870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9AC75F-8EA4-70F3-82C9-0DA656B7E3DD}"/>
              </a:ext>
            </a:extLst>
          </p:cNvPr>
          <p:cNvSpPr>
            <a:spLocks noGrp="1"/>
          </p:cNvSpPr>
          <p:nvPr>
            <p:ph type="title"/>
          </p:nvPr>
        </p:nvSpPr>
        <p:spPr/>
        <p:txBody>
          <a:bodyPr/>
          <a:lstStyle/>
          <a:p>
            <a:r>
              <a:rPr lang="sv-SE" dirty="0"/>
              <a:t>Varför införs Gy25?</a:t>
            </a:r>
          </a:p>
        </p:txBody>
      </p:sp>
      <p:sp>
        <p:nvSpPr>
          <p:cNvPr id="3" name="Platshållare för innehåll 2">
            <a:extLst>
              <a:ext uri="{FF2B5EF4-FFF2-40B4-BE49-F238E27FC236}">
                <a16:creationId xmlns:a16="http://schemas.microsoft.com/office/drawing/2014/main" id="{035E083A-74E3-7C46-B68E-E8391E59675D}"/>
              </a:ext>
            </a:extLst>
          </p:cNvPr>
          <p:cNvSpPr>
            <a:spLocks noGrp="1"/>
          </p:cNvSpPr>
          <p:nvPr>
            <p:ph idx="1"/>
          </p:nvPr>
        </p:nvSpPr>
        <p:spPr/>
        <p:txBody>
          <a:bodyPr/>
          <a:lstStyle/>
          <a:p>
            <a:r>
              <a:rPr lang="sv-SE" dirty="0"/>
              <a:t>Kritik mot det nuvarande systemet med kursbetyg. </a:t>
            </a:r>
          </a:p>
          <a:p>
            <a:r>
              <a:rPr lang="sv-SE" dirty="0"/>
              <a:t>Kursbetygen bidrar till fragmentisering av kunskapsinnehållet och därmed av elevernas lärande. </a:t>
            </a:r>
          </a:p>
          <a:p>
            <a:r>
              <a:rPr lang="sv-SE" dirty="0"/>
              <a:t>Elever idag får flera kursbetyg i ett och samma ämne.</a:t>
            </a:r>
          </a:p>
          <a:p>
            <a:r>
              <a:rPr lang="sv-SE" dirty="0"/>
              <a:t>Tidiga misslyckanden kan följa elever och betygen ger inte alltid en rättvisande bild av elevens kunskaper och förmågor i slutet av studierna.</a:t>
            </a:r>
          </a:p>
          <a:p>
            <a:r>
              <a:rPr lang="sv-SE" dirty="0"/>
              <a:t>Systemet med kursbetyg har ofta inneburit fokus på täta bedömningstillfällen. Fokus för undervisningen har blivit att hinna med och beta av.</a:t>
            </a:r>
          </a:p>
          <a:p>
            <a:r>
              <a:rPr lang="sv-SE" dirty="0"/>
              <a:t>Med Gy25, sammantagen bedömning och mindre detaljerade betygskriterier är ambitionen att undervisning och lärande åter ska vara i fokus. </a:t>
            </a:r>
          </a:p>
        </p:txBody>
      </p:sp>
    </p:spTree>
    <p:extLst>
      <p:ext uri="{BB962C8B-B14F-4D97-AF65-F5344CB8AC3E}">
        <p14:creationId xmlns:p14="http://schemas.microsoft.com/office/powerpoint/2010/main" val="1477995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747CCEF-EDD0-F24F-7AE5-4A00FBA88611}"/>
              </a:ext>
            </a:extLst>
          </p:cNvPr>
          <p:cNvSpPr>
            <a:spLocks noGrp="1"/>
          </p:cNvSpPr>
          <p:nvPr>
            <p:ph type="title"/>
          </p:nvPr>
        </p:nvSpPr>
        <p:spPr/>
        <p:txBody>
          <a:bodyPr/>
          <a:lstStyle/>
          <a:p>
            <a:r>
              <a:rPr lang="sv-SE" dirty="0"/>
              <a:t>Att tänka på som huvudman</a:t>
            </a:r>
          </a:p>
        </p:txBody>
      </p:sp>
      <p:sp>
        <p:nvSpPr>
          <p:cNvPr id="5" name="Platshållare för innehåll 4">
            <a:extLst>
              <a:ext uri="{FF2B5EF4-FFF2-40B4-BE49-F238E27FC236}">
                <a16:creationId xmlns:a16="http://schemas.microsoft.com/office/drawing/2014/main" id="{07983C81-CF13-381C-6257-86F7794B06EE}"/>
              </a:ext>
            </a:extLst>
          </p:cNvPr>
          <p:cNvSpPr>
            <a:spLocks noGrp="1"/>
          </p:cNvSpPr>
          <p:nvPr>
            <p:ph idx="1"/>
          </p:nvPr>
        </p:nvSpPr>
        <p:spPr/>
        <p:txBody>
          <a:bodyPr/>
          <a:lstStyle/>
          <a:p>
            <a:r>
              <a:rPr lang="sv-SE" sz="1800" dirty="0"/>
              <a:t>Låt implementeringen vara del av det systematiska kvalitetsarbetet</a:t>
            </a:r>
          </a:p>
          <a:p>
            <a:r>
              <a:rPr lang="sv-SE" sz="1800" dirty="0"/>
              <a:t>Ge goda förutsättningar för implementeringsarbetet</a:t>
            </a:r>
          </a:p>
          <a:p>
            <a:r>
              <a:rPr lang="sv-SE" sz="1800" dirty="0"/>
              <a:t>Huvudmannen bär ansvaret</a:t>
            </a:r>
          </a:p>
          <a:p>
            <a:pPr marL="0" indent="0">
              <a:buNone/>
            </a:pPr>
            <a:endParaRPr lang="sv-SE" sz="1800" dirty="0"/>
          </a:p>
        </p:txBody>
      </p:sp>
      <p:pic>
        <p:nvPicPr>
          <p:cNvPr id="10" name="Platshållare för bild 9">
            <a:extLst>
              <a:ext uri="{FF2B5EF4-FFF2-40B4-BE49-F238E27FC236}">
                <a16:creationId xmlns:a16="http://schemas.microsoft.com/office/drawing/2014/main" id="{E49F1607-B879-84FB-75FB-7F1FE5D0EAAB}"/>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2911" r="12911"/>
          <a:stretch>
            <a:fillRect/>
          </a:stretch>
        </p:blipFill>
        <p:spPr/>
      </p:pic>
      <p:pic>
        <p:nvPicPr>
          <p:cNvPr id="17" name="Platshållare för bild 16">
            <a:extLst>
              <a:ext uri="{FF2B5EF4-FFF2-40B4-BE49-F238E27FC236}">
                <a16:creationId xmlns:a16="http://schemas.microsoft.com/office/drawing/2014/main" id="{08C18995-456F-9063-F4DF-0E8430CF4D82}"/>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9847" r="9847"/>
          <a:stretch>
            <a:fillRect/>
          </a:stretch>
        </p:blipFill>
        <p:spPr/>
      </p:pic>
    </p:spTree>
    <p:extLst>
      <p:ext uri="{BB962C8B-B14F-4D97-AF65-F5344CB8AC3E}">
        <p14:creationId xmlns:p14="http://schemas.microsoft.com/office/powerpoint/2010/main" val="3203087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63994043-99D5-E3A1-6715-F0D2E11DD89E}"/>
              </a:ext>
            </a:extLst>
          </p:cNvPr>
          <p:cNvSpPr>
            <a:spLocks noGrp="1"/>
          </p:cNvSpPr>
          <p:nvPr>
            <p:ph type="title"/>
          </p:nvPr>
        </p:nvSpPr>
        <p:spPr/>
        <p:txBody>
          <a:bodyPr/>
          <a:lstStyle/>
          <a:p>
            <a:r>
              <a:rPr lang="sv-SE" dirty="0"/>
              <a:t>Lärarlegitimationer</a:t>
            </a:r>
            <a:br>
              <a:rPr lang="sv-SE" dirty="0"/>
            </a:br>
            <a:r>
              <a:rPr lang="sv-SE" dirty="0"/>
              <a:t>och behörigheter</a:t>
            </a:r>
            <a:br>
              <a:rPr lang="sv-SE" dirty="0"/>
            </a:br>
            <a:endParaRPr lang="sv-SE" dirty="0"/>
          </a:p>
        </p:txBody>
      </p:sp>
      <p:sp>
        <p:nvSpPr>
          <p:cNvPr id="15" name="Platshållare för innehåll 14">
            <a:extLst>
              <a:ext uri="{FF2B5EF4-FFF2-40B4-BE49-F238E27FC236}">
                <a16:creationId xmlns:a16="http://schemas.microsoft.com/office/drawing/2014/main" id="{FC63DC14-3877-86DF-1FCC-7DAE967BE4CD}"/>
              </a:ext>
            </a:extLst>
          </p:cNvPr>
          <p:cNvSpPr>
            <a:spLocks noGrp="1"/>
          </p:cNvSpPr>
          <p:nvPr>
            <p:ph idx="1"/>
          </p:nvPr>
        </p:nvSpPr>
        <p:spPr/>
        <p:txBody>
          <a:bodyPr/>
          <a:lstStyle/>
          <a:p>
            <a:r>
              <a:rPr lang="sv-SE" dirty="0"/>
              <a:t>Legitimerade lärare får automatiska beslut om nya behörigheter</a:t>
            </a:r>
          </a:p>
          <a:p>
            <a:r>
              <a:rPr lang="sv-SE" dirty="0"/>
              <a:t>Start i januari 2025</a:t>
            </a:r>
          </a:p>
          <a:p>
            <a:r>
              <a:rPr lang="sv-SE" dirty="0"/>
              <a:t>Ca 120.0000 lärare berörs</a:t>
            </a:r>
          </a:p>
          <a:p>
            <a:r>
              <a:rPr lang="sv-SE" dirty="0"/>
              <a:t>Avgiftsfritt </a:t>
            </a:r>
          </a:p>
          <a:p>
            <a:pPr marL="0" indent="0">
              <a:buNone/>
            </a:pPr>
            <a:endParaRPr lang="sv-SE" dirty="0"/>
          </a:p>
        </p:txBody>
      </p:sp>
      <p:pic>
        <p:nvPicPr>
          <p:cNvPr id="13" name="Platshållare för bild 12">
            <a:extLst>
              <a:ext uri="{FF2B5EF4-FFF2-40B4-BE49-F238E27FC236}">
                <a16:creationId xmlns:a16="http://schemas.microsoft.com/office/drawing/2014/main" id="{7A25E75E-6DD3-0AA0-858B-17DBDCE3138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2842" r="12842"/>
          <a:stretch>
            <a:fillRect/>
          </a:stretch>
        </p:blipFill>
        <p:spPr/>
      </p:pic>
      <p:pic>
        <p:nvPicPr>
          <p:cNvPr id="18" name="Platshållare för bild 17">
            <a:extLst>
              <a:ext uri="{FF2B5EF4-FFF2-40B4-BE49-F238E27FC236}">
                <a16:creationId xmlns:a16="http://schemas.microsoft.com/office/drawing/2014/main" id="{53697930-83A6-F93B-449B-DD524130EA59}"/>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l="9772" r="9772"/>
          <a:stretch>
            <a:fillRect/>
          </a:stretch>
        </p:blipFill>
        <p:spPr/>
      </p:pic>
      <p:grpSp>
        <p:nvGrpSpPr>
          <p:cNvPr id="2" name="Icon_01">
            <a:extLst>
              <a:ext uri="{FF2B5EF4-FFF2-40B4-BE49-F238E27FC236}">
                <a16:creationId xmlns:a16="http://schemas.microsoft.com/office/drawing/2014/main" id="{07740C68-2362-6246-0E9F-C6A861CDB074}"/>
              </a:ext>
            </a:extLst>
          </p:cNvPr>
          <p:cNvGrpSpPr/>
          <p:nvPr/>
        </p:nvGrpSpPr>
        <p:grpSpPr>
          <a:xfrm>
            <a:off x="8296619" y="3569873"/>
            <a:ext cx="3313920" cy="1347775"/>
            <a:chOff x="527478" y="668401"/>
            <a:chExt cx="3313920" cy="931082"/>
          </a:xfrm>
        </p:grpSpPr>
        <p:sp>
          <p:nvSpPr>
            <p:cNvPr id="3" name="Rektangel 2">
              <a:extLst>
                <a:ext uri="{FF2B5EF4-FFF2-40B4-BE49-F238E27FC236}">
                  <a16:creationId xmlns:a16="http://schemas.microsoft.com/office/drawing/2014/main" id="{4B757328-9A78-6FD5-52CE-4D01CEB55097}"/>
                </a:ext>
              </a:extLst>
            </p:cNvPr>
            <p:cNvSpPr/>
            <p:nvPr/>
          </p:nvSpPr>
          <p:spPr>
            <a:xfrm>
              <a:off x="1475164" y="669810"/>
              <a:ext cx="2366234" cy="929673"/>
            </a:xfrm>
            <a:prstGeom prst="rect">
              <a:avLst/>
            </a:prstGeom>
            <a:solidFill>
              <a:schemeClr val="accent4"/>
            </a:solidFill>
            <a:ln w="6348" cap="flat">
              <a:noFill/>
              <a:prstDash val="solid"/>
              <a:miter/>
            </a:ln>
          </p:spPr>
          <p:txBody>
            <a:bodyPr rot="0" spcFirstLastPara="0" vertOverflow="overflow" horzOverflow="overflow" vert="horz" wrap="none" lIns="252000" tIns="72000" rIns="180000" bIns="72000" numCol="1" spcCol="0" rtlCol="0" fromWordArt="0" anchor="ctr" anchorCtr="0" forceAA="0" compatLnSpc="1">
              <a:prstTxWarp prst="textNoShape">
                <a:avLst/>
              </a:prstTxWarp>
              <a:spAutoFit/>
            </a:bodyPr>
            <a:lstStyle/>
            <a:p>
              <a:pPr>
                <a:spcBef>
                  <a:spcPts val="0"/>
                </a:spcBef>
              </a:pPr>
              <a:r>
                <a:rPr lang="sv-SE" sz="6600" b="1" dirty="0">
                  <a:solidFill>
                    <a:schemeClr val="accent1"/>
                  </a:solidFill>
                </a:rPr>
                <a:t>2025</a:t>
              </a:r>
            </a:p>
            <a:p>
              <a:pPr>
                <a:spcBef>
                  <a:spcPts val="0"/>
                </a:spcBef>
              </a:pPr>
              <a:r>
                <a:rPr lang="sv-SE" sz="1200" dirty="0"/>
                <a:t>Start i januari 2025</a:t>
              </a:r>
            </a:p>
          </p:txBody>
        </p:sp>
        <p:sp>
          <p:nvSpPr>
            <p:cNvPr id="5" name="Rektangel 4">
              <a:extLst>
                <a:ext uri="{FF2B5EF4-FFF2-40B4-BE49-F238E27FC236}">
                  <a16:creationId xmlns:a16="http://schemas.microsoft.com/office/drawing/2014/main" id="{5B3D2847-6321-E79A-302A-EB03B86B7F3D}"/>
                </a:ext>
                <a:ext uri="{C183D7F6-B498-43B3-948B-1728B52AA6E4}">
                  <adec:decorative xmlns:adec="http://schemas.microsoft.com/office/drawing/2017/decorative" val="1"/>
                </a:ext>
              </a:extLst>
            </p:cNvPr>
            <p:cNvSpPr/>
            <p:nvPr/>
          </p:nvSpPr>
          <p:spPr>
            <a:xfrm>
              <a:off x="527478" y="668401"/>
              <a:ext cx="947685" cy="929674"/>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Tree>
    <p:extLst>
      <p:ext uri="{BB962C8B-B14F-4D97-AF65-F5344CB8AC3E}">
        <p14:creationId xmlns:p14="http://schemas.microsoft.com/office/powerpoint/2010/main" val="32416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71BFE-C110-8C88-B75D-5966E7EEBEBE}"/>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47A58715-9A5B-8B2E-21BE-0DC6CE9F1400}"/>
              </a:ext>
            </a:extLst>
          </p:cNvPr>
          <p:cNvSpPr>
            <a:spLocks noGrp="1"/>
          </p:cNvSpPr>
          <p:nvPr>
            <p:ph type="ctrTitle"/>
          </p:nvPr>
        </p:nvSpPr>
        <p:spPr>
          <a:xfrm>
            <a:off x="3886363" y="2429774"/>
            <a:ext cx="5766525" cy="1563551"/>
          </a:xfrm>
        </p:spPr>
        <p:txBody>
          <a:bodyPr/>
          <a:lstStyle/>
          <a:p>
            <a:r>
              <a:rPr lang="sv-SE" sz="5200" dirty="0"/>
              <a:t>Så fungerar Gy25</a:t>
            </a:r>
          </a:p>
        </p:txBody>
      </p:sp>
    </p:spTree>
    <p:extLst>
      <p:ext uri="{BB962C8B-B14F-4D97-AF65-F5344CB8AC3E}">
        <p14:creationId xmlns:p14="http://schemas.microsoft.com/office/powerpoint/2010/main" val="3171574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94EE957-70CB-CD8C-C43A-B01828DB2560}"/>
              </a:ext>
            </a:extLst>
          </p:cNvPr>
          <p:cNvSpPr>
            <a:spLocks noGrp="1"/>
          </p:cNvSpPr>
          <p:nvPr>
            <p:ph type="title"/>
          </p:nvPr>
        </p:nvSpPr>
        <p:spPr/>
        <p:txBody>
          <a:bodyPr/>
          <a:lstStyle/>
          <a:p>
            <a:r>
              <a:rPr lang="sv-SE" dirty="0"/>
              <a:t>Ämnesplan</a:t>
            </a:r>
            <a:br>
              <a:rPr lang="sv-SE" dirty="0"/>
            </a:br>
            <a:endParaRPr lang="sv-SE" dirty="0"/>
          </a:p>
        </p:txBody>
      </p:sp>
      <p:sp>
        <p:nvSpPr>
          <p:cNvPr id="3" name="Icon_01">
            <a:extLst>
              <a:ext uri="{FF2B5EF4-FFF2-40B4-BE49-F238E27FC236}">
                <a16:creationId xmlns:a16="http://schemas.microsoft.com/office/drawing/2014/main" id="{E95C443E-6741-BAF7-2232-6F67FC2D34E6}"/>
              </a:ext>
            </a:extLst>
          </p:cNvPr>
          <p:cNvSpPr/>
          <p:nvPr/>
        </p:nvSpPr>
        <p:spPr>
          <a:xfrm>
            <a:off x="1385626"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6"/>
          </a:solidFill>
          <a:ln w="6348" cap="flat">
            <a:noFill/>
            <a:prstDash val="solid"/>
            <a:miter/>
          </a:ln>
        </p:spPr>
        <p:txBody>
          <a:bodyPr wrap="square" lIns="251999" tIns="251999" rIns="251999" bIns="251999" rtlCol="0" anchor="t" anchorCtr="0">
            <a:noAutofit/>
          </a:bodyPr>
          <a:lstStyle/>
          <a:p>
            <a:pPr>
              <a:spcAft>
                <a:spcPts val="1200"/>
              </a:spcAft>
            </a:pPr>
            <a:r>
              <a:rPr lang="sv-SE" sz="2400" b="1" dirty="0">
                <a:solidFill>
                  <a:schemeClr val="accent1"/>
                </a:solidFill>
              </a:rPr>
              <a:t>Nivå 1</a:t>
            </a:r>
          </a:p>
          <a:p>
            <a:pPr>
              <a:lnSpc>
                <a:spcPts val="1740"/>
              </a:lnSpc>
            </a:pPr>
            <a:r>
              <a:rPr lang="sv-SE" sz="1200" dirty="0">
                <a:solidFill>
                  <a:schemeClr val="accent1"/>
                </a:solidFill>
              </a:rPr>
              <a:t>Centralt innehåll </a:t>
            </a:r>
          </a:p>
        </p:txBody>
      </p:sp>
      <p:sp>
        <p:nvSpPr>
          <p:cNvPr id="4" name="Icon_01">
            <a:extLst>
              <a:ext uri="{FF2B5EF4-FFF2-40B4-BE49-F238E27FC236}">
                <a16:creationId xmlns:a16="http://schemas.microsoft.com/office/drawing/2014/main" id="{F8D17DEE-68A1-8C16-28B3-DA4A3DC38566}"/>
              </a:ext>
            </a:extLst>
          </p:cNvPr>
          <p:cNvSpPr/>
          <p:nvPr/>
        </p:nvSpPr>
        <p:spPr>
          <a:xfrm>
            <a:off x="4258988"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3"/>
          </a:solidFill>
          <a:ln w="6348" cap="flat">
            <a:noFill/>
            <a:prstDash val="solid"/>
            <a:miter/>
          </a:ln>
        </p:spPr>
        <p:txBody>
          <a:bodyPr wrap="square" lIns="251999" tIns="251999" rIns="251999" bIns="251999" rtlCol="0" anchor="t" anchorCtr="0">
            <a:noAutofit/>
          </a:bodyPr>
          <a:lstStyle/>
          <a:p>
            <a:pPr>
              <a:spcAft>
                <a:spcPts val="1200"/>
              </a:spcAft>
            </a:pPr>
            <a:r>
              <a:rPr lang="sv-SE" sz="2400" b="1" dirty="0">
                <a:solidFill>
                  <a:schemeClr val="bg1"/>
                </a:solidFill>
              </a:rPr>
              <a:t>Nivå 2</a:t>
            </a:r>
          </a:p>
          <a:p>
            <a:pPr>
              <a:lnSpc>
                <a:spcPts val="1740"/>
              </a:lnSpc>
            </a:pPr>
            <a:r>
              <a:rPr lang="sv-SE" sz="1200" dirty="0">
                <a:solidFill>
                  <a:schemeClr val="bg1"/>
                </a:solidFill>
              </a:rPr>
              <a:t>Centralt innehåll </a:t>
            </a:r>
          </a:p>
          <a:p>
            <a:pPr>
              <a:lnSpc>
                <a:spcPts val="1740"/>
              </a:lnSpc>
            </a:pPr>
            <a:endParaRPr lang="sv-SE" sz="1200" b="1" dirty="0">
              <a:solidFill>
                <a:schemeClr val="bg1"/>
              </a:solidFill>
            </a:endParaRPr>
          </a:p>
        </p:txBody>
      </p:sp>
      <p:sp>
        <p:nvSpPr>
          <p:cNvPr id="5" name="Icon_01">
            <a:extLst>
              <a:ext uri="{FF2B5EF4-FFF2-40B4-BE49-F238E27FC236}">
                <a16:creationId xmlns:a16="http://schemas.microsoft.com/office/drawing/2014/main" id="{5CE30BAF-8D35-1B16-3490-A7C0EA868492}"/>
              </a:ext>
            </a:extLst>
          </p:cNvPr>
          <p:cNvSpPr/>
          <p:nvPr/>
        </p:nvSpPr>
        <p:spPr>
          <a:xfrm>
            <a:off x="7140301" y="3478212"/>
            <a:ext cx="2880000" cy="1618574"/>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solidFill>
              <a:schemeClr val="accent1"/>
            </a:solidFill>
            <a:prstDash val="solid"/>
            <a:miter/>
          </a:ln>
        </p:spPr>
        <p:txBody>
          <a:bodyPr wrap="square" lIns="251999" tIns="251999" rIns="251999" bIns="251999" rtlCol="0" anchor="t" anchorCtr="0">
            <a:noAutofit/>
          </a:bodyPr>
          <a:lstStyle/>
          <a:p>
            <a:pPr>
              <a:spcAft>
                <a:spcPts val="1200"/>
              </a:spcAft>
            </a:pPr>
            <a:r>
              <a:rPr lang="sv-SE" sz="2400" b="1" dirty="0">
                <a:solidFill>
                  <a:schemeClr val="bg1"/>
                </a:solidFill>
              </a:rPr>
              <a:t>Nivå 3</a:t>
            </a:r>
          </a:p>
          <a:p>
            <a:pPr>
              <a:lnSpc>
                <a:spcPts val="1740"/>
              </a:lnSpc>
            </a:pPr>
            <a:r>
              <a:rPr lang="sv-SE" sz="1200" dirty="0">
                <a:solidFill>
                  <a:schemeClr val="bg1"/>
                </a:solidFill>
              </a:rPr>
              <a:t>Centralt innehåll </a:t>
            </a:r>
          </a:p>
          <a:p>
            <a:pPr>
              <a:lnSpc>
                <a:spcPts val="1740"/>
              </a:lnSpc>
            </a:pPr>
            <a:endParaRPr lang="sv-SE" sz="1200" b="1" dirty="0">
              <a:solidFill>
                <a:schemeClr val="bg1"/>
              </a:solidFill>
            </a:endParaRPr>
          </a:p>
        </p:txBody>
      </p:sp>
      <p:sp>
        <p:nvSpPr>
          <p:cNvPr id="6" name="Frihandsfigur: Form 25">
            <a:extLst>
              <a:ext uri="{FF2B5EF4-FFF2-40B4-BE49-F238E27FC236}">
                <a16:creationId xmlns:a16="http://schemas.microsoft.com/office/drawing/2014/main" id="{EF02EA71-3483-5BD9-9837-B9FC109257AA}"/>
              </a:ext>
            </a:extLst>
          </p:cNvPr>
          <p:cNvSpPr/>
          <p:nvPr/>
        </p:nvSpPr>
        <p:spPr>
          <a:xfrm flipH="1">
            <a:off x="4265626" y="3798134"/>
            <a:ext cx="138073" cy="276225"/>
          </a:xfrm>
          <a:custGeom>
            <a:avLst/>
            <a:gdLst>
              <a:gd name="connsiteX0" fmla="*/ 109601 w 109601"/>
              <a:gd name="connsiteY0" fmla="*/ 219266 h 219265"/>
              <a:gd name="connsiteX1" fmla="*/ 109601 w 109601"/>
              <a:gd name="connsiteY1" fmla="*/ 0 h 219265"/>
              <a:gd name="connsiteX2" fmla="*/ 0 w 109601"/>
              <a:gd name="connsiteY2" fmla="*/ 109665 h 219265"/>
              <a:gd name="connsiteX3" fmla="*/ 109601 w 109601"/>
              <a:gd name="connsiteY3" fmla="*/ 219266 h 219265"/>
            </a:gdLst>
            <a:ahLst/>
            <a:cxnLst>
              <a:cxn ang="0">
                <a:pos x="connsiteX0" y="connsiteY0"/>
              </a:cxn>
              <a:cxn ang="0">
                <a:pos x="connsiteX1" y="connsiteY1"/>
              </a:cxn>
              <a:cxn ang="0">
                <a:pos x="connsiteX2" y="connsiteY2"/>
              </a:cxn>
              <a:cxn ang="0">
                <a:pos x="connsiteX3" y="connsiteY3"/>
              </a:cxn>
            </a:cxnLst>
            <a:rect l="l" t="t" r="r" b="b"/>
            <a:pathLst>
              <a:path w="109601" h="219265">
                <a:moveTo>
                  <a:pt x="109601" y="219266"/>
                </a:moveTo>
                <a:lnTo>
                  <a:pt x="109601" y="0"/>
                </a:lnTo>
                <a:lnTo>
                  <a:pt x="0" y="109665"/>
                </a:lnTo>
                <a:lnTo>
                  <a:pt x="109601" y="219266"/>
                </a:lnTo>
                <a:close/>
              </a:path>
            </a:pathLst>
          </a:custGeom>
          <a:solidFill>
            <a:schemeClr val="accent6"/>
          </a:solidFill>
          <a:ln w="6348" cap="flat">
            <a:noFill/>
            <a:prstDash val="solid"/>
            <a:miter/>
          </a:ln>
        </p:spPr>
        <p:txBody>
          <a:bodyPr rtlCol="0" anchor="ctr"/>
          <a:lstStyle/>
          <a:p>
            <a:endParaRPr lang="sv-SE" dirty="0"/>
          </a:p>
        </p:txBody>
      </p:sp>
      <p:sp>
        <p:nvSpPr>
          <p:cNvPr id="7" name="Frihandsfigur: Form 25">
            <a:extLst>
              <a:ext uri="{FF2B5EF4-FFF2-40B4-BE49-F238E27FC236}">
                <a16:creationId xmlns:a16="http://schemas.microsoft.com/office/drawing/2014/main" id="{45A99AAF-BC1B-25A9-5AA4-A7516C3F7068}"/>
              </a:ext>
            </a:extLst>
          </p:cNvPr>
          <p:cNvSpPr/>
          <p:nvPr/>
        </p:nvSpPr>
        <p:spPr>
          <a:xfrm flipH="1">
            <a:off x="7142640" y="3798134"/>
            <a:ext cx="138073" cy="276225"/>
          </a:xfrm>
          <a:custGeom>
            <a:avLst/>
            <a:gdLst>
              <a:gd name="connsiteX0" fmla="*/ 109601 w 109601"/>
              <a:gd name="connsiteY0" fmla="*/ 219266 h 219265"/>
              <a:gd name="connsiteX1" fmla="*/ 109601 w 109601"/>
              <a:gd name="connsiteY1" fmla="*/ 0 h 219265"/>
              <a:gd name="connsiteX2" fmla="*/ 0 w 109601"/>
              <a:gd name="connsiteY2" fmla="*/ 109665 h 219265"/>
              <a:gd name="connsiteX3" fmla="*/ 109601 w 109601"/>
              <a:gd name="connsiteY3" fmla="*/ 219266 h 219265"/>
            </a:gdLst>
            <a:ahLst/>
            <a:cxnLst>
              <a:cxn ang="0">
                <a:pos x="connsiteX0" y="connsiteY0"/>
              </a:cxn>
              <a:cxn ang="0">
                <a:pos x="connsiteX1" y="connsiteY1"/>
              </a:cxn>
              <a:cxn ang="0">
                <a:pos x="connsiteX2" y="connsiteY2"/>
              </a:cxn>
              <a:cxn ang="0">
                <a:pos x="connsiteX3" y="connsiteY3"/>
              </a:cxn>
            </a:cxnLst>
            <a:rect l="l" t="t" r="r" b="b"/>
            <a:pathLst>
              <a:path w="109601" h="219265">
                <a:moveTo>
                  <a:pt x="109601" y="219266"/>
                </a:moveTo>
                <a:lnTo>
                  <a:pt x="109601" y="0"/>
                </a:lnTo>
                <a:lnTo>
                  <a:pt x="0" y="109665"/>
                </a:lnTo>
                <a:lnTo>
                  <a:pt x="109601" y="219266"/>
                </a:lnTo>
                <a:close/>
              </a:path>
            </a:pathLst>
          </a:custGeom>
          <a:solidFill>
            <a:schemeClr val="accent3"/>
          </a:solidFill>
          <a:ln w="6348" cap="flat">
            <a:noFill/>
            <a:prstDash val="solid"/>
            <a:miter/>
          </a:ln>
        </p:spPr>
        <p:txBody>
          <a:bodyPr rtlCol="0" anchor="ctr"/>
          <a:lstStyle/>
          <a:p>
            <a:endParaRPr lang="sv-SE" dirty="0"/>
          </a:p>
        </p:txBody>
      </p:sp>
      <p:sp>
        <p:nvSpPr>
          <p:cNvPr id="8" name="Textbox">
            <a:extLst>
              <a:ext uri="{FF2B5EF4-FFF2-40B4-BE49-F238E27FC236}">
                <a16:creationId xmlns:a16="http://schemas.microsoft.com/office/drawing/2014/main" id="{369D2D92-38BD-A3A9-C4FF-C96D2E3A1611}"/>
              </a:ext>
            </a:extLst>
          </p:cNvPr>
          <p:cNvSpPr/>
          <p:nvPr/>
        </p:nvSpPr>
        <p:spPr>
          <a:xfrm>
            <a:off x="3533582" y="2480190"/>
            <a:ext cx="4460681"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1"/>
          </a:solidFill>
          <a:ln w="6348" cap="flat">
            <a:noFill/>
            <a:prstDash val="solid"/>
            <a:miter/>
          </a:ln>
        </p:spPr>
        <p:txBody>
          <a:bodyPr tIns="144000" bIns="144000" rtlCol="0" anchor="ctr">
            <a:noAutofit/>
          </a:bodyPr>
          <a:lstStyle/>
          <a:p>
            <a:pPr algn="ctr"/>
            <a:r>
              <a:rPr lang="sv-SE" sz="2400" b="1" dirty="0">
                <a:solidFill>
                  <a:schemeClr val="bg1"/>
                </a:solidFill>
                <a:latin typeface="Source Sans Pro" panose="020B0503030403020204" pitchFamily="34" charset="0"/>
                <a:cs typeface="Atma" pitchFamily="2" charset="0"/>
              </a:rPr>
              <a:t>Ämnets syfte</a:t>
            </a:r>
          </a:p>
        </p:txBody>
      </p:sp>
      <p:sp>
        <p:nvSpPr>
          <p:cNvPr id="9" name="Textbox">
            <a:extLst>
              <a:ext uri="{FF2B5EF4-FFF2-40B4-BE49-F238E27FC236}">
                <a16:creationId xmlns:a16="http://schemas.microsoft.com/office/drawing/2014/main" id="{D1D54893-0469-3510-4785-335F5ACB9492}"/>
              </a:ext>
            </a:extLst>
          </p:cNvPr>
          <p:cNvSpPr/>
          <p:nvPr/>
        </p:nvSpPr>
        <p:spPr>
          <a:xfrm>
            <a:off x="3589241" y="5344208"/>
            <a:ext cx="4460681" cy="500400"/>
          </a:xfrm>
          <a:custGeom>
            <a:avLst/>
            <a:gdLst>
              <a:gd name="connsiteX0" fmla="*/ 0 w 2666174"/>
              <a:gd name="connsiteY0" fmla="*/ 0 h 624014"/>
              <a:gd name="connsiteX1" fmla="*/ 2666175 w 2666174"/>
              <a:gd name="connsiteY1" fmla="*/ 0 h 624014"/>
              <a:gd name="connsiteX2" fmla="*/ 2666175 w 2666174"/>
              <a:gd name="connsiteY2" fmla="*/ 624015 h 624014"/>
              <a:gd name="connsiteX3" fmla="*/ 0 w 2666174"/>
              <a:gd name="connsiteY3" fmla="*/ 624015 h 624014"/>
            </a:gdLst>
            <a:ahLst/>
            <a:cxnLst>
              <a:cxn ang="0">
                <a:pos x="connsiteX0" y="connsiteY0"/>
              </a:cxn>
              <a:cxn ang="0">
                <a:pos x="connsiteX1" y="connsiteY1"/>
              </a:cxn>
              <a:cxn ang="0">
                <a:pos x="connsiteX2" y="connsiteY2"/>
              </a:cxn>
              <a:cxn ang="0">
                <a:pos x="connsiteX3" y="connsiteY3"/>
              </a:cxn>
            </a:cxnLst>
            <a:rect l="l" t="t" r="r" b="b"/>
            <a:pathLst>
              <a:path w="2666174" h="624014">
                <a:moveTo>
                  <a:pt x="0" y="0"/>
                </a:moveTo>
                <a:lnTo>
                  <a:pt x="2666175" y="0"/>
                </a:lnTo>
                <a:lnTo>
                  <a:pt x="2666175" y="624015"/>
                </a:lnTo>
                <a:lnTo>
                  <a:pt x="0" y="624015"/>
                </a:lnTo>
                <a:close/>
              </a:path>
            </a:pathLst>
          </a:custGeom>
          <a:solidFill>
            <a:schemeClr val="accent5"/>
          </a:solidFill>
          <a:ln w="6348" cap="flat">
            <a:noFill/>
            <a:prstDash val="solid"/>
            <a:miter/>
          </a:ln>
        </p:spPr>
        <p:txBody>
          <a:bodyPr tIns="144000" bIns="144000" rtlCol="0" anchor="ctr">
            <a:noAutofit/>
          </a:bodyPr>
          <a:lstStyle/>
          <a:p>
            <a:pPr algn="ctr"/>
            <a:r>
              <a:rPr lang="sv-SE" sz="2400" b="1" dirty="0">
                <a:solidFill>
                  <a:schemeClr val="bg1"/>
                </a:solidFill>
                <a:latin typeface="Source Sans Pro" panose="020B0503030403020204" pitchFamily="34" charset="0"/>
                <a:cs typeface="Atma" pitchFamily="2" charset="0"/>
              </a:rPr>
              <a:t>Betygskriterier</a:t>
            </a:r>
          </a:p>
        </p:txBody>
      </p:sp>
      <p:sp>
        <p:nvSpPr>
          <p:cNvPr id="10" name="Frihandsfigur: Form 9">
            <a:extLst>
              <a:ext uri="{FF2B5EF4-FFF2-40B4-BE49-F238E27FC236}">
                <a16:creationId xmlns:a16="http://schemas.microsoft.com/office/drawing/2014/main" id="{94B4BF97-8AC0-46F8-1D2B-66C32E9B791A}"/>
              </a:ext>
            </a:extLst>
          </p:cNvPr>
          <p:cNvSpPr/>
          <p:nvPr/>
        </p:nvSpPr>
        <p:spPr>
          <a:xfrm>
            <a:off x="3877174" y="5234544"/>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1" name="Frihandsfigur: Form 10">
            <a:extLst>
              <a:ext uri="{FF2B5EF4-FFF2-40B4-BE49-F238E27FC236}">
                <a16:creationId xmlns:a16="http://schemas.microsoft.com/office/drawing/2014/main" id="{1243FCBF-148B-A95A-47B0-5D22D30B384F}"/>
              </a:ext>
            </a:extLst>
          </p:cNvPr>
          <p:cNvSpPr/>
          <p:nvPr/>
        </p:nvSpPr>
        <p:spPr>
          <a:xfrm>
            <a:off x="5592003" y="5249498"/>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2" name="Frihandsfigur: Form 11">
            <a:extLst>
              <a:ext uri="{FF2B5EF4-FFF2-40B4-BE49-F238E27FC236}">
                <a16:creationId xmlns:a16="http://schemas.microsoft.com/office/drawing/2014/main" id="{BDBC7BC9-35F1-4B57-0049-30084C322B65}"/>
              </a:ext>
            </a:extLst>
          </p:cNvPr>
          <p:cNvSpPr/>
          <p:nvPr/>
        </p:nvSpPr>
        <p:spPr>
          <a:xfrm>
            <a:off x="7540073" y="5234544"/>
            <a:ext cx="219265" cy="109664"/>
          </a:xfrm>
          <a:custGeom>
            <a:avLst/>
            <a:gdLst>
              <a:gd name="connsiteX0" fmla="*/ 0 w 219265"/>
              <a:gd name="connsiteY0" fmla="*/ 109664 h 109664"/>
              <a:gd name="connsiteX1" fmla="*/ 219266 w 219265"/>
              <a:gd name="connsiteY1" fmla="*/ 109664 h 109664"/>
              <a:gd name="connsiteX2" fmla="*/ 109601 w 219265"/>
              <a:gd name="connsiteY2" fmla="*/ 0 h 109664"/>
              <a:gd name="connsiteX3" fmla="*/ 0 w 219265"/>
              <a:gd name="connsiteY3" fmla="*/ 109664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109664"/>
                </a:moveTo>
                <a:lnTo>
                  <a:pt x="219266" y="109664"/>
                </a:lnTo>
                <a:lnTo>
                  <a:pt x="109601" y="0"/>
                </a:lnTo>
                <a:lnTo>
                  <a:pt x="0" y="109664"/>
                </a:lnTo>
                <a:close/>
              </a:path>
            </a:pathLst>
          </a:custGeom>
          <a:solidFill>
            <a:schemeClr val="accent5"/>
          </a:solidFill>
          <a:ln w="6348" cap="flat">
            <a:noFill/>
            <a:prstDash val="solid"/>
            <a:miter/>
          </a:ln>
        </p:spPr>
        <p:txBody>
          <a:bodyPr rtlCol="0" anchor="ctr"/>
          <a:lstStyle/>
          <a:p>
            <a:endParaRPr lang="sv-SE" dirty="0"/>
          </a:p>
        </p:txBody>
      </p:sp>
      <p:sp>
        <p:nvSpPr>
          <p:cNvPr id="14" name="Frihandsfigur: Form 13">
            <a:extLst>
              <a:ext uri="{FF2B5EF4-FFF2-40B4-BE49-F238E27FC236}">
                <a16:creationId xmlns:a16="http://schemas.microsoft.com/office/drawing/2014/main" id="{B59A9EA3-73C7-E85D-CC00-4E1C5EAEA760}"/>
              </a:ext>
            </a:extLst>
          </p:cNvPr>
          <p:cNvSpPr/>
          <p:nvPr/>
        </p:nvSpPr>
        <p:spPr>
          <a:xfrm>
            <a:off x="3821515"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sp>
        <p:nvSpPr>
          <p:cNvPr id="17" name="Frihandsfigur: Form 16">
            <a:extLst>
              <a:ext uri="{FF2B5EF4-FFF2-40B4-BE49-F238E27FC236}">
                <a16:creationId xmlns:a16="http://schemas.microsoft.com/office/drawing/2014/main" id="{E0144798-F058-BA0C-0EFB-0B3372F9E642}"/>
              </a:ext>
            </a:extLst>
          </p:cNvPr>
          <p:cNvSpPr/>
          <p:nvPr/>
        </p:nvSpPr>
        <p:spPr>
          <a:xfrm>
            <a:off x="5479723"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sp>
        <p:nvSpPr>
          <p:cNvPr id="18" name="Frihandsfigur: Form 17">
            <a:extLst>
              <a:ext uri="{FF2B5EF4-FFF2-40B4-BE49-F238E27FC236}">
                <a16:creationId xmlns:a16="http://schemas.microsoft.com/office/drawing/2014/main" id="{CAAE9A0D-DF03-653B-E282-350B7309765E}"/>
              </a:ext>
            </a:extLst>
          </p:cNvPr>
          <p:cNvSpPr/>
          <p:nvPr/>
        </p:nvSpPr>
        <p:spPr>
          <a:xfrm>
            <a:off x="7492365" y="2980590"/>
            <a:ext cx="219265" cy="109664"/>
          </a:xfrm>
          <a:custGeom>
            <a:avLst/>
            <a:gdLst>
              <a:gd name="connsiteX0" fmla="*/ 0 w 219265"/>
              <a:gd name="connsiteY0" fmla="*/ 0 h 109664"/>
              <a:gd name="connsiteX1" fmla="*/ 219266 w 219265"/>
              <a:gd name="connsiteY1" fmla="*/ 0 h 109664"/>
              <a:gd name="connsiteX2" fmla="*/ 109664 w 219265"/>
              <a:gd name="connsiteY2" fmla="*/ 109664 h 109664"/>
              <a:gd name="connsiteX3" fmla="*/ 0 w 219265"/>
              <a:gd name="connsiteY3" fmla="*/ 0 h 109664"/>
            </a:gdLst>
            <a:ahLst/>
            <a:cxnLst>
              <a:cxn ang="0">
                <a:pos x="connsiteX0" y="connsiteY0"/>
              </a:cxn>
              <a:cxn ang="0">
                <a:pos x="connsiteX1" y="connsiteY1"/>
              </a:cxn>
              <a:cxn ang="0">
                <a:pos x="connsiteX2" y="connsiteY2"/>
              </a:cxn>
              <a:cxn ang="0">
                <a:pos x="connsiteX3" y="connsiteY3"/>
              </a:cxn>
            </a:cxnLst>
            <a:rect l="l" t="t" r="r" b="b"/>
            <a:pathLst>
              <a:path w="219265" h="109664">
                <a:moveTo>
                  <a:pt x="0" y="0"/>
                </a:moveTo>
                <a:lnTo>
                  <a:pt x="219266" y="0"/>
                </a:lnTo>
                <a:lnTo>
                  <a:pt x="109664" y="109664"/>
                </a:lnTo>
                <a:lnTo>
                  <a:pt x="0" y="0"/>
                </a:lnTo>
                <a:close/>
              </a:path>
            </a:pathLst>
          </a:custGeom>
          <a:solidFill>
            <a:schemeClr val="accent1"/>
          </a:solidFill>
          <a:ln w="6348" cap="flat">
            <a:noFill/>
            <a:prstDash val="solid"/>
            <a:miter/>
          </a:ln>
        </p:spPr>
        <p:txBody>
          <a:bodyPr rtlCol="0" anchor="ctr"/>
          <a:lstStyle/>
          <a:p>
            <a:endParaRPr lang="sv-SE" dirty="0"/>
          </a:p>
        </p:txBody>
      </p:sp>
      <p:grpSp>
        <p:nvGrpSpPr>
          <p:cNvPr id="29" name="Textbox">
            <a:extLst>
              <a:ext uri="{FF2B5EF4-FFF2-40B4-BE49-F238E27FC236}">
                <a16:creationId xmlns:a16="http://schemas.microsoft.com/office/drawing/2014/main" id="{076C65EB-D2CA-05C2-4763-CFA4B10D269D}"/>
              </a:ext>
            </a:extLst>
          </p:cNvPr>
          <p:cNvGrpSpPr/>
          <p:nvPr/>
        </p:nvGrpSpPr>
        <p:grpSpPr>
          <a:xfrm>
            <a:off x="8501082" y="1213618"/>
            <a:ext cx="3038438" cy="952120"/>
            <a:chOff x="527478" y="658586"/>
            <a:chExt cx="2946052" cy="952120"/>
          </a:xfrm>
        </p:grpSpPr>
        <p:sp>
          <p:nvSpPr>
            <p:cNvPr id="31" name="Rektangel 30">
              <a:extLst>
                <a:ext uri="{FF2B5EF4-FFF2-40B4-BE49-F238E27FC236}">
                  <a16:creationId xmlns:a16="http://schemas.microsoft.com/office/drawing/2014/main" id="{4CD427E6-0E72-6066-2EAC-F8EA18AE5EEF}"/>
                </a:ext>
                <a:ext uri="{C183D7F6-B498-43B3-948B-1728B52AA6E4}">
                  <adec:decorative xmlns:adec="http://schemas.microsoft.com/office/drawing/2017/decorative" val="1"/>
                </a:ext>
              </a:extLst>
            </p:cNvPr>
            <p:cNvSpPr/>
            <p:nvPr/>
          </p:nvSpPr>
          <p:spPr>
            <a:xfrm>
              <a:off x="527478" y="658586"/>
              <a:ext cx="947685" cy="952119"/>
            </a:xfrm>
            <a:prstGeom prst="rect">
              <a:avLst/>
            </a:prstGeom>
            <a:solidFill>
              <a:schemeClr val="accent5">
                <a:alpha val="4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6911689F-A092-6F97-1FA9-F1AA744B8910}"/>
                </a:ext>
              </a:extLst>
            </p:cNvPr>
            <p:cNvSpPr/>
            <p:nvPr/>
          </p:nvSpPr>
          <p:spPr>
            <a:xfrm>
              <a:off x="1475164" y="658587"/>
              <a:ext cx="1998366" cy="952119"/>
            </a:xfrm>
            <a:prstGeom prst="rect">
              <a:avLst/>
            </a:prstGeom>
            <a:solidFill>
              <a:schemeClr val="accent4"/>
            </a:solidFill>
            <a:ln w="6348" cap="flat">
              <a:noFill/>
              <a:prstDash val="solid"/>
              <a:miter/>
            </a:ln>
          </p:spPr>
          <p:txBody>
            <a:bodyPr rot="0" spcFirstLastPara="0" vertOverflow="overflow" horzOverflow="overflow" vert="horz" wrap="square" lIns="252000" tIns="72000" rIns="72000" bIns="72000" numCol="1" spcCol="0" rtlCol="0" fromWordArt="0" anchor="ctr" anchorCtr="0" forceAA="0" compatLnSpc="1">
              <a:prstTxWarp prst="textNoShape">
                <a:avLst/>
              </a:prstTxWarp>
              <a:noAutofit/>
            </a:bodyPr>
            <a:lstStyle/>
            <a:p>
              <a:pPr>
                <a:spcBef>
                  <a:spcPts val="0"/>
                </a:spcBef>
              </a:pPr>
              <a:r>
                <a:rPr lang="sv-SE" sz="1400" dirty="0">
                  <a:solidFill>
                    <a:schemeClr val="accent1"/>
                  </a:solidFill>
                </a:rPr>
                <a:t>Fokus vid planering </a:t>
              </a:r>
            </a:p>
            <a:p>
              <a:pPr>
                <a:spcBef>
                  <a:spcPts val="0"/>
                </a:spcBef>
              </a:pPr>
              <a:r>
                <a:rPr lang="sv-SE" sz="1400" dirty="0">
                  <a:solidFill>
                    <a:schemeClr val="accent1"/>
                  </a:solidFill>
                </a:rPr>
                <a:t>och genomförande </a:t>
              </a:r>
            </a:p>
            <a:p>
              <a:pPr>
                <a:spcBef>
                  <a:spcPts val="0"/>
                </a:spcBef>
              </a:pPr>
              <a:r>
                <a:rPr lang="sv-SE" sz="1400" dirty="0">
                  <a:solidFill>
                    <a:schemeClr val="accent1"/>
                  </a:solidFill>
                </a:rPr>
                <a:t>av undervisning</a:t>
              </a:r>
            </a:p>
          </p:txBody>
        </p:sp>
      </p:grpSp>
      <p:pic>
        <p:nvPicPr>
          <p:cNvPr id="28" name="Content Placeholder 10">
            <a:extLst>
              <a:ext uri="{FF2B5EF4-FFF2-40B4-BE49-F238E27FC236}">
                <a16:creationId xmlns:a16="http://schemas.microsoft.com/office/drawing/2014/main" id="{55538F98-069A-6DC7-DE33-F120B5CC853B}"/>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8709581" y="1431298"/>
            <a:ext cx="560405" cy="530113"/>
          </a:xfrm>
          <a:prstGeom prst="rect">
            <a:avLst/>
          </a:prstGeom>
        </p:spPr>
      </p:pic>
      <p:sp>
        <p:nvSpPr>
          <p:cNvPr id="15" name="textruta 14">
            <a:extLst>
              <a:ext uri="{FF2B5EF4-FFF2-40B4-BE49-F238E27FC236}">
                <a16:creationId xmlns:a16="http://schemas.microsoft.com/office/drawing/2014/main" id="{2D576798-29D4-190E-9A6A-A411CC43456A}"/>
              </a:ext>
            </a:extLst>
          </p:cNvPr>
          <p:cNvSpPr txBox="1"/>
          <p:nvPr/>
        </p:nvSpPr>
        <p:spPr>
          <a:xfrm>
            <a:off x="4116815" y="3113155"/>
            <a:ext cx="3205607" cy="369332"/>
          </a:xfrm>
          <a:prstGeom prst="rect">
            <a:avLst/>
          </a:prstGeom>
          <a:noFill/>
        </p:spPr>
        <p:txBody>
          <a:bodyPr wrap="square">
            <a:spAutoFit/>
          </a:bodyPr>
          <a:lstStyle/>
          <a:p>
            <a:pPr algn="ctr"/>
            <a:r>
              <a:rPr lang="sv-SE" sz="1800" dirty="0">
                <a:solidFill>
                  <a:schemeClr val="accent1"/>
                </a:solidFill>
                <a:latin typeface="Source Sans Pro" panose="020B0503030403020204" pitchFamily="34" charset="0"/>
                <a:cs typeface="Atma" pitchFamily="2" charset="0"/>
              </a:rPr>
              <a:t>Förutsättningar att utveckla</a:t>
            </a:r>
          </a:p>
        </p:txBody>
      </p:sp>
    </p:spTree>
    <p:extLst>
      <p:ext uri="{BB962C8B-B14F-4D97-AF65-F5344CB8AC3E}">
        <p14:creationId xmlns:p14="http://schemas.microsoft.com/office/powerpoint/2010/main" val="1564364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Skolverket">
  <a:themeElements>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fontScheme name="Skolverke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err="1" smtClean="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kolverket.potx" id="{F6D208CD-7D4A-4F7F-A1CC-C9222B58FCED}" vid="{DAF46ECD-7218-4490-8186-5C5C5EF26E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kolverket - Lila">
    <a:dk1>
      <a:sysClr val="windowText" lastClr="000000"/>
    </a:dk1>
    <a:lt1>
      <a:sysClr val="window" lastClr="FFFFFF"/>
    </a:lt1>
    <a:dk2>
      <a:srgbClr val="EF7748"/>
    </a:dk2>
    <a:lt2>
      <a:srgbClr val="E4D8E1"/>
    </a:lt2>
    <a:accent1>
      <a:srgbClr val="6B2959"/>
    </a:accent1>
    <a:accent2>
      <a:srgbClr val="F59C0E"/>
    </a:accent2>
    <a:accent3>
      <a:srgbClr val="865077"/>
    </a:accent3>
    <a:accent4>
      <a:srgbClr val="FFEA8B"/>
    </a:accent4>
    <a:accent5>
      <a:srgbClr val="A07796"/>
    </a:accent5>
    <a:accent6>
      <a:srgbClr val="CCB5C6"/>
    </a:accent6>
    <a:hlink>
      <a:srgbClr val="6B2959"/>
    </a:hlink>
    <a:folHlink>
      <a:srgbClr val="A07796"/>
    </a:folHlink>
  </a:clrScheme>
</a:themeOverride>
</file>

<file path=docProps/app.xml><?xml version="1.0" encoding="utf-8"?>
<Properties xmlns="http://schemas.openxmlformats.org/officeDocument/2006/extended-properties" xmlns:vt="http://schemas.openxmlformats.org/officeDocument/2006/docPropsVTypes">
  <Template>Skolverket</Template>
  <TotalTime>597</TotalTime>
  <Words>2752</Words>
  <Application>Microsoft Office PowerPoint</Application>
  <PresentationFormat>Bredbild</PresentationFormat>
  <Paragraphs>280</Paragraphs>
  <Slides>17</Slides>
  <Notes>16</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17</vt:i4>
      </vt:variant>
    </vt:vector>
  </HeadingPairs>
  <TitlesOfParts>
    <vt:vector size="25" baseType="lpstr">
      <vt:lpstr>Aptos</vt:lpstr>
      <vt:lpstr>Arial</vt:lpstr>
      <vt:lpstr>Calibri</vt:lpstr>
      <vt:lpstr>source sans pro</vt:lpstr>
      <vt:lpstr>source sans pro</vt:lpstr>
      <vt:lpstr>Symbol</vt:lpstr>
      <vt:lpstr>Times New Roman</vt:lpstr>
      <vt:lpstr>Skolverket</vt:lpstr>
      <vt:lpstr>Gy25</vt:lpstr>
      <vt:lpstr>Gy25</vt:lpstr>
      <vt:lpstr>Bakgrunden till Gy25</vt:lpstr>
      <vt:lpstr>Syftet med ämnesbetyg</vt:lpstr>
      <vt:lpstr>Varför införs Gy25?</vt:lpstr>
      <vt:lpstr>Att tänka på som huvudman</vt:lpstr>
      <vt:lpstr>Lärarlegitimationer och behörigheter </vt:lpstr>
      <vt:lpstr>Så fungerar Gy25</vt:lpstr>
      <vt:lpstr>Ämnesplan </vt:lpstr>
      <vt:lpstr>Godkända betyg på varje nivå</vt:lpstr>
      <vt:lpstr>Godkända betyg på varje nivå</vt:lpstr>
      <vt:lpstr>F följt av ett godkänt betyg</vt:lpstr>
      <vt:lpstr>F på sista nivån i ämnet</vt:lpstr>
      <vt:lpstr>Missar sista nivån men får  betyg i ämnet</vt:lpstr>
      <vt:lpstr>skolverket.se</vt:lpstr>
      <vt:lpstr>Läs mer och kontakt</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Sofia Örtlund</dc:creator>
  <cp:lastModifiedBy>Sofia Örtlund</cp:lastModifiedBy>
  <cp:revision>28</cp:revision>
  <dcterms:created xsi:type="dcterms:W3CDTF">2025-04-01T13:10:58Z</dcterms:created>
  <dcterms:modified xsi:type="dcterms:W3CDTF">2025-04-08T08:50:47Z</dcterms:modified>
</cp:coreProperties>
</file>