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60" r:id="rId3"/>
    <p:sldId id="270" r:id="rId4"/>
    <p:sldId id="271" r:id="rId5"/>
    <p:sldId id="272" r:id="rId6"/>
    <p:sldId id="273" r:id="rId7"/>
    <p:sldId id="282" r:id="rId8"/>
    <p:sldId id="274" r:id="rId9"/>
    <p:sldId id="283" r:id="rId10"/>
    <p:sldId id="275" r:id="rId11"/>
    <p:sldId id="276" r:id="rId12"/>
    <p:sldId id="284" r:id="rId13"/>
    <p:sldId id="277" r:id="rId14"/>
    <p:sldId id="278" r:id="rId15"/>
    <p:sldId id="285" r:id="rId16"/>
    <p:sldId id="279" r:id="rId17"/>
    <p:sldId id="280" r:id="rId18"/>
    <p:sldId id="281" r:id="rId19"/>
    <p:sldId id="269" r:id="rId20"/>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C6C"/>
    <a:srgbClr val="692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p:restoredTop sz="72048"/>
  </p:normalViewPr>
  <p:slideViewPr>
    <p:cSldViewPr snapToGrid="0" snapToObjects="1" showGuides="1">
      <p:cViewPr varScale="1">
        <p:scale>
          <a:sx n="58" d="100"/>
          <a:sy n="58" d="100"/>
        </p:scale>
        <p:origin x="1544" y="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98" d="100"/>
        <a:sy n="198" d="100"/>
      </p:scale>
      <p:origin x="0" y="0"/>
    </p:cViewPr>
  </p:sorterViewPr>
  <p:notesViewPr>
    <p:cSldViewPr snapToGrid="0" snapToObjects="1" showGuides="1">
      <p:cViewPr varScale="1">
        <p:scale>
          <a:sx n="157" d="100"/>
          <a:sy n="157" d="100"/>
        </p:scale>
        <p:origin x="52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BF6860C-D9E1-0E43-BD5B-A88943D98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EEF2C6-D0E7-5147-A633-E4995EA5C3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83644-23C7-5E41-8E7C-E1F860ABFD6B}" type="datetimeFigureOut">
              <a:rPr lang="sv-SE" smtClean="0"/>
              <a:t>2020-11-13</a:t>
            </a:fld>
            <a:endParaRPr lang="sv-SE"/>
          </a:p>
        </p:txBody>
      </p:sp>
      <p:sp>
        <p:nvSpPr>
          <p:cNvPr id="4" name="Platshållare för sidfot 3">
            <a:extLst>
              <a:ext uri="{FF2B5EF4-FFF2-40B4-BE49-F238E27FC236}">
                <a16:creationId xmlns:a16="http://schemas.microsoft.com/office/drawing/2014/main" id="{4824F16E-16AB-2E4D-90F4-9B89461AC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6A9566-421D-F640-9EF9-5871BF7E29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786FD3-8EB4-5246-AECA-2F73DEAF17A4}" type="slidenum">
              <a:rPr lang="sv-SE" smtClean="0"/>
              <a:t>‹#›</a:t>
            </a:fld>
            <a:endParaRPr lang="sv-SE"/>
          </a:p>
        </p:txBody>
      </p:sp>
    </p:spTree>
    <p:extLst>
      <p:ext uri="{BB962C8B-B14F-4D97-AF65-F5344CB8AC3E}">
        <p14:creationId xmlns:p14="http://schemas.microsoft.com/office/powerpoint/2010/main" val="214130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6E370-FBCD-BD4F-B7EA-895AD44CA849}" type="datetimeFigureOut">
              <a:rPr lang="sv-SE" smtClean="0"/>
              <a:t>2020-11-13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D094-F95C-3740-A37B-17005D23A530}" type="slidenum">
              <a:rPr lang="sv-SE" smtClean="0"/>
              <a:t>‹#›</a:t>
            </a:fld>
            <a:endParaRPr lang="sv-SE"/>
          </a:p>
        </p:txBody>
      </p:sp>
    </p:spTree>
    <p:extLst>
      <p:ext uri="{BB962C8B-B14F-4D97-AF65-F5344CB8AC3E}">
        <p14:creationId xmlns:p14="http://schemas.microsoft.com/office/powerpoint/2010/main" val="29281477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a:t>
            </a:fld>
            <a:endParaRPr lang="sv-SE"/>
          </a:p>
        </p:txBody>
      </p:sp>
    </p:spTree>
    <p:extLst>
      <p:ext uri="{BB962C8B-B14F-4D97-AF65-F5344CB8AC3E}">
        <p14:creationId xmlns:p14="http://schemas.microsoft.com/office/powerpoint/2010/main" val="1443332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0" i="0" kern="1200" dirty="0">
                <a:solidFill>
                  <a:schemeClr val="tx1"/>
                </a:solidFill>
                <a:effectLst/>
                <a:latin typeface="+mn-lt"/>
                <a:ea typeface="+mn-ea"/>
                <a:cs typeface="+mn-cs"/>
              </a:rPr>
              <a:t>En examen från ett högskoleförberedande program ger alltid grundläggande högskolebehörighet, d.v.s. behörighet till olika universitets- och högskoleutbildningar.</a:t>
            </a:r>
          </a:p>
          <a:p>
            <a:endParaRPr lang="sv-SE" sz="900" b="0" i="0" kern="1200" dirty="0">
              <a:solidFill>
                <a:schemeClr val="tx1"/>
              </a:solidFill>
              <a:effectLst/>
              <a:latin typeface="+mn-lt"/>
              <a:ea typeface="+mn-ea"/>
              <a:cs typeface="+mn-cs"/>
            </a:endParaRPr>
          </a:p>
          <a:p>
            <a:r>
              <a:rPr lang="sv-SE" dirty="0"/>
              <a:t>För att en elev på ett yrkesprogram ska få grundläggande högskolebehörighet krävs yrkesexamen och godkända betyg i kurserna svenska eller svenska som andraspråk 2 och 3 samt engelska 6. </a:t>
            </a:r>
          </a:p>
          <a:p>
            <a:endParaRPr lang="sv-SE" dirty="0"/>
          </a:p>
          <a:p>
            <a:r>
              <a:rPr lang="sv-SE" sz="900" b="0" i="0" kern="1200" dirty="0">
                <a:solidFill>
                  <a:schemeClr val="tx1"/>
                </a:solidFill>
                <a:effectLst/>
                <a:latin typeface="+mn-lt"/>
                <a:ea typeface="+mn-ea"/>
                <a:cs typeface="+mn-cs"/>
              </a:rPr>
              <a:t>Flera högskoleutbildningar kräver dock särskild behörighet. Du måste därför ta reda på vilken behörighet du behöver för att komma in på den högskoleutbildning du vill. </a:t>
            </a:r>
          </a:p>
          <a:p>
            <a:endParaRPr lang="sv-SE" sz="900" b="0" i="0" kern="1200" dirty="0">
              <a:solidFill>
                <a:schemeClr val="tx1"/>
              </a:solidFill>
              <a:effectLst/>
              <a:latin typeface="+mn-lt"/>
              <a:ea typeface="+mn-ea"/>
              <a:cs typeface="+mn-cs"/>
            </a:endParaRPr>
          </a:p>
          <a:p>
            <a:r>
              <a:rPr lang="sv-SE" sz="900" b="0" i="0" kern="1200" dirty="0">
                <a:solidFill>
                  <a:schemeClr val="tx1"/>
                </a:solidFill>
                <a:effectLst/>
                <a:latin typeface="+mn-lt"/>
                <a:ea typeface="+mn-ea"/>
                <a:cs typeface="+mn-cs"/>
              </a:rPr>
              <a:t>Det kan till exempel vara kurser i matematik och naturvetenskapliga ämnen.</a:t>
            </a:r>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12</a:t>
            </a:fld>
            <a:endParaRPr lang="sv-SE"/>
          </a:p>
        </p:txBody>
      </p:sp>
    </p:spTree>
    <p:extLst>
      <p:ext uri="{BB962C8B-B14F-4D97-AF65-F5344CB8AC3E}">
        <p14:creationId xmlns:p14="http://schemas.microsoft.com/office/powerpoint/2010/main" val="313198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Nej, efter ett yrkesprogram har du oftast lätt att få jobb.</a:t>
            </a:r>
            <a:endParaRPr lang="sv-SE" sz="9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mn-lt"/>
                <a:ea typeface="+mn-ea"/>
                <a:cs typeface="+mn-cs"/>
              </a:rPr>
              <a:t>Enligt en undersökning 2016 kan en 15-åring räkna upp cirka ca 20 yrken.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Under de närmaste 5–10 åren kommer det att vara stor efterfrågan på arbetskraft inom nästan samtliga av yrkesprogrammens inriktningar, i alla fall enligt Arbetsförmedlingens årliga rapport om arbetsmarknaden. </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Här</a:t>
            </a:r>
            <a:r>
              <a:rPr lang="sv-SE" sz="900" kern="1200" baseline="0" dirty="0">
                <a:solidFill>
                  <a:schemeClr val="tx1"/>
                </a:solidFill>
                <a:effectLst/>
                <a:latin typeface="+mn-lt"/>
                <a:ea typeface="+mn-ea"/>
                <a:cs typeface="+mn-cs"/>
              </a:rPr>
              <a:t> ser du de yrkesinriktningar inom yrkesprogrammen där det är lätt att få jobb inom 5 och 10 års sikt.</a:t>
            </a:r>
          </a:p>
        </p:txBody>
      </p:sp>
      <p:sp>
        <p:nvSpPr>
          <p:cNvPr id="4" name="Platshållare för bildnummer 3"/>
          <p:cNvSpPr>
            <a:spLocks noGrp="1"/>
          </p:cNvSpPr>
          <p:nvPr>
            <p:ph type="sldNum" sz="quarter" idx="5"/>
          </p:nvPr>
        </p:nvSpPr>
        <p:spPr/>
        <p:txBody>
          <a:bodyPr/>
          <a:lstStyle/>
          <a:p>
            <a:fld id="{9600D094-F95C-3740-A37B-17005D23A530}" type="slidenum">
              <a:rPr lang="sv-SE" smtClean="0"/>
              <a:t>13</a:t>
            </a:fld>
            <a:endParaRPr lang="sv-SE"/>
          </a:p>
        </p:txBody>
      </p:sp>
    </p:spTree>
    <p:extLst>
      <p:ext uri="{BB962C8B-B14F-4D97-AF65-F5344CB8AC3E}">
        <p14:creationId xmlns:p14="http://schemas.microsoft.com/office/powerpoint/2010/main" val="238100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Yrkeskunskaper har du alltid med dig oavsett var i världen du befinner dig</a:t>
            </a:r>
            <a:endParaRPr lang="sv-SE" sz="900" kern="1200" dirty="0">
              <a:solidFill>
                <a:schemeClr val="tx1"/>
              </a:solidFill>
              <a:effectLst/>
              <a:latin typeface="+mn-lt"/>
              <a:ea typeface="+mn-ea"/>
              <a:cs typeface="+mn-cs"/>
            </a:endParaRP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Många människor från andra länder arbetar i Sverige med allt från programmering till byggen. Vi har självklart samma möjligheter att jobba utomlands.</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Kan eleven till exempel elteknik, matlagning, måleri, svetsteknik, snickeri, bygg eller vård, så går det i princip att söka jobb var som helst – i alla fall inom EU.</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I elevens utbildning ingår ju också alltid engelska.</a:t>
            </a:r>
          </a:p>
          <a:p>
            <a:endParaRPr lang="sv-SE" dirty="0"/>
          </a:p>
          <a:p>
            <a:endParaRPr lang="sv-SE" sz="9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9600D094-F95C-3740-A37B-17005D23A530}" type="slidenum">
              <a:rPr lang="sv-SE" smtClean="0"/>
              <a:t>14</a:t>
            </a:fld>
            <a:endParaRPr lang="sv-SE"/>
          </a:p>
        </p:txBody>
      </p:sp>
    </p:spTree>
    <p:extLst>
      <p:ext uri="{BB962C8B-B14F-4D97-AF65-F5344CB8AC3E}">
        <p14:creationId xmlns:p14="http://schemas.microsoft.com/office/powerpoint/2010/main" val="88123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kern="1200" dirty="0">
                <a:solidFill>
                  <a:schemeClr val="tx1"/>
                </a:solidFill>
                <a:effectLst/>
                <a:latin typeface="+mn-lt"/>
                <a:ea typeface="+mn-ea"/>
                <a:cs typeface="+mn-cs"/>
              </a:rPr>
              <a:t>En av idéerna med EU är att det ska vara enkelt att arbeta i de andra EU-länderna. </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Läs mer om hur det går till på ”arbeta och studera i EU” på eu-</a:t>
            </a:r>
            <a:r>
              <a:rPr lang="sv-SE" sz="900" kern="1200" dirty="0" err="1">
                <a:solidFill>
                  <a:schemeClr val="tx1"/>
                </a:solidFill>
                <a:effectLst/>
                <a:latin typeface="+mn-lt"/>
                <a:ea typeface="+mn-ea"/>
                <a:cs typeface="+mn-cs"/>
              </a:rPr>
              <a:t>upplysningen.se</a:t>
            </a:r>
            <a:r>
              <a:rPr lang="sv-SE" sz="900" kern="1200" dirty="0">
                <a:solidFill>
                  <a:schemeClr val="tx1"/>
                </a:solidFill>
                <a:effectLst/>
                <a:latin typeface="+mn-lt"/>
                <a:ea typeface="+mn-ea"/>
                <a:cs typeface="+mn-cs"/>
              </a:rPr>
              <a:t>.</a:t>
            </a:r>
          </a:p>
          <a:p>
            <a:r>
              <a:rPr lang="sv-SE" sz="900" kern="1200" dirty="0">
                <a:solidFill>
                  <a:schemeClr val="tx1"/>
                </a:solidFill>
                <a:effectLst/>
                <a:latin typeface="+mn-lt"/>
                <a:ea typeface="+mn-ea"/>
                <a:cs typeface="+mn-cs"/>
              </a:rPr>
              <a:t>På EURES – Den Europeiska Portalen För Rörlighet i Arbetslivet – kan den som vill jobba utomlands söka bland över 1,4 miljoner olika jobb just nu. </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Hela listan hålls uppdaterad på </a:t>
            </a:r>
            <a:r>
              <a:rPr lang="sv-SE" sz="900" kern="1200" dirty="0" err="1">
                <a:solidFill>
                  <a:schemeClr val="tx1"/>
                </a:solidFill>
                <a:effectLst/>
                <a:latin typeface="+mn-lt"/>
                <a:ea typeface="+mn-ea"/>
                <a:cs typeface="+mn-cs"/>
              </a:rPr>
              <a:t>www.eures.europa.eu</a:t>
            </a:r>
            <a:r>
              <a:rPr lang="sv-SE" sz="900" kern="1200" dirty="0">
                <a:solidFill>
                  <a:schemeClr val="tx1"/>
                </a:solidFill>
                <a:effectLst/>
                <a:latin typeface="+mn-lt"/>
                <a:ea typeface="+mn-ea"/>
                <a:cs typeface="+mn-cs"/>
              </a:rPr>
              <a:t>.</a:t>
            </a:r>
          </a:p>
        </p:txBody>
      </p:sp>
      <p:sp>
        <p:nvSpPr>
          <p:cNvPr id="4" name="Platshållare för bildnummer 3"/>
          <p:cNvSpPr>
            <a:spLocks noGrp="1"/>
          </p:cNvSpPr>
          <p:nvPr>
            <p:ph type="sldNum" sz="quarter" idx="5"/>
          </p:nvPr>
        </p:nvSpPr>
        <p:spPr/>
        <p:txBody>
          <a:bodyPr/>
          <a:lstStyle/>
          <a:p>
            <a:fld id="{9600D094-F95C-3740-A37B-17005D23A530}" type="slidenum">
              <a:rPr lang="sv-SE" smtClean="0"/>
              <a:t>15</a:t>
            </a:fld>
            <a:endParaRPr lang="sv-SE"/>
          </a:p>
        </p:txBody>
      </p:sp>
    </p:spTree>
    <p:extLst>
      <p:ext uri="{BB962C8B-B14F-4D97-AF65-F5344CB8AC3E}">
        <p14:creationId xmlns:p14="http://schemas.microsoft.com/office/powerpoint/2010/main" val="2762120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Nej, yrkesprogram ställer också krav</a:t>
            </a: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Den här fördomen grundas på missuppfattningen att yrkesprogrammen skulle vara kortare, enklare eller inte ha teoretiska kurser. ”Slappa” utbildningar. Men så är det såklart inte. Fråga närmaste elektriker, undersköterska eller bilmekaniker.</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Ett exempel: Om eleven läser ett yrkesprogram som industriteknik kanske hen läser robotteknik och ellära. Andra exempel är industriautomation eller datorstyrd produktion. </a:t>
            </a:r>
          </a:p>
          <a:p>
            <a:r>
              <a:rPr lang="sv-SE" sz="900" kern="1200" dirty="0">
                <a:solidFill>
                  <a:schemeClr val="tx1"/>
                </a:solidFill>
                <a:effectLst/>
                <a:latin typeface="+mn-lt"/>
                <a:ea typeface="+mn-ea"/>
                <a:cs typeface="+mn-cs"/>
              </a:rPr>
              <a:t>Sedan kanske eleven väljer fördjupningskurser som entreprenörskap eller mät- och reglerteknik. Helt andra ämnen än på till exempel humanistiska programmet, men minst lika avancerade.</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Oavsett vilket program eleven väljer på gymnasiet så ingår alltid de ämnen vi känner igen från grundskolan, till exempel svenska, engelska och matematik. Sedan läser eleven olika mycket av ämnena, beroende på vilket program eleven valt.</a:t>
            </a:r>
          </a:p>
          <a:p>
            <a:endParaRPr lang="sv-SE" dirty="0"/>
          </a:p>
          <a:p>
            <a:endParaRPr lang="sv-SE" sz="9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9600D094-F95C-3740-A37B-17005D23A530}" type="slidenum">
              <a:rPr lang="sv-SE" smtClean="0"/>
              <a:t>16</a:t>
            </a:fld>
            <a:endParaRPr lang="sv-SE"/>
          </a:p>
        </p:txBody>
      </p:sp>
    </p:spTree>
    <p:extLst>
      <p:ext uri="{BB962C8B-B14F-4D97-AF65-F5344CB8AC3E}">
        <p14:creationId xmlns:p14="http://schemas.microsoft.com/office/powerpoint/2010/main" val="1084819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Nej, tvärtom är lärlingsutbildning krävande</a:t>
            </a: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Det här är en fördom som bygger på att många värderar lärlingsutbildning lägre, trots att utbildningen egentligen ställer stora krav på att eleven har engagemang, självständighet och initiativförmåga.</a:t>
            </a:r>
          </a:p>
          <a:p>
            <a:endParaRPr lang="sv-SE" sz="900" b="0" i="0" kern="1200" dirty="0">
              <a:solidFill>
                <a:schemeClr val="tx1"/>
              </a:solidFill>
              <a:effectLst/>
              <a:latin typeface="+mn-lt"/>
              <a:ea typeface="+mn-ea"/>
              <a:cs typeface="+mn-cs"/>
            </a:endParaRPr>
          </a:p>
          <a:p>
            <a:r>
              <a:rPr lang="sv-SE" sz="900" b="0" i="0" kern="1200" dirty="0">
                <a:solidFill>
                  <a:schemeClr val="tx1"/>
                </a:solidFill>
                <a:effectLst/>
                <a:latin typeface="+mn-lt"/>
                <a:ea typeface="+mn-ea"/>
                <a:cs typeface="+mn-cs"/>
              </a:rPr>
              <a:t>Eleven kan gå alla yrkesprogram som gymnasial lärling. En lärlingsutbildning kan starta både första, andra eller tredje läsåret. Skillnaden är att eleven går minst halva din utbildning på en arbetsplats. Resten av tiden är eleven i skolan och läser de gymnasiegemensamma ämnena och vissa delar av de yrkesämnen som behövs i yrket.</a:t>
            </a:r>
            <a:br>
              <a:rPr lang="sv-SE" sz="900" kern="1200" dirty="0">
                <a:solidFill>
                  <a:schemeClr val="tx1"/>
                </a:solidFill>
                <a:effectLst/>
                <a:latin typeface="+mn-lt"/>
                <a:ea typeface="+mn-ea"/>
                <a:cs typeface="+mn-cs"/>
              </a:rPr>
            </a:b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Även i lärlingsutbildningen kan eleven läsa kurser som samtidigt ger grundläggande behörighet till högskolan.</a:t>
            </a:r>
          </a:p>
          <a:p>
            <a:r>
              <a:rPr lang="sv-SE" sz="900" kern="1200" dirty="0">
                <a:solidFill>
                  <a:schemeClr val="tx1"/>
                </a:solidFill>
                <a:effectLst/>
                <a:latin typeface="+mn-lt"/>
                <a:ea typeface="+mn-ea"/>
                <a:cs typeface="+mn-cs"/>
              </a:rPr>
              <a:t> </a:t>
            </a:r>
          </a:p>
          <a:p>
            <a:r>
              <a:rPr lang="sv-SE" sz="900" kern="1200" dirty="0">
                <a:solidFill>
                  <a:schemeClr val="tx1"/>
                </a:solidFill>
                <a:effectLst/>
                <a:latin typeface="+mn-lt"/>
                <a:ea typeface="+mn-ea"/>
                <a:cs typeface="+mn-cs"/>
              </a:rPr>
              <a:t>Just nu går 10 700 elever sin gymnasieutbildning som lärling.</a:t>
            </a:r>
            <a:r>
              <a:rPr lang="sv-SE" sz="900" kern="1200" baseline="0" dirty="0">
                <a:solidFill>
                  <a:schemeClr val="tx1"/>
                </a:solidFill>
                <a:effectLst/>
                <a:latin typeface="+mn-lt"/>
                <a:ea typeface="+mn-ea"/>
                <a:cs typeface="+mn-cs"/>
              </a:rPr>
              <a:t> </a:t>
            </a:r>
            <a:r>
              <a:rPr lang="sv-SE" sz="900" kern="1200" dirty="0">
                <a:solidFill>
                  <a:schemeClr val="tx1"/>
                </a:solidFill>
                <a:effectLst/>
                <a:latin typeface="+mn-lt"/>
                <a:ea typeface="+mn-ea"/>
                <a:cs typeface="+mn-cs"/>
              </a:rPr>
              <a:t>86 % har arbete 1,5 år efter sin utbildning. </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Sifforna kommer från Skolverkets rapport "Uppföljning av lärlingars etablering på arbetsmarknaden" från 2017 där nästan 1 200 före detta gymnasiala lärlingselever svarat på vad de gör efter 1,5 år efter sin utbildning.</a:t>
            </a:r>
          </a:p>
        </p:txBody>
      </p:sp>
      <p:sp>
        <p:nvSpPr>
          <p:cNvPr id="4" name="Platshållare för bildnummer 3"/>
          <p:cNvSpPr>
            <a:spLocks noGrp="1"/>
          </p:cNvSpPr>
          <p:nvPr>
            <p:ph type="sldNum" sz="quarter" idx="5"/>
          </p:nvPr>
        </p:nvSpPr>
        <p:spPr/>
        <p:txBody>
          <a:bodyPr/>
          <a:lstStyle/>
          <a:p>
            <a:fld id="{9600D094-F95C-3740-A37B-17005D23A530}" type="slidenum">
              <a:rPr lang="sv-SE" smtClean="0"/>
              <a:t>17</a:t>
            </a:fld>
            <a:endParaRPr lang="sv-SE"/>
          </a:p>
        </p:txBody>
      </p:sp>
    </p:spTree>
    <p:extLst>
      <p:ext uri="{BB962C8B-B14F-4D97-AF65-F5344CB8AC3E}">
        <p14:creationId xmlns:p14="http://schemas.microsoft.com/office/powerpoint/2010/main" val="229352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sz="900" kern="1200" dirty="0">
                <a:solidFill>
                  <a:schemeClr val="tx1"/>
                </a:solidFill>
                <a:effectLst/>
                <a:latin typeface="+mn-lt"/>
                <a:ea typeface="+mn-ea"/>
                <a:cs typeface="+mn-cs"/>
              </a:rPr>
              <a:t>Nu är det dags för ditt barn att välja till gymnasiet.</a:t>
            </a:r>
          </a:p>
          <a:p>
            <a:pPr marL="171450" indent="-171450">
              <a:buFontTx/>
              <a:buChar char="-"/>
            </a:pPr>
            <a:r>
              <a:rPr lang="sv-SE" sz="900" kern="1200" baseline="0" dirty="0">
                <a:solidFill>
                  <a:schemeClr val="tx1"/>
                </a:solidFill>
                <a:effectLst/>
                <a:latin typeface="+mn-lt"/>
                <a:ea typeface="+mn-ea"/>
                <a:cs typeface="+mn-cs"/>
              </a:rPr>
              <a:t>Du kanske tror att ditt barn inte bryr sig om vad du tycker längre.</a:t>
            </a:r>
          </a:p>
          <a:p>
            <a:pPr marL="171450" indent="-171450">
              <a:buFontTx/>
              <a:buChar char="-"/>
            </a:pPr>
            <a:r>
              <a:rPr lang="sv-SE" sz="900" kern="1200" baseline="0" dirty="0">
                <a:solidFill>
                  <a:schemeClr val="tx1"/>
                </a:solidFill>
                <a:effectLst/>
                <a:latin typeface="+mn-lt"/>
                <a:ea typeface="+mn-ea"/>
                <a:cs typeface="+mn-cs"/>
              </a:rPr>
              <a:t>Men tvärt om så är du förmodligen en av de allra viktigaste rådgivarna de närmaste månaderna.</a:t>
            </a:r>
          </a:p>
          <a:p>
            <a:pPr marL="171450" indent="-171450">
              <a:buFontTx/>
              <a:buChar char="-"/>
            </a:pPr>
            <a:r>
              <a:rPr lang="sv-SE" sz="900" kern="1200" baseline="0" dirty="0">
                <a:solidFill>
                  <a:schemeClr val="tx1"/>
                </a:solidFill>
                <a:effectLst/>
                <a:latin typeface="+mn-lt"/>
                <a:ea typeface="+mn-ea"/>
                <a:cs typeface="+mn-cs"/>
              </a:rPr>
              <a:t>Låt oss gå igenom alla de olika alternativ som finns att välja i dagens gymnasieskola.</a:t>
            </a:r>
          </a:p>
          <a:p>
            <a:pPr marL="0" indent="0">
              <a:buFontTx/>
              <a:buNone/>
            </a:pPr>
            <a:endParaRPr lang="sv-SE" sz="900" kern="1200" baseline="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2</a:t>
            </a:fld>
            <a:endParaRPr lang="sv-SE"/>
          </a:p>
        </p:txBody>
      </p:sp>
    </p:spTree>
    <p:extLst>
      <p:ext uri="{BB962C8B-B14F-4D97-AF65-F5344CB8AC3E}">
        <p14:creationId xmlns:p14="http://schemas.microsoft.com/office/powerpoint/2010/main" val="425904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sz="900" kern="1200" baseline="0" dirty="0">
                <a:solidFill>
                  <a:schemeClr val="tx1"/>
                </a:solidFill>
                <a:effectLst/>
                <a:latin typeface="+mn-lt"/>
                <a:ea typeface="+mn-ea"/>
                <a:cs typeface="+mn-cs"/>
              </a:rPr>
              <a:t>Som du säkert märker så är det ganska stor skillnad på dagens gymnasieskola, jämfört med den som fanns när du var tonåring.</a:t>
            </a:r>
          </a:p>
          <a:p>
            <a:pPr marL="171450" indent="-171450">
              <a:buFontTx/>
              <a:buChar char="-"/>
            </a:pPr>
            <a:r>
              <a:rPr lang="sv-SE" sz="900" kern="1200" baseline="0" dirty="0">
                <a:solidFill>
                  <a:schemeClr val="tx1"/>
                </a:solidFill>
                <a:effectLst/>
                <a:latin typeface="+mn-lt"/>
                <a:ea typeface="+mn-ea"/>
                <a:cs typeface="+mn-cs"/>
              </a:rPr>
              <a:t>Dessutom finns det en hel del myter, fördomar och missförstånd om gymnasievalet.</a:t>
            </a:r>
          </a:p>
          <a:p>
            <a:pPr marL="171450" indent="-171450">
              <a:buFontTx/>
              <a:buChar char="-"/>
            </a:pPr>
            <a:r>
              <a:rPr lang="sv-SE" sz="900" kern="1200" baseline="0" dirty="0">
                <a:solidFill>
                  <a:schemeClr val="tx1"/>
                </a:solidFill>
                <a:effectLst/>
                <a:latin typeface="+mn-lt"/>
                <a:ea typeface="+mn-ea"/>
                <a:cs typeface="+mn-cs"/>
              </a:rPr>
              <a:t>Skolverket vaskade fram dem genom att helt enkelt fråga olika elever som gick i nian.</a:t>
            </a:r>
            <a:endParaRPr lang="sv-SE" sz="900" kern="1200" dirty="0">
              <a:solidFill>
                <a:schemeClr val="tx1"/>
              </a:solidFill>
              <a:effectLst/>
              <a:latin typeface="+mn-lt"/>
              <a:ea typeface="+mn-ea"/>
              <a:cs typeface="+mn-cs"/>
            </a:endParaRPr>
          </a:p>
          <a:p>
            <a:pPr marL="171450" indent="-171450">
              <a:buFontTx/>
              <a:buChar char="-"/>
            </a:pPr>
            <a:r>
              <a:rPr lang="sv-SE" sz="900" kern="1200" dirty="0">
                <a:solidFill>
                  <a:schemeClr val="tx1"/>
                </a:solidFill>
                <a:effectLst/>
                <a:latin typeface="+mn-lt"/>
                <a:ea typeface="+mn-ea"/>
                <a:cs typeface="+mn-cs"/>
              </a:rPr>
              <a:t>En del här</a:t>
            </a:r>
            <a:r>
              <a:rPr lang="sv-SE" sz="900" kern="1200" baseline="0" dirty="0">
                <a:solidFill>
                  <a:schemeClr val="tx1"/>
                </a:solidFill>
                <a:effectLst/>
                <a:latin typeface="+mn-lt"/>
                <a:ea typeface="+mn-ea"/>
                <a:cs typeface="+mn-cs"/>
              </a:rPr>
              <a:t> myterna</a:t>
            </a:r>
            <a:r>
              <a:rPr lang="sv-SE" sz="900" kern="1200" dirty="0">
                <a:solidFill>
                  <a:schemeClr val="tx1"/>
                </a:solidFill>
                <a:effectLst/>
                <a:latin typeface="+mn-lt"/>
                <a:ea typeface="+mn-ea"/>
                <a:cs typeface="+mn-cs"/>
              </a:rPr>
              <a:t> kommer förmodligen att påverka hur din son eller dotter kommer att välja.</a:t>
            </a:r>
          </a:p>
          <a:p>
            <a:pPr marL="171450" indent="-171450">
              <a:buFontTx/>
              <a:buChar char="-"/>
            </a:pPr>
            <a:r>
              <a:rPr lang="sv-SE" sz="900" kern="1200" dirty="0">
                <a:solidFill>
                  <a:schemeClr val="tx1"/>
                </a:solidFill>
                <a:effectLst/>
                <a:latin typeface="+mn-lt"/>
                <a:ea typeface="+mn-ea"/>
                <a:cs typeface="+mn-cs"/>
              </a:rPr>
              <a:t>Så det är</a:t>
            </a:r>
            <a:r>
              <a:rPr lang="sv-SE" sz="900" kern="1200" baseline="0" dirty="0">
                <a:solidFill>
                  <a:schemeClr val="tx1"/>
                </a:solidFill>
                <a:effectLst/>
                <a:latin typeface="+mn-lt"/>
                <a:ea typeface="+mn-ea"/>
                <a:cs typeface="+mn-cs"/>
              </a:rPr>
              <a:t> </a:t>
            </a:r>
            <a:r>
              <a:rPr lang="sv-SE" sz="900" kern="1200" dirty="0">
                <a:solidFill>
                  <a:schemeClr val="tx1"/>
                </a:solidFill>
                <a:effectLst/>
                <a:latin typeface="+mn-lt"/>
                <a:ea typeface="+mn-ea"/>
                <a:cs typeface="+mn-cs"/>
              </a:rPr>
              <a:t>bra att känna till dem nu när</a:t>
            </a:r>
            <a:r>
              <a:rPr lang="sv-SE" sz="900" kern="1200" baseline="0" dirty="0">
                <a:solidFill>
                  <a:schemeClr val="tx1"/>
                </a:solidFill>
                <a:effectLst/>
                <a:latin typeface="+mn-lt"/>
                <a:ea typeface="+mn-ea"/>
                <a:cs typeface="+mn-cs"/>
              </a:rPr>
              <a:t> du ska prata gymnasieval hemma</a:t>
            </a:r>
            <a:r>
              <a:rPr lang="sv-SE" sz="900" kern="1200" dirty="0">
                <a:solidFill>
                  <a:schemeClr val="tx1"/>
                </a:solidFill>
                <a:effectLst/>
                <a:latin typeface="+mn-lt"/>
                <a:ea typeface="+mn-ea"/>
                <a:cs typeface="+mn-cs"/>
              </a:rPr>
              <a:t>.</a:t>
            </a:r>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5</a:t>
            </a:fld>
            <a:endParaRPr lang="sv-SE"/>
          </a:p>
        </p:txBody>
      </p:sp>
    </p:spTree>
    <p:extLst>
      <p:ext uri="{BB962C8B-B14F-4D97-AF65-F5344CB8AC3E}">
        <p14:creationId xmlns:p14="http://schemas.microsoft.com/office/powerpoint/2010/main" val="162119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Nej, det är bara ett val av grundutbildning</a:t>
            </a:r>
          </a:p>
          <a:p>
            <a:r>
              <a:rPr lang="sv-SE" sz="900" kern="1200" dirty="0">
                <a:solidFill>
                  <a:schemeClr val="tx1"/>
                </a:solidFill>
                <a:effectLst/>
                <a:latin typeface="+mn-lt"/>
                <a:ea typeface="+mn-ea"/>
                <a:cs typeface="+mn-cs"/>
              </a:rPr>
              <a:t>Många tänker att gymnasievalet avgör vad man ska göra resten av livet. Men så är det inte, som tur är. Gymnasievalet är ett val av grundutbildning som eleven kan bygga vidare på. </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Yrkesprogrammen fokuserar på att ge eleven de specialkunskaper som krävs för olika yrken, till exempel barnskötare, undersköterska, kock, väktare, snickare, murare, elektriker eller smed. Dessutom kan eleven välja kurser som ger grundläggande behörighet till högskolan även på yrkesprogrammen.</a:t>
            </a:r>
          </a:p>
          <a:p>
            <a:endParaRPr lang="sv-SE" dirty="0"/>
          </a:p>
          <a:p>
            <a:pPr marL="0" marR="0" indent="0" algn="l" defTabSz="4572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mn-lt"/>
                <a:ea typeface="+mn-ea"/>
                <a:cs typeface="+mn-cs"/>
              </a:rPr>
              <a:t>De högskoleförberedande programmen fokuserar på att ge eleven de kunskaper som behövs för att direkt läsa vidare på universitet eller högskola. Till exempel språk, historia och matematik. Men oavsett vilka kunskaper eleven skaffar</a:t>
            </a:r>
            <a:r>
              <a:rPr lang="sv-SE" sz="900" kern="1200" baseline="0" dirty="0">
                <a:solidFill>
                  <a:schemeClr val="tx1"/>
                </a:solidFill>
                <a:effectLst/>
                <a:latin typeface="+mn-lt"/>
                <a:ea typeface="+mn-ea"/>
                <a:cs typeface="+mn-cs"/>
              </a:rPr>
              <a:t> sig, </a:t>
            </a:r>
            <a:r>
              <a:rPr lang="sv-SE" sz="900" kern="1200" dirty="0">
                <a:solidFill>
                  <a:schemeClr val="tx1"/>
                </a:solidFill>
                <a:effectLst/>
                <a:latin typeface="+mn-lt"/>
                <a:ea typeface="+mn-ea"/>
                <a:cs typeface="+mn-cs"/>
              </a:rPr>
              <a:t>så är de alltid till nytta,</a:t>
            </a:r>
            <a:r>
              <a:rPr lang="sv-SE" sz="900" kern="1200" baseline="0" dirty="0">
                <a:solidFill>
                  <a:schemeClr val="tx1"/>
                </a:solidFill>
                <a:effectLst/>
                <a:latin typeface="+mn-lt"/>
                <a:ea typeface="+mn-ea"/>
                <a:cs typeface="+mn-cs"/>
              </a:rPr>
              <a:t> </a:t>
            </a:r>
            <a:r>
              <a:rPr lang="sv-SE" sz="900" kern="1200" dirty="0">
                <a:solidFill>
                  <a:schemeClr val="tx1"/>
                </a:solidFill>
                <a:effectLst/>
                <a:latin typeface="+mn-lt"/>
                <a:ea typeface="+mn-ea"/>
                <a:cs typeface="+mn-cs"/>
              </a:rPr>
              <a:t>även om eleven byter område, yrke eller till och med land längre fram. </a:t>
            </a:r>
          </a:p>
        </p:txBody>
      </p:sp>
      <p:sp>
        <p:nvSpPr>
          <p:cNvPr id="4" name="Platshållare för bildnummer 3"/>
          <p:cNvSpPr>
            <a:spLocks noGrp="1"/>
          </p:cNvSpPr>
          <p:nvPr>
            <p:ph type="sldNum" sz="quarter" idx="5"/>
          </p:nvPr>
        </p:nvSpPr>
        <p:spPr/>
        <p:txBody>
          <a:bodyPr/>
          <a:lstStyle/>
          <a:p>
            <a:fld id="{9600D094-F95C-3740-A37B-17005D23A530}" type="slidenum">
              <a:rPr lang="sv-SE" smtClean="0"/>
              <a:t>6</a:t>
            </a:fld>
            <a:endParaRPr lang="sv-SE"/>
          </a:p>
        </p:txBody>
      </p:sp>
    </p:spTree>
    <p:extLst>
      <p:ext uri="{BB962C8B-B14F-4D97-AF65-F5344CB8AC3E}">
        <p14:creationId xmlns:p14="http://schemas.microsoft.com/office/powerpoint/2010/main" val="2330274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mn-lt"/>
                <a:ea typeface="+mn-ea"/>
                <a:cs typeface="+mn-cs"/>
              </a:rPr>
              <a:t>Den rakaste vägen framåt är för de flesta människor ganska krokig.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9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mn-lt"/>
                <a:ea typeface="+mn-ea"/>
                <a:cs typeface="+mn-cs"/>
              </a:rPr>
              <a:t>Det är ofta genom att ändra sig, byta spår och våga ta chanser som man kommer närmare det man verkligen vill göra.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900" i="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900" i="1" kern="1200" dirty="0">
                <a:solidFill>
                  <a:srgbClr val="FF0000"/>
                </a:solidFill>
                <a:effectLst/>
                <a:latin typeface="+mn-lt"/>
                <a:ea typeface="+mn-ea"/>
                <a:cs typeface="+mn-cs"/>
              </a:rPr>
              <a:t>Det är många av oss vuxna som inte jobbar med det vi valde i gymnasiet. </a:t>
            </a:r>
          </a:p>
        </p:txBody>
      </p:sp>
      <p:sp>
        <p:nvSpPr>
          <p:cNvPr id="4" name="Platshållare för bildnummer 3"/>
          <p:cNvSpPr>
            <a:spLocks noGrp="1"/>
          </p:cNvSpPr>
          <p:nvPr>
            <p:ph type="sldNum" sz="quarter" idx="5"/>
          </p:nvPr>
        </p:nvSpPr>
        <p:spPr/>
        <p:txBody>
          <a:bodyPr/>
          <a:lstStyle/>
          <a:p>
            <a:fld id="{9600D094-F95C-3740-A37B-17005D23A530}" type="slidenum">
              <a:rPr lang="sv-SE" smtClean="0"/>
              <a:t>7</a:t>
            </a:fld>
            <a:endParaRPr lang="sv-SE"/>
          </a:p>
        </p:txBody>
      </p:sp>
    </p:spTree>
    <p:extLst>
      <p:ext uri="{BB962C8B-B14F-4D97-AF65-F5344CB8AC3E}">
        <p14:creationId xmlns:p14="http://schemas.microsoft.com/office/powerpoint/2010/main" val="561037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Nej, det viktiga är att följa sitt intresse</a:t>
            </a: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Många elever i nian säger att de letar efter tre saker: En skola där man passar in, ett program som har status och ett alternativ som gör att man kan fortsätta att gå i skolan med sina kompisar.</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Resultatet är att många väljer ett program som passar traditionerna, förväntningarna och vanorna bland vänner, familj och i samhället i stort. Men ett program som de egentligen inte känner för.</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Det märks ibland</a:t>
            </a:r>
            <a:r>
              <a:rPr lang="sv-SE" sz="900" kern="1200" baseline="0" dirty="0">
                <a:solidFill>
                  <a:schemeClr val="tx1"/>
                </a:solidFill>
                <a:effectLst/>
                <a:latin typeface="+mn-lt"/>
                <a:ea typeface="+mn-ea"/>
                <a:cs typeface="+mn-cs"/>
              </a:rPr>
              <a:t> genom att elever väljer bort att gå på yrkesprogram, trots att de vill.</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Det märks till exempel genom att tjejer tvekar att välja program där det traditionellt går nästan bara killar, och killar tvekar att välja program där vi är vana vid att det går nästan bara tjejer. </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Det viktiga är alltid att följa</a:t>
            </a:r>
            <a:r>
              <a:rPr lang="sv-SE" sz="900" kern="1200" baseline="0" dirty="0">
                <a:solidFill>
                  <a:schemeClr val="tx1"/>
                </a:solidFill>
                <a:effectLst/>
                <a:latin typeface="+mn-lt"/>
                <a:ea typeface="+mn-ea"/>
                <a:cs typeface="+mn-cs"/>
              </a:rPr>
              <a:t> sitt intresse </a:t>
            </a:r>
            <a:r>
              <a:rPr lang="mr-IN" sz="900" kern="1200" baseline="0" dirty="0">
                <a:solidFill>
                  <a:schemeClr val="tx1"/>
                </a:solidFill>
                <a:effectLst/>
                <a:latin typeface="+mn-lt"/>
                <a:ea typeface="+mn-ea"/>
                <a:cs typeface="+mn-cs"/>
              </a:rPr>
              <a:t>–</a:t>
            </a:r>
            <a:r>
              <a:rPr lang="sv-SE" sz="900" kern="1200" baseline="0" dirty="0">
                <a:solidFill>
                  <a:schemeClr val="tx1"/>
                </a:solidFill>
                <a:effectLst/>
                <a:latin typeface="+mn-lt"/>
                <a:ea typeface="+mn-ea"/>
                <a:cs typeface="+mn-cs"/>
              </a:rPr>
              <a:t> det är ju det som ger oss energi och kraft att lyckas bra med skolan.</a:t>
            </a:r>
            <a:endParaRPr lang="sv-SE" sz="9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8</a:t>
            </a:fld>
            <a:endParaRPr lang="sv-SE"/>
          </a:p>
        </p:txBody>
      </p:sp>
    </p:spTree>
    <p:extLst>
      <p:ext uri="{BB962C8B-B14F-4D97-AF65-F5344CB8AC3E}">
        <p14:creationId xmlns:p14="http://schemas.microsoft.com/office/powerpoint/2010/main" val="124033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0000"/>
              </a:lnSpc>
              <a:spcBef>
                <a:spcPts val="0"/>
              </a:spcBef>
            </a:pPr>
            <a:r>
              <a:rPr lang="sv-SE" sz="900" dirty="0"/>
              <a:t>- För att komma in på ett nationellt program måste eleven ha godkänt i svenska eller svenska som andraspråk, engelska och matematik.</a:t>
            </a:r>
          </a:p>
          <a:p>
            <a:pPr marL="0" indent="0">
              <a:lnSpc>
                <a:spcPct val="100000"/>
              </a:lnSpc>
              <a:spcBef>
                <a:spcPts val="0"/>
              </a:spcBef>
              <a:buNone/>
            </a:pPr>
            <a:endParaRPr lang="sv-SE" sz="900" dirty="0"/>
          </a:p>
          <a:p>
            <a:pPr>
              <a:lnSpc>
                <a:spcPct val="100000"/>
              </a:lnSpc>
              <a:spcBef>
                <a:spcPts val="0"/>
              </a:spcBef>
            </a:pPr>
            <a:r>
              <a:rPr lang="sv-SE" sz="900" dirty="0"/>
              <a:t>- För att komma in på ett yrkesprogram måste du eleven ha godkända betyg i ytterligare fem ämnen, det vill säga totalt åtta ämnen.</a:t>
            </a:r>
          </a:p>
          <a:p>
            <a:pPr marL="0" indent="0">
              <a:lnSpc>
                <a:spcPct val="100000"/>
              </a:lnSpc>
              <a:spcBef>
                <a:spcPts val="0"/>
              </a:spcBef>
              <a:buNone/>
            </a:pPr>
            <a:endParaRPr lang="sv-SE" sz="900" dirty="0"/>
          </a:p>
          <a:p>
            <a:pPr>
              <a:lnSpc>
                <a:spcPct val="100000"/>
              </a:lnSpc>
              <a:spcBef>
                <a:spcPts val="0"/>
              </a:spcBef>
            </a:pPr>
            <a:r>
              <a:rPr lang="sv-SE" sz="900" dirty="0"/>
              <a:t>- För att studera på ett högskoleförberedande program, krävs godkända betyg i nio ämnen till, sammanlagt tolv. Vilka de nio ämnena är beror på vilket program eleven vill gå. För ekonomiprogrammet, humanistiska programmet och samhällsvetenskapsprogrammet ska fyra av de nio övriga godkända ämnena vara geografi, historia, samhällskunskap och religionskunskap. För naturvetenskapsprogrammet och teknikprogrammet måste eleven ha godkänt i biologi, fysik och kemi. För estetiska programmet kan det vara vilka som helst av de övriga ämnena.</a:t>
            </a:r>
          </a:p>
          <a:p>
            <a:pPr marL="0" indent="0">
              <a:lnSpc>
                <a:spcPct val="100000"/>
              </a:lnSpc>
              <a:spcBef>
                <a:spcPts val="0"/>
              </a:spcBef>
              <a:buNone/>
            </a:pPr>
            <a:endParaRPr lang="sv-SE" sz="900" dirty="0"/>
          </a:p>
          <a:p>
            <a:pPr>
              <a:lnSpc>
                <a:spcPct val="100000"/>
              </a:lnSpc>
              <a:spcBef>
                <a:spcPts val="0"/>
              </a:spcBef>
            </a:pPr>
            <a:r>
              <a:rPr lang="sv-SE" sz="900" dirty="0"/>
              <a:t>- Vissa utbildningar inom det estetiska området, spetsutbildningar och idrottsprogram, kan ha särskilda antagningskrav och ibland tester. Kolla för säkerhets skull direkt med den skola eleven är intresserad av.</a:t>
            </a:r>
          </a:p>
          <a:p>
            <a:pPr>
              <a:lnSpc>
                <a:spcPct val="100000"/>
              </a:lnSpc>
              <a:spcBef>
                <a:spcPts val="0"/>
              </a:spcBef>
            </a:pPr>
            <a:endParaRPr lang="sv-SE" sz="900"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9</a:t>
            </a:fld>
            <a:endParaRPr lang="sv-SE"/>
          </a:p>
        </p:txBody>
      </p:sp>
    </p:spTree>
    <p:extLst>
      <p:ext uri="{BB962C8B-B14F-4D97-AF65-F5344CB8AC3E}">
        <p14:creationId xmlns:p14="http://schemas.microsoft.com/office/powerpoint/2010/main" val="35238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Nja, valfriheten</a:t>
            </a:r>
            <a:r>
              <a:rPr lang="sv-SE" sz="900" b="1" kern="1200" dirty="0">
                <a:solidFill>
                  <a:srgbClr val="FF0000"/>
                </a:solidFill>
                <a:effectLst/>
                <a:highlight>
                  <a:srgbClr val="FFFF00"/>
                </a:highlight>
                <a:latin typeface="+mn-lt"/>
                <a:ea typeface="+mn-ea"/>
                <a:cs typeface="+mn-cs"/>
              </a:rPr>
              <a:t> är</a:t>
            </a:r>
            <a:r>
              <a:rPr lang="sv-SE" sz="900" b="1" kern="1200" dirty="0">
                <a:solidFill>
                  <a:schemeClr val="tx1"/>
                </a:solidFill>
                <a:effectLst/>
                <a:latin typeface="+mn-lt"/>
                <a:ea typeface="+mn-ea"/>
                <a:cs typeface="+mn-cs"/>
              </a:rPr>
              <a:t> minst lika stor med ett yrkesprogram</a:t>
            </a: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De högskoleförberedande programmen leder i första hand till vidare studier på högskolan – under förutsättning att man har rätt behörighet och tillräckligt goda resultat för att komma in på utbildningarna.</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Yrkesprogrammen leder direkt till olika yrken både i Sverige och andra länder. Den som väljer vissa kurser på sitt yrkesprogram, får också en grundläggande högskolebehörighet. Exakt vilka kurser som behövs ser olika ut på olika program.</a:t>
            </a:r>
          </a:p>
          <a:p>
            <a:endParaRPr lang="sv-SE" sz="900" kern="1200" dirty="0">
              <a:solidFill>
                <a:schemeClr val="tx1"/>
              </a:solidFill>
              <a:effectLst/>
              <a:latin typeface="+mn-lt"/>
              <a:ea typeface="+mn-ea"/>
              <a:cs typeface="+mn-cs"/>
            </a:endParaRPr>
          </a:p>
          <a:p>
            <a:endParaRPr lang="sv-SE" sz="9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10</a:t>
            </a:fld>
            <a:endParaRPr lang="sv-SE"/>
          </a:p>
        </p:txBody>
      </p:sp>
    </p:spTree>
    <p:extLst>
      <p:ext uri="{BB962C8B-B14F-4D97-AF65-F5344CB8AC3E}">
        <p14:creationId xmlns:p14="http://schemas.microsoft.com/office/powerpoint/2010/main" val="353948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Jo, alla kan få högskolebehörighet!</a:t>
            </a: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Vilket yrkesprogram eleven än väljer har han eller hon alltid rätt att inom ramen för programmets 2 500 poäng läsa de kurser som ger grundläggande behörighet till högskolan.</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Om du dessutom vill ha det som kallas särskild behörighet till högskolan, så har du alltid rätt att läsa in de kurserna på </a:t>
            </a:r>
            <a:r>
              <a:rPr lang="sv-SE" sz="900" kern="1200" dirty="0" err="1">
                <a:solidFill>
                  <a:schemeClr val="tx1"/>
                </a:solidFill>
                <a:effectLst/>
                <a:latin typeface="+mn-lt"/>
                <a:ea typeface="+mn-ea"/>
                <a:cs typeface="+mn-cs"/>
              </a:rPr>
              <a:t>komvux</a:t>
            </a:r>
            <a:r>
              <a:rPr lang="sv-SE" sz="900" kern="1200" dirty="0">
                <a:solidFill>
                  <a:schemeClr val="tx1"/>
                </a:solidFill>
                <a:effectLst/>
                <a:latin typeface="+mn-lt"/>
                <a:ea typeface="+mn-ea"/>
                <a:cs typeface="+mn-cs"/>
              </a:rPr>
              <a:t>. </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Och glöm inte heller möjligheten att läsa på yrkeshögskolan.</a:t>
            </a:r>
          </a:p>
        </p:txBody>
      </p:sp>
      <p:sp>
        <p:nvSpPr>
          <p:cNvPr id="4" name="Platshållare för bildnummer 3"/>
          <p:cNvSpPr>
            <a:spLocks noGrp="1"/>
          </p:cNvSpPr>
          <p:nvPr>
            <p:ph type="sldNum" sz="quarter" idx="5"/>
          </p:nvPr>
        </p:nvSpPr>
        <p:spPr/>
        <p:txBody>
          <a:bodyPr/>
          <a:lstStyle/>
          <a:p>
            <a:fld id="{9600D094-F95C-3740-A37B-17005D23A530}" type="slidenum">
              <a:rPr lang="sv-SE" smtClean="0"/>
              <a:t>11</a:t>
            </a:fld>
            <a:endParaRPr lang="sv-SE"/>
          </a:p>
        </p:txBody>
      </p:sp>
    </p:spTree>
    <p:extLst>
      <p:ext uri="{BB962C8B-B14F-4D97-AF65-F5344CB8AC3E}">
        <p14:creationId xmlns:p14="http://schemas.microsoft.com/office/powerpoint/2010/main" val="2439021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E5A504C0-428A-1044-84F4-9D22B7BB036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a:stretch/>
        </p:blipFill>
        <p:spPr>
          <a:xfrm>
            <a:off x="-1" y="0"/>
            <a:ext cx="9144001" cy="5143016"/>
          </a:xfrm>
          <a:prstGeom prst="rect">
            <a:avLst/>
          </a:prstGeom>
        </p:spPr>
      </p:pic>
      <p:sp>
        <p:nvSpPr>
          <p:cNvPr id="2" name="Title 1"/>
          <p:cNvSpPr>
            <a:spLocks noGrp="1"/>
          </p:cNvSpPr>
          <p:nvPr>
            <p:ph type="ctrTitle" hasCustomPrompt="1"/>
          </p:nvPr>
        </p:nvSpPr>
        <p:spPr>
          <a:xfrm>
            <a:off x="1143000" y="1764000"/>
            <a:ext cx="6858000" cy="1479943"/>
          </a:xfrm>
        </p:spPr>
        <p:txBody>
          <a:bodyPr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Här skriver du din</a:t>
            </a:r>
            <a:br>
              <a:rPr lang="sv-SE" dirty="0"/>
            </a:br>
            <a:r>
              <a:rPr lang="sv-SE" dirty="0"/>
              <a:t>tvåradiga rubrik</a:t>
            </a:r>
            <a:endParaRPr lang="en-US" dirty="0"/>
          </a:p>
        </p:txBody>
      </p:sp>
      <p:pic>
        <p:nvPicPr>
          <p:cNvPr id="18" name="Bild 17">
            <a:extLst>
              <a:ext uri="{FF2B5EF4-FFF2-40B4-BE49-F238E27FC236}">
                <a16:creationId xmlns:a16="http://schemas.microsoft.com/office/drawing/2014/main" id="{72582392-19E9-3A45-A6C1-290842073D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79371" y="4572000"/>
            <a:ext cx="1785258" cy="357051"/>
          </a:xfrm>
          <a:prstGeom prst="rect">
            <a:avLst/>
          </a:prstGeom>
        </p:spPr>
      </p:pic>
    </p:spTree>
    <p:extLst>
      <p:ext uri="{BB962C8B-B14F-4D97-AF65-F5344CB8AC3E}">
        <p14:creationId xmlns:p14="http://schemas.microsoft.com/office/powerpoint/2010/main" val="2727444570"/>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nnehåll i två spalter">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829AFA5-97B2-E444-9674-85E22EA11E75}"/>
              </a:ext>
            </a:extLst>
          </p:cNvPr>
          <p:cNvPicPr>
            <a:picLocks noChangeAspect="1"/>
          </p:cNvPicPr>
          <p:nvPr userDrawn="1"/>
        </p:nvPicPr>
        <p:blipFill>
          <a:blip r:embed="rId2"/>
          <a:stretch>
            <a:fillRect/>
          </a:stretch>
        </p:blipFill>
        <p:spPr>
          <a:xfrm>
            <a:off x="0" y="0"/>
            <a:ext cx="9144000" cy="4757738"/>
          </a:xfrm>
          <a:prstGeom prst="rect">
            <a:avLst/>
          </a:prstGeom>
        </p:spPr>
      </p:pic>
      <p:sp>
        <p:nvSpPr>
          <p:cNvPr id="2" name="Title 1"/>
          <p:cNvSpPr>
            <a:spLocks noGrp="1"/>
          </p:cNvSpPr>
          <p:nvPr>
            <p:ph type="title" hasCustomPrompt="1"/>
          </p:nvPr>
        </p:nvSpPr>
        <p:spPr>
          <a:xfrm>
            <a:off x="468000" y="468000"/>
            <a:ext cx="7909518" cy="923772"/>
          </a:xfrm>
        </p:spPr>
        <p:txBody>
          <a:bodyPr wrap="square" lIns="0" anchor="t" anchorCtr="0">
            <a:noAutofit/>
          </a:bodyPr>
          <a:lstStyle>
            <a:lvl1pPr>
              <a:defRPr>
                <a:solidFill>
                  <a:schemeClr val="bg1"/>
                </a:solidFill>
              </a:defRPr>
            </a:lvl1p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lvl1pPr>
              <a:buClr>
                <a:schemeClr val="bg1"/>
              </a:buClr>
              <a:defRPr>
                <a:solidFill>
                  <a:schemeClr val="bg1"/>
                </a:solidFill>
              </a:defRPr>
            </a:lvl1pPr>
          </a:lstStyle>
          <a:p>
            <a:pPr lvl="0"/>
            <a:r>
              <a:rPr lang="sv-SE" dirty="0"/>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229051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i en bred sp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en bred spalt</a:t>
            </a:r>
            <a:endParaRPr lang="en-US" dirty="0"/>
          </a:p>
        </p:txBody>
      </p:sp>
      <p:sp>
        <p:nvSpPr>
          <p:cNvPr id="3" name="Content Placeholder 2"/>
          <p:cNvSpPr>
            <a:spLocks noGrp="1"/>
          </p:cNvSpPr>
          <p:nvPr>
            <p:ph idx="1"/>
          </p:nvPr>
        </p:nvSpPr>
        <p:spPr>
          <a:xfrm>
            <a:off x="468000" y="1692000"/>
            <a:ext cx="7909518" cy="2838055"/>
          </a:xfrm>
        </p:spPr>
        <p:txBody>
          <a:bodyPr lIns="0" numCol="1" spcCol="43200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baseline="0"/>
            </a:lvl5p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5406414E-289E-3C45-9FA1-E67E461A95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68782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1890" y="468000"/>
            <a:ext cx="7120219" cy="923772"/>
          </a:xfrm>
        </p:spPr>
        <p:txBody>
          <a:bodyPr wrap="square" lIns="0" anchor="t" anchorCtr="0">
            <a:noAutofit/>
          </a:bodyPr>
          <a:lstStyle>
            <a:lvl1pPr algn="ctr">
              <a:defRPr/>
            </a:lvl1pPr>
          </a:lstStyle>
          <a:p>
            <a:r>
              <a:rPr lang="sv-SE" dirty="0"/>
              <a:t>Sida med plats för rubrik och grafik</a:t>
            </a:r>
            <a:endParaRPr lang="en-US" dirty="0"/>
          </a:p>
        </p:txBody>
      </p:sp>
      <p:sp>
        <p:nvSpPr>
          <p:cNvPr id="5" name="Platshållare för diagram 4">
            <a:extLst>
              <a:ext uri="{FF2B5EF4-FFF2-40B4-BE49-F238E27FC236}">
                <a16:creationId xmlns:a16="http://schemas.microsoft.com/office/drawing/2014/main" id="{889965E2-1FC4-8D4B-95FB-74E9CE5880A0}"/>
              </a:ext>
            </a:extLst>
          </p:cNvPr>
          <p:cNvSpPr>
            <a:spLocks noGrp="1"/>
          </p:cNvSpPr>
          <p:nvPr>
            <p:ph type="chart" sz="quarter" idx="10"/>
          </p:nvPr>
        </p:nvSpPr>
        <p:spPr>
          <a:xfrm>
            <a:off x="1011890" y="1882588"/>
            <a:ext cx="7120219" cy="2427007"/>
          </a:xfrm>
        </p:spPr>
        <p:txBody>
          <a:bodyPr/>
          <a:lstStyle/>
          <a:p>
            <a:r>
              <a:rPr lang="sv-SE"/>
              <a:t>Klicka på ikonen för att lägga till ett diagram</a:t>
            </a:r>
          </a:p>
        </p:txBody>
      </p:sp>
      <p:cxnSp>
        <p:nvCxnSpPr>
          <p:cNvPr id="13" name="Rak 12">
            <a:extLst>
              <a:ext uri="{FF2B5EF4-FFF2-40B4-BE49-F238E27FC236}">
                <a16:creationId xmlns:a16="http://schemas.microsoft.com/office/drawing/2014/main" id="{17154107-3C32-3549-955E-5D2154AD617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97935420-1199-5C45-AE19-6BA8A0567F9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234C6C75-731E-D14C-A6EA-E42DCE4B4B9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0B9FA4FA-0778-E54B-9CE9-C38C0D8800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54870949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 och diagram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diagram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5" name="Platshållare för diagram 4">
            <a:extLst>
              <a:ext uri="{FF2B5EF4-FFF2-40B4-BE49-F238E27FC236}">
                <a16:creationId xmlns:a16="http://schemas.microsoft.com/office/drawing/2014/main" id="{581800F1-247E-0C41-A2DC-FBC77FA52400}"/>
              </a:ext>
            </a:extLst>
          </p:cNvPr>
          <p:cNvSpPr>
            <a:spLocks noGrp="1"/>
          </p:cNvSpPr>
          <p:nvPr>
            <p:ph type="chart" sz="quarter" idx="10"/>
          </p:nvPr>
        </p:nvSpPr>
        <p:spPr>
          <a:xfrm>
            <a:off x="5829300" y="468313"/>
            <a:ext cx="2944813" cy="4062412"/>
          </a:xfrm>
        </p:spPr>
        <p:txBody>
          <a:bodyPr/>
          <a:lstStyle/>
          <a:p>
            <a:r>
              <a:rPr lang="sv-SE"/>
              <a:t>Klicka på ikonen för att lägga till ett diagram</a:t>
            </a:r>
            <a:endParaRPr lang="sv-SE" dirty="0"/>
          </a:p>
        </p:txBody>
      </p:sp>
      <p:cxnSp>
        <p:nvCxnSpPr>
          <p:cNvPr id="13" name="Rak 12">
            <a:extLst>
              <a:ext uri="{FF2B5EF4-FFF2-40B4-BE49-F238E27FC236}">
                <a16:creationId xmlns:a16="http://schemas.microsoft.com/office/drawing/2014/main" id="{1EA60F9A-E310-D449-9EC2-F04A56332A82}"/>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54F084D9-DE28-4742-8AB3-33BA2D53264F}"/>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B44186E4-3605-244A-80D0-A90E093C1EF2}"/>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EAD3BF5C-594B-8A47-84B7-4EEA62DEB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31805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foto">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AD6EE2D-E686-AC42-AFD5-BC84608F62C5}"/>
              </a:ext>
            </a:extLst>
          </p:cNvPr>
          <p:cNvSpPr>
            <a:spLocks noGrp="1"/>
          </p:cNvSpPr>
          <p:nvPr>
            <p:ph type="pic" sz="quarter" idx="10"/>
          </p:nvPr>
        </p:nvSpPr>
        <p:spPr>
          <a:xfrm>
            <a:off x="0" y="0"/>
            <a:ext cx="9144000" cy="4751388"/>
          </a:xfrm>
        </p:spPr>
        <p:txBody>
          <a:bodyPr/>
          <a:lstStyle/>
          <a:p>
            <a:r>
              <a:rPr lang="sv-SE"/>
              <a:t>Klicka på ikonen för att lägga till en bild</a:t>
            </a:r>
          </a:p>
        </p:txBody>
      </p:sp>
      <p:cxnSp>
        <p:nvCxnSpPr>
          <p:cNvPr id="13" name="Rak 12">
            <a:extLst>
              <a:ext uri="{FF2B5EF4-FFF2-40B4-BE49-F238E27FC236}">
                <a16:creationId xmlns:a16="http://schemas.microsoft.com/office/drawing/2014/main" id="{7BA7270F-CCEE-3D4D-89F4-B38712D6F5A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80CF881C-E302-F34F-9C36-9C007FEBE06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DD06647E-2A06-9D4A-8B3F-F379238BDF44}"/>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 6">
            <a:extLst>
              <a:ext uri="{FF2B5EF4-FFF2-40B4-BE49-F238E27FC236}">
                <a16:creationId xmlns:a16="http://schemas.microsoft.com/office/drawing/2014/main" id="{B1C7DD35-8ECB-A74E-95B0-F3E143074C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290616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webbsida">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cxnSp>
        <p:nvCxnSpPr>
          <p:cNvPr id="11" name="Rak 10">
            <a:extLst>
              <a:ext uri="{FF2B5EF4-FFF2-40B4-BE49-F238E27FC236}">
                <a16:creationId xmlns:a16="http://schemas.microsoft.com/office/drawing/2014/main" id="{CDC99A88-AC7F-7646-A5BC-14E7D31DF4EF}"/>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A827882-FBCE-E440-9ACB-D46F0BF6BF79}"/>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A09B1117-7E5F-5749-8D6E-FCF82E5CA2C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69FBE1AE-859E-9941-8E96-AC1106DB63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
        <p:nvSpPr>
          <p:cNvPr id="9" name="Platshållare för text 7">
            <a:extLst>
              <a:ext uri="{FF2B5EF4-FFF2-40B4-BE49-F238E27FC236}">
                <a16:creationId xmlns:a16="http://schemas.microsoft.com/office/drawing/2014/main" id="{D8C609E1-28B2-034A-A38F-57D6FF6EC227}"/>
              </a:ext>
            </a:extLst>
          </p:cNvPr>
          <p:cNvSpPr>
            <a:spLocks noGrp="1"/>
          </p:cNvSpPr>
          <p:nvPr>
            <p:ph type="body" sz="quarter" idx="10" hasCustomPrompt="1"/>
          </p:nvPr>
        </p:nvSpPr>
        <p:spPr>
          <a:xfrm>
            <a:off x="2150749" y="2083182"/>
            <a:ext cx="4842503" cy="567794"/>
          </a:xfrm>
          <a:prstGeom prst="roundRect">
            <a:avLst>
              <a:gd name="adj" fmla="val 33829"/>
            </a:avLst>
          </a:prstGeom>
          <a:solidFill>
            <a:schemeClr val="accent1"/>
          </a:solidFill>
        </p:spPr>
        <p:txBody>
          <a:bodyPr wrap="none" lIns="180000" tIns="125999" rIns="180000" bIns="61200" anchor="ctr" anchorCtr="0">
            <a:spAutoFit/>
          </a:bodyPr>
          <a:lstStyle>
            <a:lvl1pPr marL="0" indent="0" algn="ctr">
              <a:spcBef>
                <a:spcPts val="600"/>
              </a:spcBef>
              <a:buNone/>
              <a:defRPr sz="2600" b="1" spc="20" baseline="0">
                <a:solidFill>
                  <a:schemeClr val="bg1"/>
                </a:solidFill>
              </a:defRPr>
            </a:lvl1pPr>
          </a:lstStyle>
          <a:p>
            <a:r>
              <a:rPr lang="sv-SE" dirty="0" err="1"/>
              <a:t>larportalen.skolverket.se</a:t>
            </a:r>
            <a:r>
              <a:rPr lang="sv-SE"/>
              <a:t>  &gt;</a:t>
            </a:r>
            <a:endParaRPr lang="sv-SE" dirty="0"/>
          </a:p>
        </p:txBody>
      </p:sp>
    </p:spTree>
    <p:extLst>
      <p:ext uri="{BB962C8B-B14F-4D97-AF65-F5344CB8AC3E}">
        <p14:creationId xmlns:p14="http://schemas.microsoft.com/office/powerpoint/2010/main" val="22608196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ycka till!">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BF66BA5A-D573-4D43-B894-E3EB4F4F6779}"/>
              </a:ext>
            </a:extLst>
          </p:cNvPr>
          <p:cNvSpPr>
            <a:spLocks noGrp="1"/>
          </p:cNvSpPr>
          <p:nvPr>
            <p:ph type="ctrTitle" hasCustomPrompt="1"/>
          </p:nvPr>
        </p:nvSpPr>
        <p:spPr>
          <a:xfrm>
            <a:off x="2599081" y="2087217"/>
            <a:ext cx="3945835" cy="675861"/>
          </a:xfrm>
        </p:spPr>
        <p:txBody>
          <a:bodyPr tIns="36000"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Lycka till!</a:t>
            </a:r>
            <a:endParaRPr lang="en-US" dirty="0"/>
          </a:p>
        </p:txBody>
      </p:sp>
      <p:cxnSp>
        <p:nvCxnSpPr>
          <p:cNvPr id="11" name="Rak 10">
            <a:extLst>
              <a:ext uri="{FF2B5EF4-FFF2-40B4-BE49-F238E27FC236}">
                <a16:creationId xmlns:a16="http://schemas.microsoft.com/office/drawing/2014/main" id="{CCD9F12B-CBE0-8945-B16D-93FB20135CF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4A298216-13FC-284B-B207-A3B57D120057}"/>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1BA8CEB2-6F7C-334C-B67F-DE1599119E0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E9C743CF-A3D3-C54A-B29F-C00BCDF506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3665631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791082-3D1D-2F4B-A02B-091FA1C51473}"/>
              </a:ext>
            </a:extLst>
          </p:cNvPr>
          <p:cNvSpPr/>
          <p:nvPr userDrawn="1"/>
        </p:nvSpPr>
        <p:spPr>
          <a:xfrm>
            <a:off x="0" y="0"/>
            <a:ext cx="9144000" cy="5143500"/>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spTree>
    <p:extLst>
      <p:ext uri="{BB962C8B-B14F-4D97-AF65-F5344CB8AC3E}">
        <p14:creationId xmlns:p14="http://schemas.microsoft.com/office/powerpoint/2010/main" val="16232234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ast logotyp och url">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887B098C-A568-B741-BD2B-631619CF8B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pic>
        <p:nvPicPr>
          <p:cNvPr id="6" name="Bild 5">
            <a:extLst>
              <a:ext uri="{FF2B5EF4-FFF2-40B4-BE49-F238E27FC236}">
                <a16:creationId xmlns:a16="http://schemas.microsoft.com/office/drawing/2014/main" id="{ED923373-E272-2A4D-B024-C0A6FBF28F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22000" y="2034105"/>
            <a:ext cx="4500000" cy="900000"/>
          </a:xfrm>
          <a:prstGeom prst="rect">
            <a:avLst/>
          </a:prstGeom>
        </p:spPr>
      </p:pic>
      <p:sp>
        <p:nvSpPr>
          <p:cNvPr id="3" name="Rektangel 2">
            <a:extLst>
              <a:ext uri="{FF2B5EF4-FFF2-40B4-BE49-F238E27FC236}">
                <a16:creationId xmlns:a16="http://schemas.microsoft.com/office/drawing/2014/main" id="{D5B01659-973C-C343-92C1-E1FC6809AE88}"/>
              </a:ext>
            </a:extLst>
          </p:cNvPr>
          <p:cNvSpPr/>
          <p:nvPr userDrawn="1"/>
        </p:nvSpPr>
        <p:spPr>
          <a:xfrm>
            <a:off x="0" y="4752001"/>
            <a:ext cx="9144000" cy="391499"/>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A7749A0-8A76-124A-BECC-BB715812F8F7}"/>
              </a:ext>
            </a:extLst>
          </p:cNvPr>
          <p:cNvSpPr txBox="1"/>
          <p:nvPr userDrawn="1"/>
        </p:nvSpPr>
        <p:spPr>
          <a:xfrm>
            <a:off x="3493601" y="4786196"/>
            <a:ext cx="2191581" cy="338554"/>
          </a:xfrm>
          <a:prstGeom prst="rect">
            <a:avLst/>
          </a:prstGeom>
          <a:noFill/>
        </p:spPr>
        <p:txBody>
          <a:bodyPr wrap="square" rtlCol="0">
            <a:spAutoFit/>
          </a:bodyPr>
          <a:lstStyle/>
          <a:p>
            <a:pPr algn="ctr"/>
            <a:r>
              <a:rPr lang="sv-SE" sz="1600" b="1" i="0" dirty="0">
                <a:solidFill>
                  <a:schemeClr val="bg1"/>
                </a:solidFill>
                <a:latin typeface="Arial" panose="020B0604020202020204" pitchFamily="34" charset="0"/>
                <a:cs typeface="Arial" panose="020B0604020202020204" pitchFamily="34" charset="0"/>
              </a:rPr>
              <a:t>www.skolverket.se</a:t>
            </a:r>
          </a:p>
        </p:txBody>
      </p:sp>
    </p:spTree>
    <p:extLst>
      <p:ext uri="{BB962C8B-B14F-4D97-AF65-F5344CB8AC3E}">
        <p14:creationId xmlns:p14="http://schemas.microsoft.com/office/powerpoint/2010/main" val="6147833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1692000" y="1685139"/>
            <a:ext cx="5760000" cy="1413822"/>
          </a:xfrm>
          <a:solidFill>
            <a:schemeClr val="bg1"/>
          </a:solidFill>
        </p:spPr>
        <p:txBody>
          <a:bodyPr vert="horz" lIns="360000" tIns="360000" rIns="360000" bIns="360000" anchor="ctr" anchorCtr="0">
            <a:spAutoFit/>
          </a:bodyPr>
          <a:lstStyle>
            <a:lvl1pPr algn="ctr">
              <a:lnSpc>
                <a:spcPts val="2800"/>
              </a:lnSpc>
              <a:defRPr sz="2000" b="1" i="0">
                <a:solidFill>
                  <a:srgbClr val="692859"/>
                </a:solidFill>
                <a:latin typeface="Arial" panose="020B0604020202020204" pitchFamily="34" charset="0"/>
                <a:cs typeface="Arial" panose="020B0604020202020204" pitchFamily="34" charset="0"/>
              </a:defRPr>
            </a:lvl1pPr>
          </a:lstStyle>
          <a:p>
            <a:r>
              <a:rPr lang="sv-SE" dirty="0"/>
              <a:t>Plats för en kortare text, exempelvis en ingress eller en kortare faktatext.</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10">
            <a:extLst>
              <a:ext uri="{FF2B5EF4-FFF2-40B4-BE49-F238E27FC236}">
                <a16:creationId xmlns:a16="http://schemas.microsoft.com/office/drawing/2014/main" id="{B6DFB464-5F58-8446-976B-4746592812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11114597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korativ sida">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C01091D3-4D60-EB46-97FE-65D73D14CF1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0"/>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2285999" y="1644900"/>
            <a:ext cx="4572000" cy="1512000"/>
          </a:xfrm>
          <a:solidFill>
            <a:schemeClr val="bg1"/>
          </a:solidFill>
        </p:spPr>
        <p:txBody>
          <a:bodyPr vert="horz" wrap="square" lIns="144000" tIns="360000" rIns="144000" bIns="360000" anchor="ctr" anchorCtr="0">
            <a:spAutoFit/>
          </a:bodyPr>
          <a:lstStyle>
            <a:lvl1pPr algn="ctr">
              <a:lnSpc>
                <a:spcPts val="3000"/>
              </a:lnSpc>
              <a:defRPr sz="2500" b="1" i="0">
                <a:solidFill>
                  <a:srgbClr val="692859"/>
                </a:solidFill>
                <a:latin typeface="Arial" panose="020B0604020202020204" pitchFamily="34" charset="0"/>
                <a:cs typeface="Arial" panose="020B0604020202020204" pitchFamily="34" charset="0"/>
              </a:defRPr>
            </a:lvl1pPr>
          </a:lstStyle>
          <a:p>
            <a:r>
              <a:rPr lang="sv-SE" dirty="0"/>
              <a:t>En dekorativ sida med plats</a:t>
            </a:r>
            <a:br>
              <a:rPr lang="sv-SE" dirty="0"/>
            </a:br>
            <a:r>
              <a:rPr lang="sv-SE" dirty="0"/>
              <a:t>för frågeställning.</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tshållare för bild 11">
            <a:extLst>
              <a:ext uri="{FF2B5EF4-FFF2-40B4-BE49-F238E27FC236}">
                <a16:creationId xmlns:a16="http://schemas.microsoft.com/office/drawing/2014/main" id="{2A49CAD3-2D5E-0D4E-B610-A3F2DC9EA21E}"/>
              </a:ext>
            </a:extLst>
          </p:cNvPr>
          <p:cNvSpPr>
            <a:spLocks noGrp="1"/>
          </p:cNvSpPr>
          <p:nvPr>
            <p:ph type="pic" sz="quarter" idx="10"/>
          </p:nvPr>
        </p:nvSpPr>
        <p:spPr>
          <a:xfrm>
            <a:off x="4354513" y="1425575"/>
            <a:ext cx="461962" cy="461963"/>
          </a:xfrm>
        </p:spPr>
        <p:txBody>
          <a:bodyPr>
            <a:normAutofit/>
          </a:bodyPr>
          <a:lstStyle>
            <a:lvl1pPr marL="0" indent="0">
              <a:lnSpc>
                <a:spcPts val="600"/>
              </a:lnSpc>
              <a:defRPr sz="400"/>
            </a:lvl1pPr>
          </a:lstStyle>
          <a:p>
            <a:r>
              <a:rPr lang="sv-SE"/>
              <a:t>Klicka på ikonen för att lägga till en bild</a:t>
            </a:r>
          </a:p>
        </p:txBody>
      </p:sp>
      <p:pic>
        <p:nvPicPr>
          <p:cNvPr id="10" name="Bild 9">
            <a:extLst>
              <a:ext uri="{FF2B5EF4-FFF2-40B4-BE49-F238E27FC236}">
                <a16:creationId xmlns:a16="http://schemas.microsoft.com/office/drawing/2014/main" id="{828CA38C-FCEA-0F45-B156-CC0AFEDA81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5803963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foto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0" y="468000"/>
            <a:ext cx="4915350" cy="923772"/>
          </a:xfrm>
        </p:spPr>
        <p:txBody>
          <a:bodyPr wrap="square" lIns="0" anchor="t" anchorCtr="0">
            <a:noAutofit/>
          </a:bodyPr>
          <a:lstStyle/>
          <a:p>
            <a:r>
              <a:rPr lang="sv-SE" dirty="0"/>
              <a:t>Sida med text och</a:t>
            </a:r>
            <a:br>
              <a:rPr lang="sv-SE" dirty="0"/>
            </a:br>
            <a:r>
              <a:rPr lang="sv-SE" dirty="0"/>
              <a:t>bild till vänster</a:t>
            </a:r>
            <a:endParaRPr lang="en-US" dirty="0"/>
          </a:p>
        </p:txBody>
      </p:sp>
      <p:sp>
        <p:nvSpPr>
          <p:cNvPr id="3" name="Content Placeholder 2"/>
          <p:cNvSpPr>
            <a:spLocks noGrp="1"/>
          </p:cNvSpPr>
          <p:nvPr>
            <p:ph idx="1"/>
          </p:nvPr>
        </p:nvSpPr>
        <p:spPr>
          <a:xfrm>
            <a:off x="3600000" y="1692000"/>
            <a:ext cx="4915350" cy="2838055"/>
          </a:xfrm>
        </p:spPr>
        <p:txBody>
          <a:bodyPr lIns="0"/>
          <a:lstStyle/>
          <a:p>
            <a:pPr lvl="0"/>
            <a:r>
              <a:rPr lang="sv-SE"/>
              <a:t>Klicka här för att ändra format på bakgrundstexten</a:t>
            </a:r>
          </a:p>
        </p:txBody>
      </p:sp>
      <p:cxnSp>
        <p:nvCxnSpPr>
          <p:cNvPr id="8" name="Rak 7">
            <a:extLst>
              <a:ext uri="{FF2B5EF4-FFF2-40B4-BE49-F238E27FC236}">
                <a16:creationId xmlns:a16="http://schemas.microsoft.com/office/drawing/2014/main" id="{00582FD6-4266-BC41-A25E-92DAF757DCE0}"/>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DEF4ED9D-7D2D-3F46-9F02-492AA0C13B5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2" name="Rak 11">
            <a:extLst>
              <a:ext uri="{FF2B5EF4-FFF2-40B4-BE49-F238E27FC236}">
                <a16:creationId xmlns:a16="http://schemas.microsoft.com/office/drawing/2014/main" id="{433DC223-206A-7247-8EE2-3C8674410D7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latshållare för bild 13">
            <a:extLst>
              <a:ext uri="{FF2B5EF4-FFF2-40B4-BE49-F238E27FC236}">
                <a16:creationId xmlns:a16="http://schemas.microsoft.com/office/drawing/2014/main" id="{9A229A1A-A7C2-9E41-90EE-8A016CFA8B87}"/>
              </a:ext>
            </a:extLst>
          </p:cNvPr>
          <p:cNvSpPr>
            <a:spLocks noGrp="1"/>
          </p:cNvSpPr>
          <p:nvPr userDrawn="1">
            <p:ph type="pic" sz="quarter" idx="10"/>
          </p:nvPr>
        </p:nvSpPr>
        <p:spPr>
          <a:xfrm>
            <a:off x="-6724" y="0"/>
            <a:ext cx="3238500" cy="4751388"/>
          </a:xfrm>
        </p:spPr>
        <p:txBody>
          <a:bodyPr/>
          <a:lstStyle/>
          <a:p>
            <a:r>
              <a:rPr lang="sv-SE"/>
              <a:t>Klicka på ikonen för att lägga till en bild</a:t>
            </a:r>
          </a:p>
        </p:txBody>
      </p:sp>
      <p:pic>
        <p:nvPicPr>
          <p:cNvPr id="9" name="Bild 8">
            <a:extLst>
              <a:ext uri="{FF2B5EF4-FFF2-40B4-BE49-F238E27FC236}">
                <a16:creationId xmlns:a16="http://schemas.microsoft.com/office/drawing/2014/main" id="{0BE9FA47-14CF-B84B-9CA3-45E849DC23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2256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foto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p:nvPr>
        </p:nvSpPr>
        <p:spPr>
          <a:xfrm>
            <a:off x="5902376" y="0"/>
            <a:ext cx="3238500" cy="4751388"/>
          </a:xfrm>
        </p:spPr>
        <p:txBody>
          <a:bodyPr/>
          <a:lstStyle/>
          <a:p>
            <a:r>
              <a:rPr lang="sv-SE"/>
              <a:t>Klicka på ikonen för att lägga till en bild</a:t>
            </a:r>
          </a:p>
        </p:txBody>
      </p:sp>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3307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nehåll i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93666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nehåll i två spalter">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EDED0D2-F5B1-5C43-A84B-F63F9BB157C2}"/>
              </a:ext>
            </a:extLst>
          </p:cNvPr>
          <p:cNvPicPr>
            <a:picLocks noChangeAspect="1"/>
          </p:cNvPicPr>
          <p:nvPr userDrawn="1"/>
        </p:nvPicPr>
        <p:blipFill>
          <a:blip r:embed="rId2"/>
          <a:stretch>
            <a:fillRect/>
          </a:stretch>
        </p:blipFill>
        <p:spPr>
          <a:xfrm>
            <a:off x="0" y="0"/>
            <a:ext cx="9144000" cy="4757738"/>
          </a:xfrm>
          <a:prstGeom prst="rect">
            <a:avLst/>
          </a:prstGeom>
        </p:spPr>
      </p:pic>
      <p:sp>
        <p:nvSpPr>
          <p:cNvPr id="2" name="Title 1"/>
          <p:cNvSpPr>
            <a:spLocks noGrp="1"/>
          </p:cNvSpPr>
          <p:nvPr>
            <p:ph type="title" hasCustomPrompt="1"/>
          </p:nvPr>
        </p:nvSpPr>
        <p:spPr>
          <a:xfrm>
            <a:off x="468000" y="468000"/>
            <a:ext cx="7909518" cy="923772"/>
          </a:xfrm>
        </p:spPr>
        <p:txBody>
          <a:bodyPr wrap="square" lIns="0" anchor="t" anchorCtr="0">
            <a:noAutofit/>
          </a:bodyPr>
          <a:lstStyle>
            <a:lvl1pPr>
              <a:defRPr>
                <a:solidFill>
                  <a:schemeClr val="bg1"/>
                </a:solidFill>
              </a:defRPr>
            </a:lvl1p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lvl1pPr>
              <a:buClr>
                <a:schemeClr val="bg1"/>
              </a:buClr>
              <a:defRPr>
                <a:solidFill>
                  <a:schemeClr val="bg1"/>
                </a:solidFill>
              </a:defRPr>
            </a:lvl1pPr>
          </a:lstStyle>
          <a:p>
            <a:pPr lvl="0"/>
            <a:r>
              <a:rPr lang="sv-SE" dirty="0"/>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278842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nnehåll i två spalte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BB73E32-4B6C-B446-A1F7-8D4CDB01A301}"/>
              </a:ext>
            </a:extLst>
          </p:cNvPr>
          <p:cNvPicPr>
            <a:picLocks noChangeAspect="1"/>
          </p:cNvPicPr>
          <p:nvPr userDrawn="1"/>
        </p:nvPicPr>
        <p:blipFill>
          <a:blip r:embed="rId2"/>
          <a:stretch>
            <a:fillRect/>
          </a:stretch>
        </p:blipFill>
        <p:spPr>
          <a:xfrm>
            <a:off x="0" y="-5738"/>
            <a:ext cx="9144000" cy="4757738"/>
          </a:xfrm>
          <a:prstGeom prst="rect">
            <a:avLst/>
          </a:prstGeom>
        </p:spPr>
      </p:pic>
      <p:sp>
        <p:nvSpPr>
          <p:cNvPr id="2" name="Title 1"/>
          <p:cNvSpPr>
            <a:spLocks noGrp="1"/>
          </p:cNvSpPr>
          <p:nvPr>
            <p:ph type="title" hasCustomPrompt="1"/>
          </p:nvPr>
        </p:nvSpPr>
        <p:spPr>
          <a:xfrm>
            <a:off x="468000" y="468000"/>
            <a:ext cx="7909518" cy="923772"/>
          </a:xfrm>
        </p:spPr>
        <p:txBody>
          <a:bodyPr wrap="square" lIns="0" anchor="t" anchorCtr="0">
            <a:noAutofit/>
          </a:bodyPr>
          <a:lstStyle>
            <a:lvl1pPr>
              <a:defRPr>
                <a:solidFill>
                  <a:schemeClr val="bg1"/>
                </a:solidFill>
              </a:defRPr>
            </a:lvl1p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lvl1pPr>
              <a:buClr>
                <a:schemeClr val="bg1"/>
              </a:buClr>
              <a:defRPr>
                <a:solidFill>
                  <a:schemeClr val="bg1"/>
                </a:solidFill>
              </a:defRPr>
            </a:lvl1pPr>
          </a:lstStyle>
          <a:p>
            <a:pPr lvl="0"/>
            <a:r>
              <a:rPr lang="sv-SE" dirty="0"/>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61721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nnehåll i två spalte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BB73E32-4B6C-B446-A1F7-8D4CDB01A301}"/>
              </a:ext>
            </a:extLst>
          </p:cNvPr>
          <p:cNvPicPr>
            <a:picLocks noChangeAspect="1"/>
          </p:cNvPicPr>
          <p:nvPr userDrawn="1"/>
        </p:nvPicPr>
        <p:blipFill>
          <a:blip r:embed="rId2"/>
          <a:stretch>
            <a:fillRect/>
          </a:stretch>
        </p:blipFill>
        <p:spPr>
          <a:xfrm>
            <a:off x="0" y="-5738"/>
            <a:ext cx="9144000" cy="4757738"/>
          </a:xfrm>
          <a:prstGeom prst="rect">
            <a:avLst/>
          </a:prstGeom>
        </p:spPr>
      </p:pic>
      <p:sp>
        <p:nvSpPr>
          <p:cNvPr id="2" name="Title 1"/>
          <p:cNvSpPr>
            <a:spLocks noGrp="1"/>
          </p:cNvSpPr>
          <p:nvPr>
            <p:ph type="title" hasCustomPrompt="1"/>
          </p:nvPr>
        </p:nvSpPr>
        <p:spPr>
          <a:xfrm>
            <a:off x="0" y="2322669"/>
            <a:ext cx="9140876" cy="2278965"/>
          </a:xfrm>
        </p:spPr>
        <p:txBody>
          <a:bodyPr wrap="square" lIns="0" anchor="t" anchorCtr="0">
            <a:noAutofit/>
          </a:bodyPr>
          <a:lstStyle>
            <a:lvl1pPr algn="ctr">
              <a:lnSpc>
                <a:spcPts val="3740"/>
              </a:lnSpc>
              <a:defRPr>
                <a:solidFill>
                  <a:schemeClr val="bg1"/>
                </a:solidFill>
              </a:defRPr>
            </a:lvl1pPr>
          </a:lstStyle>
          <a:p>
            <a:r>
              <a:rPr lang="sv-SE" dirty="0"/>
              <a:t>Sida med text i två spalter</a:t>
            </a:r>
            <a:endParaRPr lang="en-US" dirty="0"/>
          </a:p>
        </p:txBody>
      </p:sp>
      <p:sp>
        <p:nvSpPr>
          <p:cNvPr id="3" name="Content Placeholder 2"/>
          <p:cNvSpPr>
            <a:spLocks noGrp="1"/>
          </p:cNvSpPr>
          <p:nvPr>
            <p:ph idx="1"/>
          </p:nvPr>
        </p:nvSpPr>
        <p:spPr>
          <a:xfrm>
            <a:off x="3404043" y="391499"/>
            <a:ext cx="2326066" cy="1534821"/>
          </a:xfrm>
        </p:spPr>
        <p:txBody>
          <a:bodyPr lIns="0" numCol="2" spcCol="432000">
            <a:noAutofit/>
          </a:bodyPr>
          <a:lstStyle>
            <a:lvl1pPr marL="0" indent="0">
              <a:buClr>
                <a:schemeClr val="bg1"/>
              </a:buClr>
              <a:buNone/>
              <a:defRPr>
                <a:solidFill>
                  <a:schemeClr val="bg1"/>
                </a:solidFill>
              </a:defRPr>
            </a:lvl1pPr>
          </a:lstStyle>
          <a:p>
            <a:pPr lvl="0"/>
            <a:endParaRPr lang="sv-SE" dirty="0"/>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81802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144846-BD40-1B44-B89F-0931D24C3CCC}" type="datetime1">
              <a:rPr lang="sv-SE" smtClean="0"/>
              <a:t>2020-11-13</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333A40-8403-C44B-9D92-7664A8C6D78E}" type="slidenum">
              <a:rPr lang="sv-SE" smtClean="0"/>
              <a:t>‹#›</a:t>
            </a:fld>
            <a:endParaRPr lang="sv-SE"/>
          </a:p>
        </p:txBody>
      </p:sp>
    </p:spTree>
    <p:extLst>
      <p:ext uri="{BB962C8B-B14F-4D97-AF65-F5344CB8AC3E}">
        <p14:creationId xmlns:p14="http://schemas.microsoft.com/office/powerpoint/2010/main" val="41709889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62" r:id="rId4"/>
    <p:sldLayoutId id="2147483673" r:id="rId5"/>
    <p:sldLayoutId id="2147483676" r:id="rId6"/>
    <p:sldLayoutId id="2147483684" r:id="rId7"/>
    <p:sldLayoutId id="2147483685" r:id="rId8"/>
    <p:sldLayoutId id="2147483687" r:id="rId9"/>
    <p:sldLayoutId id="2147483686" r:id="rId10"/>
    <p:sldLayoutId id="2147483683" r:id="rId11"/>
    <p:sldLayoutId id="2147483674" r:id="rId12"/>
    <p:sldLayoutId id="2147483675" r:id="rId13"/>
    <p:sldLayoutId id="2147483677" r:id="rId14"/>
    <p:sldLayoutId id="2147483678" r:id="rId15"/>
    <p:sldLayoutId id="2147483679" r:id="rId16"/>
    <p:sldLayoutId id="2147483680" r:id="rId17"/>
    <p:sldLayoutId id="2147483681" r:id="rId18"/>
  </p:sldLayoutIdLst>
  <p:hf hdr="0" ftr="0" dt="0"/>
  <p:txStyles>
    <p:title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p:titleStyle>
    <p:body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C330851-DBD0-734F-A339-64151CC6CC95}"/>
              </a:ext>
            </a:extLst>
          </p:cNvPr>
          <p:cNvSpPr>
            <a:spLocks noGrp="1"/>
          </p:cNvSpPr>
          <p:nvPr>
            <p:ph type="ctrTitle"/>
          </p:nvPr>
        </p:nvSpPr>
        <p:spPr/>
        <p:txBody>
          <a:bodyPr/>
          <a:lstStyle/>
          <a:p>
            <a:r>
              <a:rPr lang="sv-SE" dirty="0"/>
              <a:t>Nu är det dags att välja till gymnasiet</a:t>
            </a:r>
          </a:p>
        </p:txBody>
      </p:sp>
    </p:spTree>
    <p:extLst>
      <p:ext uri="{BB962C8B-B14F-4D97-AF65-F5344CB8AC3E}">
        <p14:creationId xmlns:p14="http://schemas.microsoft.com/office/powerpoint/2010/main" val="365770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11A51-F8D3-DC45-8B05-B7A8CD4DB507}"/>
              </a:ext>
            </a:extLst>
          </p:cNvPr>
          <p:cNvSpPr>
            <a:spLocks noGrp="1"/>
          </p:cNvSpPr>
          <p:nvPr>
            <p:ph type="title"/>
          </p:nvPr>
        </p:nvSpPr>
        <p:spPr/>
        <p:txBody>
          <a:bodyPr/>
          <a:lstStyle/>
          <a:p>
            <a:pPr algn="ctr"/>
            <a:r>
              <a:rPr lang="sv-SE" dirty="0"/>
              <a:t>”Välj ett högskole-</a:t>
            </a:r>
            <a:br>
              <a:rPr lang="sv-SE" dirty="0"/>
            </a:br>
            <a:r>
              <a:rPr lang="sv-SE" dirty="0"/>
              <a:t>förberedande program så </a:t>
            </a:r>
            <a:br>
              <a:rPr lang="sv-SE" dirty="0"/>
            </a:br>
            <a:r>
              <a:rPr lang="sv-SE" dirty="0"/>
              <a:t>håller du alla dörrar öppna” </a:t>
            </a:r>
          </a:p>
        </p:txBody>
      </p:sp>
      <p:pic>
        <p:nvPicPr>
          <p:cNvPr id="10" name="Platshållare för innehåll 9">
            <a:extLst>
              <a:ext uri="{FF2B5EF4-FFF2-40B4-BE49-F238E27FC236}">
                <a16:creationId xmlns:a16="http://schemas.microsoft.com/office/drawing/2014/main" id="{F80159AF-7740-B540-A04C-77DD936E5231}"/>
              </a:ext>
            </a:extLst>
          </p:cNvPr>
          <p:cNvPicPr>
            <a:picLocks noGrp="1" noChangeAspect="1"/>
          </p:cNvPicPr>
          <p:nvPr>
            <p:ph idx="1"/>
          </p:nvPr>
        </p:nvPicPr>
        <p:blipFill>
          <a:blip r:embed="rId3"/>
          <a:stretch>
            <a:fillRect/>
          </a:stretch>
        </p:blipFill>
        <p:spPr>
          <a:xfrm>
            <a:off x="4139987" y="392113"/>
            <a:ext cx="854501" cy="1533525"/>
          </a:xfrm>
        </p:spPr>
      </p:pic>
    </p:spTree>
    <p:extLst>
      <p:ext uri="{BB962C8B-B14F-4D97-AF65-F5344CB8AC3E}">
        <p14:creationId xmlns:p14="http://schemas.microsoft.com/office/powerpoint/2010/main" val="170387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11A51-F8D3-DC45-8B05-B7A8CD4DB507}"/>
              </a:ext>
            </a:extLst>
          </p:cNvPr>
          <p:cNvSpPr>
            <a:spLocks noGrp="1"/>
          </p:cNvSpPr>
          <p:nvPr>
            <p:ph type="title"/>
          </p:nvPr>
        </p:nvSpPr>
        <p:spPr>
          <a:xfrm>
            <a:off x="0" y="2322670"/>
            <a:ext cx="9140876" cy="2173130"/>
          </a:xfrm>
        </p:spPr>
        <p:txBody>
          <a:bodyPr/>
          <a:lstStyle/>
          <a:p>
            <a:pPr algn="ctr"/>
            <a:r>
              <a:rPr lang="sv-SE" dirty="0"/>
              <a:t>”På ett yrkesprogram får du </a:t>
            </a:r>
            <a:br>
              <a:rPr lang="sv-SE" dirty="0"/>
            </a:br>
            <a:r>
              <a:rPr lang="sv-SE" dirty="0"/>
              <a:t>ju ingen högskolebehörighet”</a:t>
            </a:r>
            <a:r>
              <a:rPr lang="sv-SE" sz="3600" dirty="0"/>
              <a:t> </a:t>
            </a:r>
          </a:p>
        </p:txBody>
      </p:sp>
      <p:pic>
        <p:nvPicPr>
          <p:cNvPr id="8" name="Platshållare för innehåll 7">
            <a:extLst>
              <a:ext uri="{FF2B5EF4-FFF2-40B4-BE49-F238E27FC236}">
                <a16:creationId xmlns:a16="http://schemas.microsoft.com/office/drawing/2014/main" id="{7D0ECEC2-4E68-4943-8FF2-DD66E3C17A44}"/>
              </a:ext>
            </a:extLst>
          </p:cNvPr>
          <p:cNvPicPr>
            <a:picLocks noGrp="1" noChangeAspect="1"/>
          </p:cNvPicPr>
          <p:nvPr>
            <p:ph idx="1"/>
          </p:nvPr>
        </p:nvPicPr>
        <p:blipFill>
          <a:blip r:embed="rId3"/>
          <a:stretch>
            <a:fillRect/>
          </a:stretch>
        </p:blipFill>
        <p:spPr>
          <a:xfrm>
            <a:off x="4065574" y="392113"/>
            <a:ext cx="1009728" cy="1533525"/>
          </a:xfrm>
        </p:spPr>
      </p:pic>
    </p:spTree>
    <p:extLst>
      <p:ext uri="{BB962C8B-B14F-4D97-AF65-F5344CB8AC3E}">
        <p14:creationId xmlns:p14="http://schemas.microsoft.com/office/powerpoint/2010/main" val="127216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7EAF315-CA3B-0846-A6F8-3E37D083CD0A}"/>
              </a:ext>
            </a:extLst>
          </p:cNvPr>
          <p:cNvSpPr>
            <a:spLocks noGrp="1"/>
          </p:cNvSpPr>
          <p:nvPr>
            <p:ph type="title"/>
          </p:nvPr>
        </p:nvSpPr>
        <p:spPr/>
        <p:txBody>
          <a:bodyPr/>
          <a:lstStyle/>
          <a:p>
            <a:r>
              <a:rPr lang="sv-SE" dirty="0"/>
              <a:t>Vilka kurser krävs för högskolebehörighet?</a:t>
            </a:r>
            <a:br>
              <a:rPr lang="sv-SE" dirty="0"/>
            </a:br>
            <a:endParaRPr lang="sv-SE" dirty="0"/>
          </a:p>
        </p:txBody>
      </p:sp>
      <p:sp>
        <p:nvSpPr>
          <p:cNvPr id="5" name="Platshållare för innehåll 4">
            <a:extLst>
              <a:ext uri="{FF2B5EF4-FFF2-40B4-BE49-F238E27FC236}">
                <a16:creationId xmlns:a16="http://schemas.microsoft.com/office/drawing/2014/main" id="{234C61AF-0944-EF4A-B47F-766DD75D4F9B}"/>
              </a:ext>
            </a:extLst>
          </p:cNvPr>
          <p:cNvSpPr>
            <a:spLocks noGrp="1"/>
          </p:cNvSpPr>
          <p:nvPr>
            <p:ph idx="1"/>
          </p:nvPr>
        </p:nvSpPr>
        <p:spPr>
          <a:xfrm>
            <a:off x="468000" y="2024097"/>
            <a:ext cx="4104000" cy="2175463"/>
          </a:xfrm>
          <a:solidFill>
            <a:srgbClr val="397C6C"/>
          </a:solidFill>
        </p:spPr>
        <p:txBody>
          <a:bodyPr lIns="180000" tIns="180000" rIns="180000" bIns="180000" numCol="2">
            <a:noAutofit/>
          </a:bodyPr>
          <a:lstStyle/>
          <a:p>
            <a:pPr marL="0" indent="0">
              <a:lnSpc>
                <a:spcPct val="100000"/>
              </a:lnSpc>
              <a:spcBef>
                <a:spcPts val="0"/>
              </a:spcBef>
              <a:buNone/>
            </a:pPr>
            <a:r>
              <a:rPr lang="sv-SE" sz="1400" dirty="0"/>
              <a:t>För att få grund-</a:t>
            </a:r>
            <a:br>
              <a:rPr lang="sv-SE" sz="1400" dirty="0"/>
            </a:br>
            <a:r>
              <a:rPr lang="sv-SE" sz="1400" dirty="0"/>
              <a:t>läggande högskole-</a:t>
            </a:r>
            <a:br>
              <a:rPr lang="sv-SE" sz="1400" dirty="0"/>
            </a:br>
            <a:r>
              <a:rPr lang="sv-SE" sz="1400" dirty="0"/>
              <a:t>behörighet från ett yrkesprogram behöver du engelska 6, svenska 2 och 3 </a:t>
            </a:r>
            <a:br>
              <a:rPr lang="sv-SE" sz="1400" dirty="0"/>
            </a:br>
            <a:r>
              <a:rPr lang="sv-SE" sz="1400" dirty="0"/>
              <a:t>eller svenska som andraspråk 2 och 3. </a:t>
            </a:r>
          </a:p>
          <a:p>
            <a:pPr marL="0" indent="0">
              <a:lnSpc>
                <a:spcPct val="100000"/>
              </a:lnSpc>
              <a:spcBef>
                <a:spcPts val="0"/>
              </a:spcBef>
              <a:buNone/>
            </a:pPr>
            <a:r>
              <a:rPr lang="sv-SE" sz="1400" i="1" dirty="0"/>
              <a:t>Du kan läsa dessa kurser inom yrkes-</a:t>
            </a:r>
            <a:br>
              <a:rPr lang="sv-SE" sz="1400" i="1" dirty="0"/>
            </a:br>
            <a:r>
              <a:rPr lang="sv-SE" sz="1400" i="1" dirty="0"/>
              <a:t>programmens </a:t>
            </a:r>
            <a:br>
              <a:rPr lang="sv-SE" sz="1400" i="1" dirty="0"/>
            </a:br>
            <a:r>
              <a:rPr lang="sv-SE" sz="1400" i="1" dirty="0"/>
              <a:t>ordinarie 2 500 </a:t>
            </a:r>
            <a:br>
              <a:rPr lang="sv-SE" sz="1400" i="1" dirty="0"/>
            </a:br>
            <a:r>
              <a:rPr lang="sv-SE" sz="1400" i="1" dirty="0"/>
              <a:t>poäng. </a:t>
            </a:r>
            <a:endParaRPr lang="sv-SE" sz="1400" dirty="0"/>
          </a:p>
          <a:p>
            <a:pPr marL="0" indent="0">
              <a:lnSpc>
                <a:spcPct val="100000"/>
              </a:lnSpc>
              <a:spcBef>
                <a:spcPts val="0"/>
              </a:spcBef>
              <a:buNone/>
            </a:pPr>
            <a:endParaRPr lang="sv-SE" sz="1400" dirty="0"/>
          </a:p>
        </p:txBody>
      </p:sp>
      <p:sp>
        <p:nvSpPr>
          <p:cNvPr id="6" name="Platshållare för innehåll 4">
            <a:extLst>
              <a:ext uri="{FF2B5EF4-FFF2-40B4-BE49-F238E27FC236}">
                <a16:creationId xmlns:a16="http://schemas.microsoft.com/office/drawing/2014/main" id="{6B89F474-296A-9546-9D2C-2C8E2EF4DECA}"/>
              </a:ext>
            </a:extLst>
          </p:cNvPr>
          <p:cNvSpPr txBox="1">
            <a:spLocks/>
          </p:cNvSpPr>
          <p:nvPr/>
        </p:nvSpPr>
        <p:spPr>
          <a:xfrm>
            <a:off x="4827493" y="2024099"/>
            <a:ext cx="1978041" cy="2175462"/>
          </a:xfrm>
          <a:prstGeom prst="rect">
            <a:avLst/>
          </a:prstGeom>
          <a:solidFill>
            <a:srgbClr val="397C6C"/>
          </a:solidFill>
        </p:spPr>
        <p:txBody>
          <a:bodyPr vert="horz" lIns="180000" tIns="180000" rIns="180000" bIns="180000" numCol="1" spcCol="432000" rtlCol="0">
            <a:noAutofit/>
          </a:bodyPr>
          <a:lstStyle>
            <a:lvl1pPr marL="144000" indent="-144000" algn="l" defTabSz="685800" rtl="0" eaLnBrk="1" latinLnBrk="0" hangingPunct="1">
              <a:lnSpc>
                <a:spcPts val="2000"/>
              </a:lnSpc>
              <a:spcBef>
                <a:spcPts val="1000"/>
              </a:spcBef>
              <a:buClr>
                <a:schemeClr val="bg1"/>
              </a:buClr>
              <a:buSzPct val="10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sv-SE" sz="1400" dirty="0"/>
              <a:t>För särskild </a:t>
            </a:r>
            <a:br>
              <a:rPr lang="sv-SE" sz="1400" dirty="0"/>
            </a:br>
            <a:r>
              <a:rPr lang="sv-SE" sz="1400" dirty="0"/>
              <a:t>högskolebehörighet har du möjlighet att läsa utökat program eller komplettera</a:t>
            </a:r>
            <a:br>
              <a:rPr lang="sv-SE" sz="1400" dirty="0"/>
            </a:br>
            <a:r>
              <a:rPr lang="sv-SE" sz="1400" dirty="0"/>
              <a:t>med olika kurser </a:t>
            </a:r>
            <a:br>
              <a:rPr lang="sv-SE" sz="1400" dirty="0"/>
            </a:br>
            <a:r>
              <a:rPr lang="sv-SE" sz="1400" dirty="0"/>
              <a:t>på </a:t>
            </a:r>
            <a:r>
              <a:rPr lang="sv-SE" sz="1400" dirty="0" err="1"/>
              <a:t>komvux</a:t>
            </a:r>
            <a:r>
              <a:rPr lang="sv-SE" sz="1400" dirty="0"/>
              <a:t>. </a:t>
            </a:r>
          </a:p>
        </p:txBody>
      </p:sp>
      <p:cxnSp>
        <p:nvCxnSpPr>
          <p:cNvPr id="8" name="Rak 7">
            <a:extLst>
              <a:ext uri="{FF2B5EF4-FFF2-40B4-BE49-F238E27FC236}">
                <a16:creationId xmlns:a16="http://schemas.microsoft.com/office/drawing/2014/main" id="{ECED4EF5-1BAE-5249-9A5E-36C920DCDC49}"/>
              </a:ext>
            </a:extLst>
          </p:cNvPr>
          <p:cNvCxnSpPr>
            <a:cxnSpLocks/>
          </p:cNvCxnSpPr>
          <p:nvPr/>
        </p:nvCxnSpPr>
        <p:spPr>
          <a:xfrm>
            <a:off x="2520000" y="2206977"/>
            <a:ext cx="0" cy="1753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04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11A51-F8D3-DC45-8B05-B7A8CD4DB507}"/>
              </a:ext>
            </a:extLst>
          </p:cNvPr>
          <p:cNvSpPr>
            <a:spLocks noGrp="1"/>
          </p:cNvSpPr>
          <p:nvPr>
            <p:ph type="title"/>
          </p:nvPr>
        </p:nvSpPr>
        <p:spPr>
          <a:xfrm>
            <a:off x="0" y="2322670"/>
            <a:ext cx="9140876" cy="1213010"/>
          </a:xfrm>
        </p:spPr>
        <p:txBody>
          <a:bodyPr/>
          <a:lstStyle/>
          <a:p>
            <a:pPr algn="ctr"/>
            <a:r>
              <a:rPr lang="sv-SE" dirty="0"/>
              <a:t>”Efter gymnasiet är det </a:t>
            </a:r>
            <a:br>
              <a:rPr lang="sv-SE" dirty="0"/>
            </a:br>
            <a:r>
              <a:rPr lang="sv-SE" dirty="0"/>
              <a:t>svårt att få jobb”</a:t>
            </a:r>
            <a:r>
              <a:rPr lang="sv-SE" sz="3600" dirty="0"/>
              <a:t> </a:t>
            </a:r>
          </a:p>
        </p:txBody>
      </p:sp>
      <p:pic>
        <p:nvPicPr>
          <p:cNvPr id="9" name="Platshållare för innehåll 8">
            <a:extLst>
              <a:ext uri="{FF2B5EF4-FFF2-40B4-BE49-F238E27FC236}">
                <a16:creationId xmlns:a16="http://schemas.microsoft.com/office/drawing/2014/main" id="{AB301FD7-7ADB-6743-BFE4-3FFB0716E25E}"/>
              </a:ext>
            </a:extLst>
          </p:cNvPr>
          <p:cNvPicPr>
            <a:picLocks noGrp="1" noChangeAspect="1"/>
          </p:cNvPicPr>
          <p:nvPr>
            <p:ph idx="1"/>
          </p:nvPr>
        </p:nvPicPr>
        <p:blipFill>
          <a:blip r:embed="rId3"/>
          <a:stretch>
            <a:fillRect/>
          </a:stretch>
        </p:blipFill>
        <p:spPr>
          <a:xfrm>
            <a:off x="3407594" y="402647"/>
            <a:ext cx="2325687" cy="1512456"/>
          </a:xfrm>
        </p:spPr>
      </p:pic>
      <p:sp>
        <p:nvSpPr>
          <p:cNvPr id="5" name="Rubrik 1">
            <a:extLst>
              <a:ext uri="{FF2B5EF4-FFF2-40B4-BE49-F238E27FC236}">
                <a16:creationId xmlns:a16="http://schemas.microsoft.com/office/drawing/2014/main" id="{C1DB83A4-F842-9A44-8E04-63C3195DD518}"/>
              </a:ext>
            </a:extLst>
          </p:cNvPr>
          <p:cNvSpPr txBox="1">
            <a:spLocks/>
          </p:cNvSpPr>
          <p:nvPr/>
        </p:nvSpPr>
        <p:spPr>
          <a:xfrm>
            <a:off x="2295020" y="3535680"/>
            <a:ext cx="5063622" cy="882084"/>
          </a:xfrm>
          <a:prstGeom prst="rect">
            <a:avLst/>
          </a:prstGeom>
          <a:solidFill>
            <a:srgbClr val="397C6C"/>
          </a:solidFill>
        </p:spPr>
        <p:txBody>
          <a:bodyPr vert="horz" wrap="square" lIns="180000" tIns="180000" rIns="180000" bIns="180000" numCol="3" rtlCol="0" anchor="t" anchorCtr="0">
            <a:noAutofit/>
          </a:bodyPr>
          <a:lstStyle>
            <a:lvl1pPr algn="l" defTabSz="685800" rtl="0" eaLnBrk="1" latinLnBrk="0" hangingPunct="1">
              <a:lnSpc>
                <a:spcPts val="38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marL="171450" indent="-171450">
              <a:lnSpc>
                <a:spcPct val="100000"/>
              </a:lnSpc>
              <a:buFont typeface="Arial" panose="020B0604020202020204" pitchFamily="34" charset="0"/>
              <a:buChar char="•"/>
            </a:pPr>
            <a:r>
              <a:rPr lang="sv-SE" sz="1200" b="0" dirty="0"/>
              <a:t>Fordonsmekaniker</a:t>
            </a:r>
          </a:p>
          <a:p>
            <a:pPr marL="171450" indent="-171450">
              <a:lnSpc>
                <a:spcPct val="100000"/>
              </a:lnSpc>
              <a:buFont typeface="Arial" panose="020B0604020202020204" pitchFamily="34" charset="0"/>
              <a:buChar char="•"/>
            </a:pPr>
            <a:r>
              <a:rPr lang="sv-SE" sz="1200" b="0" dirty="0"/>
              <a:t>Industrielektriker</a:t>
            </a:r>
          </a:p>
          <a:p>
            <a:pPr marL="171450" indent="-171450">
              <a:lnSpc>
                <a:spcPct val="100000"/>
              </a:lnSpc>
              <a:buFont typeface="Arial" panose="020B0604020202020204" pitchFamily="34" charset="0"/>
              <a:buChar char="•"/>
            </a:pPr>
            <a:r>
              <a:rPr lang="sv-SE" sz="1200" b="0" dirty="0"/>
              <a:t>CNC-operatör</a:t>
            </a:r>
          </a:p>
          <a:p>
            <a:pPr marL="171450" indent="-171450">
              <a:lnSpc>
                <a:spcPct val="100000"/>
              </a:lnSpc>
              <a:buFont typeface="Arial" panose="020B0604020202020204" pitchFamily="34" charset="0"/>
              <a:buChar char="•"/>
            </a:pPr>
            <a:r>
              <a:rPr lang="sv-SE" sz="1200" b="0" dirty="0"/>
              <a:t>Flertalet byggyrken</a:t>
            </a:r>
          </a:p>
          <a:p>
            <a:pPr marL="171450" indent="-171450">
              <a:lnSpc>
                <a:spcPct val="100000"/>
              </a:lnSpc>
              <a:buFont typeface="Arial" panose="020B0604020202020204" pitchFamily="34" charset="0"/>
              <a:buChar char="•"/>
            </a:pPr>
            <a:r>
              <a:rPr lang="sv-SE" sz="1200" b="0" dirty="0"/>
              <a:t>Kock</a:t>
            </a:r>
          </a:p>
          <a:p>
            <a:pPr marL="171450" indent="-171450">
              <a:lnSpc>
                <a:spcPct val="100000"/>
              </a:lnSpc>
              <a:buFont typeface="Arial" panose="020B0604020202020204" pitchFamily="34" charset="0"/>
              <a:buChar char="•"/>
            </a:pPr>
            <a:r>
              <a:rPr lang="sv-SE" sz="1200" b="0" dirty="0"/>
              <a:t>Maskinreparatör</a:t>
            </a:r>
          </a:p>
          <a:p>
            <a:pPr marL="171450" indent="-171450">
              <a:lnSpc>
                <a:spcPct val="100000"/>
              </a:lnSpc>
              <a:buFont typeface="Arial" panose="020B0604020202020204" pitchFamily="34" charset="0"/>
              <a:buChar char="•"/>
            </a:pPr>
            <a:r>
              <a:rPr lang="sv-SE" sz="1200" b="0" dirty="0"/>
              <a:t>Barnskötare</a:t>
            </a:r>
          </a:p>
          <a:p>
            <a:pPr marL="171450" indent="-171450">
              <a:lnSpc>
                <a:spcPct val="100000"/>
              </a:lnSpc>
              <a:buFont typeface="Arial" panose="020B0604020202020204" pitchFamily="34" charset="0"/>
              <a:buChar char="•"/>
            </a:pPr>
            <a:r>
              <a:rPr lang="sv-SE" sz="1200" b="0" dirty="0"/>
              <a:t>Undersköterska</a:t>
            </a:r>
          </a:p>
          <a:p>
            <a:pPr marL="171450" indent="-171450">
              <a:lnSpc>
                <a:spcPct val="100000"/>
              </a:lnSpc>
              <a:buFont typeface="Arial" panose="020B0604020202020204" pitchFamily="34" charset="0"/>
              <a:buChar char="•"/>
            </a:pPr>
            <a:r>
              <a:rPr lang="sv-SE" sz="1200" b="0" dirty="0"/>
              <a:t>Receptionist</a:t>
            </a:r>
          </a:p>
        </p:txBody>
      </p:sp>
    </p:spTree>
    <p:extLst>
      <p:ext uri="{BB962C8B-B14F-4D97-AF65-F5344CB8AC3E}">
        <p14:creationId xmlns:p14="http://schemas.microsoft.com/office/powerpoint/2010/main" val="226460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11A51-F8D3-DC45-8B05-B7A8CD4DB507}"/>
              </a:ext>
            </a:extLst>
          </p:cNvPr>
          <p:cNvSpPr>
            <a:spLocks noGrp="1"/>
          </p:cNvSpPr>
          <p:nvPr>
            <p:ph type="title"/>
          </p:nvPr>
        </p:nvSpPr>
        <p:spPr>
          <a:xfrm>
            <a:off x="0" y="2322670"/>
            <a:ext cx="9140876" cy="2112170"/>
          </a:xfrm>
        </p:spPr>
        <p:txBody>
          <a:bodyPr/>
          <a:lstStyle/>
          <a:p>
            <a:pPr algn="ctr"/>
            <a:r>
              <a:rPr lang="sv-SE" dirty="0"/>
              <a:t>”Vill du jobba utomlands, </a:t>
            </a:r>
            <a:br>
              <a:rPr lang="sv-SE" dirty="0"/>
            </a:br>
            <a:r>
              <a:rPr lang="sv-SE" dirty="0"/>
              <a:t>ska du ju inte gå ett </a:t>
            </a:r>
            <a:br>
              <a:rPr lang="sv-SE" dirty="0"/>
            </a:br>
            <a:r>
              <a:rPr lang="sv-SE" dirty="0"/>
              <a:t>yrkesprogram”</a:t>
            </a:r>
          </a:p>
        </p:txBody>
      </p:sp>
      <p:pic>
        <p:nvPicPr>
          <p:cNvPr id="11" name="Platshållare för innehåll 10">
            <a:extLst>
              <a:ext uri="{FF2B5EF4-FFF2-40B4-BE49-F238E27FC236}">
                <a16:creationId xmlns:a16="http://schemas.microsoft.com/office/drawing/2014/main" id="{1BB75A24-03E3-F540-9F18-CE34CBF86ECB}"/>
              </a:ext>
            </a:extLst>
          </p:cNvPr>
          <p:cNvPicPr>
            <a:picLocks noGrp="1" noChangeAspect="1"/>
          </p:cNvPicPr>
          <p:nvPr>
            <p:ph idx="1"/>
          </p:nvPr>
        </p:nvPicPr>
        <p:blipFill>
          <a:blip r:embed="rId3"/>
          <a:stretch>
            <a:fillRect/>
          </a:stretch>
        </p:blipFill>
        <p:spPr>
          <a:xfrm>
            <a:off x="3664625" y="392113"/>
            <a:ext cx="1811625" cy="1533525"/>
          </a:xfrm>
        </p:spPr>
      </p:pic>
    </p:spTree>
    <p:extLst>
      <p:ext uri="{BB962C8B-B14F-4D97-AF65-F5344CB8AC3E}">
        <p14:creationId xmlns:p14="http://schemas.microsoft.com/office/powerpoint/2010/main" val="200188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FCBC208-4F18-9A44-93F7-CFFF9FB85E5D}"/>
              </a:ext>
            </a:extLst>
          </p:cNvPr>
          <p:cNvSpPr>
            <a:spLocks noGrp="1"/>
          </p:cNvSpPr>
          <p:nvPr>
            <p:ph type="title"/>
          </p:nvPr>
        </p:nvSpPr>
        <p:spPr/>
        <p:txBody>
          <a:bodyPr/>
          <a:lstStyle/>
          <a:p>
            <a:r>
              <a:rPr lang="sv-SE" dirty="0"/>
              <a:t>Hur funkar det att jobba inom EU?</a:t>
            </a:r>
            <a:br>
              <a:rPr lang="sv-SE" dirty="0"/>
            </a:br>
            <a:endParaRPr lang="sv-SE" dirty="0"/>
          </a:p>
        </p:txBody>
      </p:sp>
      <p:pic>
        <p:nvPicPr>
          <p:cNvPr id="7" name="Bildobjekt 6">
            <a:extLst>
              <a:ext uri="{FF2B5EF4-FFF2-40B4-BE49-F238E27FC236}">
                <a16:creationId xmlns:a16="http://schemas.microsoft.com/office/drawing/2014/main" id="{89114C2D-8AF0-BF4F-8507-ED030A8D7A16}"/>
              </a:ext>
            </a:extLst>
          </p:cNvPr>
          <p:cNvPicPr>
            <a:picLocks noChangeAspect="1"/>
          </p:cNvPicPr>
          <p:nvPr/>
        </p:nvPicPr>
        <p:blipFill>
          <a:blip r:embed="rId3"/>
          <a:stretch>
            <a:fillRect/>
          </a:stretch>
        </p:blipFill>
        <p:spPr>
          <a:xfrm>
            <a:off x="2402578" y="1391772"/>
            <a:ext cx="4040361" cy="2363230"/>
          </a:xfrm>
          <a:prstGeom prst="rect">
            <a:avLst/>
          </a:prstGeom>
        </p:spPr>
      </p:pic>
    </p:spTree>
    <p:extLst>
      <p:ext uri="{BB962C8B-B14F-4D97-AF65-F5344CB8AC3E}">
        <p14:creationId xmlns:p14="http://schemas.microsoft.com/office/powerpoint/2010/main" val="3566354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11A51-F8D3-DC45-8B05-B7A8CD4DB507}"/>
              </a:ext>
            </a:extLst>
          </p:cNvPr>
          <p:cNvSpPr>
            <a:spLocks noGrp="1"/>
          </p:cNvSpPr>
          <p:nvPr>
            <p:ph type="title"/>
          </p:nvPr>
        </p:nvSpPr>
        <p:spPr/>
        <p:txBody>
          <a:bodyPr/>
          <a:lstStyle/>
          <a:p>
            <a:pPr algn="ctr"/>
            <a:r>
              <a:rPr lang="sv-SE" dirty="0"/>
              <a:t>”Yrkesprogrammen passar </a:t>
            </a:r>
            <a:br>
              <a:rPr lang="sv-SE" dirty="0"/>
            </a:br>
            <a:r>
              <a:rPr lang="sv-SE" dirty="0"/>
              <a:t>för de som inte vill plugga”</a:t>
            </a:r>
          </a:p>
        </p:txBody>
      </p:sp>
      <p:pic>
        <p:nvPicPr>
          <p:cNvPr id="7" name="Platshållare för innehåll 6">
            <a:extLst>
              <a:ext uri="{FF2B5EF4-FFF2-40B4-BE49-F238E27FC236}">
                <a16:creationId xmlns:a16="http://schemas.microsoft.com/office/drawing/2014/main" id="{85DC2A62-4B3E-D54C-8A09-D74D908B8D30}"/>
              </a:ext>
            </a:extLst>
          </p:cNvPr>
          <p:cNvPicPr>
            <a:picLocks noGrp="1" noChangeAspect="1"/>
          </p:cNvPicPr>
          <p:nvPr>
            <p:ph idx="1"/>
          </p:nvPr>
        </p:nvPicPr>
        <p:blipFill>
          <a:blip r:embed="rId3"/>
          <a:stretch>
            <a:fillRect/>
          </a:stretch>
        </p:blipFill>
        <p:spPr>
          <a:xfrm>
            <a:off x="3873381" y="407353"/>
            <a:ext cx="1394113" cy="1533525"/>
          </a:xfrm>
        </p:spPr>
      </p:pic>
    </p:spTree>
    <p:extLst>
      <p:ext uri="{BB962C8B-B14F-4D97-AF65-F5344CB8AC3E}">
        <p14:creationId xmlns:p14="http://schemas.microsoft.com/office/powerpoint/2010/main" val="1768479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11A51-F8D3-DC45-8B05-B7A8CD4DB507}"/>
              </a:ext>
            </a:extLst>
          </p:cNvPr>
          <p:cNvSpPr>
            <a:spLocks noGrp="1"/>
          </p:cNvSpPr>
          <p:nvPr>
            <p:ph type="title"/>
          </p:nvPr>
        </p:nvSpPr>
        <p:spPr>
          <a:xfrm>
            <a:off x="0" y="2322670"/>
            <a:ext cx="9140876" cy="2234090"/>
          </a:xfrm>
        </p:spPr>
        <p:txBody>
          <a:bodyPr/>
          <a:lstStyle/>
          <a:p>
            <a:pPr algn="ctr"/>
            <a:r>
              <a:rPr lang="sv-SE" dirty="0"/>
              <a:t>”Lärlingsutbildning är </a:t>
            </a:r>
            <a:br>
              <a:rPr lang="sv-SE" dirty="0"/>
            </a:br>
            <a:r>
              <a:rPr lang="sv-SE" dirty="0"/>
              <a:t>till för såna som inte klarar </a:t>
            </a:r>
            <a:br>
              <a:rPr lang="sv-SE" dirty="0"/>
            </a:br>
            <a:r>
              <a:rPr lang="sv-SE" dirty="0"/>
              <a:t>nån annan utbildning”</a:t>
            </a:r>
          </a:p>
        </p:txBody>
      </p:sp>
      <p:pic>
        <p:nvPicPr>
          <p:cNvPr id="8" name="Platshållare för innehåll 7">
            <a:extLst>
              <a:ext uri="{FF2B5EF4-FFF2-40B4-BE49-F238E27FC236}">
                <a16:creationId xmlns:a16="http://schemas.microsoft.com/office/drawing/2014/main" id="{0EEACB38-B7FD-5642-A943-B13F8BACC670}"/>
              </a:ext>
            </a:extLst>
          </p:cNvPr>
          <p:cNvPicPr>
            <a:picLocks noGrp="1" noChangeAspect="1"/>
          </p:cNvPicPr>
          <p:nvPr>
            <p:ph idx="1"/>
          </p:nvPr>
        </p:nvPicPr>
        <p:blipFill>
          <a:blip r:embed="rId3"/>
          <a:stretch>
            <a:fillRect/>
          </a:stretch>
        </p:blipFill>
        <p:spPr>
          <a:xfrm>
            <a:off x="3807588" y="392113"/>
            <a:ext cx="1525700" cy="1533525"/>
          </a:xfrm>
        </p:spPr>
      </p:pic>
    </p:spTree>
    <p:extLst>
      <p:ext uri="{BB962C8B-B14F-4D97-AF65-F5344CB8AC3E}">
        <p14:creationId xmlns:p14="http://schemas.microsoft.com/office/powerpoint/2010/main" val="1333829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A21F5-1FF4-5443-88C6-329C1667A6B2}"/>
              </a:ext>
            </a:extLst>
          </p:cNvPr>
          <p:cNvSpPr>
            <a:spLocks noGrp="1"/>
          </p:cNvSpPr>
          <p:nvPr>
            <p:ph type="title"/>
          </p:nvPr>
        </p:nvSpPr>
        <p:spPr>
          <a:xfrm>
            <a:off x="617241" y="960120"/>
            <a:ext cx="7909518" cy="3253533"/>
          </a:xfrm>
        </p:spPr>
        <p:txBody>
          <a:bodyPr/>
          <a:lstStyle/>
          <a:p>
            <a:pPr algn="ctr">
              <a:lnSpc>
                <a:spcPct val="100000"/>
              </a:lnSpc>
            </a:pPr>
            <a:r>
              <a:rPr lang="sv-SE" sz="2000" b="0" dirty="0"/>
              <a:t>Lär dig mer om gymnasievalet! </a:t>
            </a:r>
            <a:br>
              <a:rPr lang="sv-SE" sz="2000" b="0" dirty="0"/>
            </a:br>
            <a:r>
              <a:rPr lang="sv-SE" sz="2000" b="0" dirty="0"/>
              <a:t>Se filmer och prova våra verktyg.</a:t>
            </a:r>
            <a:br>
              <a:rPr lang="sv-SE" sz="2000" b="0" dirty="0"/>
            </a:br>
            <a:r>
              <a:rPr lang="sv-SE" sz="2000" b="0" dirty="0"/>
              <a:t>.</a:t>
            </a:r>
            <a:br>
              <a:rPr lang="sv-SE" sz="2000" dirty="0"/>
            </a:br>
            <a:r>
              <a:rPr lang="sv-SE" sz="2000" b="0" dirty="0"/>
              <a:t>Läs mer om behörighet till olika </a:t>
            </a:r>
            <a:br>
              <a:rPr lang="sv-SE" sz="2000" b="0" dirty="0"/>
            </a:br>
            <a:r>
              <a:rPr lang="sv-SE" sz="2000" b="0" dirty="0"/>
              <a:t>högskoleutbildningar och hitta skolor och program.</a:t>
            </a:r>
            <a:br>
              <a:rPr lang="sv-SE" sz="2000" b="0" dirty="0"/>
            </a:br>
            <a:br>
              <a:rPr lang="sv-SE" sz="2000" b="0" dirty="0"/>
            </a:br>
            <a:r>
              <a:rPr lang="sv-SE" sz="2800" dirty="0"/>
              <a:t>utbildningsguiden.skolverket.se</a:t>
            </a:r>
            <a:br>
              <a:rPr lang="sv-SE" sz="2000" dirty="0"/>
            </a:br>
            <a:br>
              <a:rPr lang="sv-SE" sz="2000"/>
            </a:br>
            <a:endParaRPr lang="sv-SE" sz="2000" dirty="0"/>
          </a:p>
        </p:txBody>
      </p:sp>
    </p:spTree>
    <p:extLst>
      <p:ext uri="{BB962C8B-B14F-4D97-AF65-F5344CB8AC3E}">
        <p14:creationId xmlns:p14="http://schemas.microsoft.com/office/powerpoint/2010/main" val="1940576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45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11A51-F8D3-DC45-8B05-B7A8CD4DB507}"/>
              </a:ext>
            </a:extLst>
          </p:cNvPr>
          <p:cNvSpPr>
            <a:spLocks noGrp="1"/>
          </p:cNvSpPr>
          <p:nvPr>
            <p:ph type="title"/>
          </p:nvPr>
        </p:nvSpPr>
        <p:spPr>
          <a:xfrm>
            <a:off x="467999" y="1013806"/>
            <a:ext cx="8199907" cy="3115888"/>
          </a:xfrm>
        </p:spPr>
        <p:txBody>
          <a:bodyPr/>
          <a:lstStyle/>
          <a:p>
            <a:pPr algn="ctr">
              <a:lnSpc>
                <a:spcPts val="6000"/>
              </a:lnSpc>
            </a:pPr>
            <a:r>
              <a:rPr lang="sv-SE" sz="6000" dirty="0"/>
              <a:t>Är du född mellan </a:t>
            </a:r>
            <a:br>
              <a:rPr lang="sv-SE" sz="6000" dirty="0"/>
            </a:br>
            <a:r>
              <a:rPr lang="sv-SE" sz="6000" dirty="0"/>
              <a:t>1960 och 1980?</a:t>
            </a:r>
            <a:br>
              <a:rPr lang="sv-SE" sz="4800" dirty="0"/>
            </a:br>
            <a:r>
              <a:rPr lang="sv-SE" sz="2400" b="0" dirty="0"/>
              <a:t>Nu är det dags att välja till gymnasiet.</a:t>
            </a:r>
            <a:endParaRPr lang="sv-SE" sz="2400" dirty="0"/>
          </a:p>
        </p:txBody>
      </p:sp>
    </p:spTree>
    <p:extLst>
      <p:ext uri="{BB962C8B-B14F-4D97-AF65-F5344CB8AC3E}">
        <p14:creationId xmlns:p14="http://schemas.microsoft.com/office/powerpoint/2010/main" val="425822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E79C3BA-FEB2-5B46-B274-1F65036DE81F}"/>
              </a:ext>
            </a:extLst>
          </p:cNvPr>
          <p:cNvSpPr>
            <a:spLocks noGrp="1"/>
          </p:cNvSpPr>
          <p:nvPr>
            <p:ph type="title"/>
          </p:nvPr>
        </p:nvSpPr>
        <p:spPr/>
        <p:txBody>
          <a:bodyPr/>
          <a:lstStyle/>
          <a:p>
            <a:r>
              <a:rPr lang="sv-SE" dirty="0"/>
              <a:t>18 nationella program</a:t>
            </a:r>
          </a:p>
        </p:txBody>
      </p:sp>
      <p:sp>
        <p:nvSpPr>
          <p:cNvPr id="6" name="Platshållare för innehåll 5">
            <a:extLst>
              <a:ext uri="{FF2B5EF4-FFF2-40B4-BE49-F238E27FC236}">
                <a16:creationId xmlns:a16="http://schemas.microsoft.com/office/drawing/2014/main" id="{3E0AC61F-BBCD-1942-A763-F9E015DF39DF}"/>
              </a:ext>
            </a:extLst>
          </p:cNvPr>
          <p:cNvSpPr>
            <a:spLocks noGrp="1"/>
          </p:cNvSpPr>
          <p:nvPr>
            <p:ph idx="1"/>
          </p:nvPr>
        </p:nvSpPr>
        <p:spPr>
          <a:xfrm>
            <a:off x="468000" y="1692001"/>
            <a:ext cx="7909518" cy="2849519"/>
          </a:xfrm>
        </p:spPr>
        <p:txBody>
          <a:bodyPr numCol="2"/>
          <a:lstStyle/>
          <a:p>
            <a:pPr>
              <a:lnSpc>
                <a:spcPct val="100000"/>
              </a:lnSpc>
              <a:spcBef>
                <a:spcPts val="600"/>
              </a:spcBef>
            </a:pPr>
            <a:r>
              <a:rPr lang="sv-SE" sz="1400" dirty="0"/>
              <a:t>Barn- och fritidsprogrammet</a:t>
            </a:r>
          </a:p>
          <a:p>
            <a:pPr>
              <a:lnSpc>
                <a:spcPct val="100000"/>
              </a:lnSpc>
              <a:spcBef>
                <a:spcPts val="600"/>
              </a:spcBef>
            </a:pPr>
            <a:r>
              <a:rPr lang="sv-SE" sz="1400" dirty="0"/>
              <a:t>Bygg- och anläggningsprogrammet</a:t>
            </a:r>
          </a:p>
          <a:p>
            <a:pPr>
              <a:lnSpc>
                <a:spcPct val="100000"/>
              </a:lnSpc>
              <a:spcBef>
                <a:spcPts val="600"/>
              </a:spcBef>
            </a:pPr>
            <a:r>
              <a:rPr lang="sv-SE" sz="1400" dirty="0"/>
              <a:t>Ekonomiprogrammet</a:t>
            </a:r>
          </a:p>
          <a:p>
            <a:pPr>
              <a:lnSpc>
                <a:spcPct val="100000"/>
              </a:lnSpc>
              <a:spcBef>
                <a:spcPts val="600"/>
              </a:spcBef>
            </a:pPr>
            <a:r>
              <a:rPr lang="sv-SE" sz="1400" dirty="0"/>
              <a:t>El- och energiprogrammet</a:t>
            </a:r>
          </a:p>
          <a:p>
            <a:pPr>
              <a:lnSpc>
                <a:spcPct val="100000"/>
              </a:lnSpc>
              <a:spcBef>
                <a:spcPts val="600"/>
              </a:spcBef>
            </a:pPr>
            <a:r>
              <a:rPr lang="sv-SE" sz="1400" dirty="0"/>
              <a:t>Estetiska programmet</a:t>
            </a:r>
          </a:p>
          <a:p>
            <a:pPr>
              <a:lnSpc>
                <a:spcPct val="100000"/>
              </a:lnSpc>
              <a:spcBef>
                <a:spcPts val="600"/>
              </a:spcBef>
            </a:pPr>
            <a:r>
              <a:rPr lang="sv-SE" sz="1400" dirty="0"/>
              <a:t>Fordons- och transportprogrammet</a:t>
            </a:r>
          </a:p>
          <a:p>
            <a:pPr>
              <a:lnSpc>
                <a:spcPct val="100000"/>
              </a:lnSpc>
              <a:spcBef>
                <a:spcPts val="600"/>
              </a:spcBef>
            </a:pPr>
            <a:r>
              <a:rPr lang="sv-SE" sz="1400" dirty="0"/>
              <a:t>Handels- och administrationsprogrammet</a:t>
            </a:r>
          </a:p>
          <a:p>
            <a:pPr>
              <a:lnSpc>
                <a:spcPct val="100000"/>
              </a:lnSpc>
              <a:spcBef>
                <a:spcPts val="600"/>
              </a:spcBef>
            </a:pPr>
            <a:r>
              <a:rPr lang="sv-SE" sz="1400" dirty="0"/>
              <a:t>Hantverksprogrammet</a:t>
            </a:r>
          </a:p>
          <a:p>
            <a:pPr>
              <a:lnSpc>
                <a:spcPct val="100000"/>
              </a:lnSpc>
              <a:spcBef>
                <a:spcPts val="600"/>
              </a:spcBef>
            </a:pPr>
            <a:r>
              <a:rPr lang="sv-SE" sz="1400" dirty="0"/>
              <a:t>Hotell- och turismprogrammet</a:t>
            </a:r>
          </a:p>
          <a:p>
            <a:pPr>
              <a:lnSpc>
                <a:spcPct val="100000"/>
              </a:lnSpc>
              <a:spcBef>
                <a:spcPts val="600"/>
              </a:spcBef>
            </a:pPr>
            <a:endParaRPr lang="sv-SE" sz="1400" dirty="0"/>
          </a:p>
          <a:p>
            <a:pPr>
              <a:lnSpc>
                <a:spcPct val="100000"/>
              </a:lnSpc>
              <a:spcBef>
                <a:spcPts val="600"/>
              </a:spcBef>
            </a:pPr>
            <a:r>
              <a:rPr lang="sv-SE" sz="1400" dirty="0"/>
              <a:t>Humanistiska programmet</a:t>
            </a:r>
          </a:p>
          <a:p>
            <a:pPr>
              <a:lnSpc>
                <a:spcPct val="100000"/>
              </a:lnSpc>
              <a:spcBef>
                <a:spcPts val="600"/>
              </a:spcBef>
            </a:pPr>
            <a:r>
              <a:rPr lang="sv-SE" sz="1400" dirty="0"/>
              <a:t>Industritekniska programmet</a:t>
            </a:r>
          </a:p>
          <a:p>
            <a:pPr>
              <a:lnSpc>
                <a:spcPct val="100000"/>
              </a:lnSpc>
              <a:spcBef>
                <a:spcPts val="600"/>
              </a:spcBef>
            </a:pPr>
            <a:r>
              <a:rPr lang="sv-SE" sz="1400" dirty="0"/>
              <a:t>Naturbruksprogrammet</a:t>
            </a:r>
          </a:p>
          <a:p>
            <a:pPr>
              <a:lnSpc>
                <a:spcPct val="100000"/>
              </a:lnSpc>
              <a:spcBef>
                <a:spcPts val="600"/>
              </a:spcBef>
            </a:pPr>
            <a:r>
              <a:rPr lang="sv-SE" sz="1400" dirty="0"/>
              <a:t>Naturvetenskapsprogrammet</a:t>
            </a:r>
          </a:p>
          <a:p>
            <a:pPr>
              <a:lnSpc>
                <a:spcPct val="100000"/>
              </a:lnSpc>
              <a:spcBef>
                <a:spcPts val="600"/>
              </a:spcBef>
            </a:pPr>
            <a:r>
              <a:rPr lang="sv-SE" sz="1400" dirty="0"/>
              <a:t>Restaurang- och livsmedelsprogrammet</a:t>
            </a:r>
          </a:p>
          <a:p>
            <a:pPr>
              <a:lnSpc>
                <a:spcPct val="100000"/>
              </a:lnSpc>
              <a:spcBef>
                <a:spcPts val="600"/>
              </a:spcBef>
            </a:pPr>
            <a:r>
              <a:rPr lang="sv-SE" sz="1400" dirty="0"/>
              <a:t>Samhällsvetenskapsprogrammet</a:t>
            </a:r>
          </a:p>
          <a:p>
            <a:pPr>
              <a:lnSpc>
                <a:spcPct val="100000"/>
              </a:lnSpc>
              <a:spcBef>
                <a:spcPts val="600"/>
              </a:spcBef>
            </a:pPr>
            <a:r>
              <a:rPr lang="sv-SE" sz="1400" dirty="0"/>
              <a:t>Teknikprogrammet</a:t>
            </a:r>
          </a:p>
          <a:p>
            <a:pPr>
              <a:lnSpc>
                <a:spcPct val="100000"/>
              </a:lnSpc>
              <a:spcBef>
                <a:spcPts val="600"/>
              </a:spcBef>
            </a:pPr>
            <a:r>
              <a:rPr lang="sv-SE" sz="1400" dirty="0"/>
              <a:t>VVS- och fastighetsprogrammet</a:t>
            </a:r>
          </a:p>
          <a:p>
            <a:pPr>
              <a:lnSpc>
                <a:spcPct val="100000"/>
              </a:lnSpc>
              <a:spcBef>
                <a:spcPts val="600"/>
              </a:spcBef>
            </a:pPr>
            <a:r>
              <a:rPr lang="sv-SE" sz="1400" dirty="0"/>
              <a:t>Vård- och omsorgsprogrammet</a:t>
            </a:r>
            <a:br>
              <a:rPr lang="sv-SE" sz="1400" dirty="0"/>
            </a:br>
            <a:endParaRPr lang="sv-SE" sz="1400" dirty="0"/>
          </a:p>
        </p:txBody>
      </p:sp>
    </p:spTree>
    <p:extLst>
      <p:ext uri="{BB962C8B-B14F-4D97-AF65-F5344CB8AC3E}">
        <p14:creationId xmlns:p14="http://schemas.microsoft.com/office/powerpoint/2010/main" val="106572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473477-EE69-964D-8DE2-E2BD3B0A2DE5}"/>
              </a:ext>
            </a:extLst>
          </p:cNvPr>
          <p:cNvSpPr>
            <a:spLocks noGrp="1"/>
          </p:cNvSpPr>
          <p:nvPr>
            <p:ph type="title"/>
          </p:nvPr>
        </p:nvSpPr>
        <p:spPr/>
        <p:txBody>
          <a:bodyPr/>
          <a:lstStyle/>
          <a:p>
            <a:r>
              <a:rPr lang="sv-SE" dirty="0"/>
              <a:t>Riksrekryterande program</a:t>
            </a:r>
            <a:br>
              <a:rPr lang="sv-SE" dirty="0"/>
            </a:br>
            <a:r>
              <a:rPr lang="sv-SE" dirty="0"/>
              <a:t>och introduktionsprogram</a:t>
            </a:r>
          </a:p>
        </p:txBody>
      </p:sp>
      <p:sp>
        <p:nvSpPr>
          <p:cNvPr id="3" name="Platshållare för innehåll 2">
            <a:extLst>
              <a:ext uri="{FF2B5EF4-FFF2-40B4-BE49-F238E27FC236}">
                <a16:creationId xmlns:a16="http://schemas.microsoft.com/office/drawing/2014/main" id="{7D63871B-CA07-D842-8D4B-CC7A92DB0BFD}"/>
              </a:ext>
            </a:extLst>
          </p:cNvPr>
          <p:cNvSpPr>
            <a:spLocks noGrp="1"/>
          </p:cNvSpPr>
          <p:nvPr>
            <p:ph idx="1"/>
          </p:nvPr>
        </p:nvSpPr>
        <p:spPr>
          <a:xfrm>
            <a:off x="468000" y="1888435"/>
            <a:ext cx="8357948" cy="2787065"/>
          </a:xfrm>
        </p:spPr>
        <p:txBody>
          <a:bodyPr numCol="3"/>
          <a:lstStyle/>
          <a:p>
            <a:pPr marL="0" indent="0">
              <a:lnSpc>
                <a:spcPct val="100000"/>
              </a:lnSpc>
              <a:buNone/>
            </a:pPr>
            <a:r>
              <a:rPr lang="sv-SE" sz="1400" b="1" dirty="0"/>
              <a:t>Riksrekryterande utbildningar</a:t>
            </a:r>
            <a:endParaRPr lang="sv-SE" sz="1400" dirty="0"/>
          </a:p>
          <a:p>
            <a:pPr>
              <a:lnSpc>
                <a:spcPct val="100000"/>
              </a:lnSpc>
            </a:pPr>
            <a:r>
              <a:rPr lang="sv-SE" sz="1400" dirty="0"/>
              <a:t>Flygteknikutbildningen</a:t>
            </a:r>
          </a:p>
          <a:p>
            <a:pPr>
              <a:lnSpc>
                <a:spcPct val="100000"/>
              </a:lnSpc>
            </a:pPr>
            <a:r>
              <a:rPr lang="sv-SE" sz="1400" dirty="0"/>
              <a:t>Marinteknikutbildningen</a:t>
            </a:r>
          </a:p>
          <a:p>
            <a:pPr>
              <a:lnSpc>
                <a:spcPct val="100000"/>
              </a:lnSpc>
            </a:pPr>
            <a:r>
              <a:rPr lang="sv-SE" sz="1400" dirty="0"/>
              <a:t>Sjöfartsutbildningen</a:t>
            </a:r>
          </a:p>
          <a:p>
            <a:pPr>
              <a:lnSpc>
                <a:spcPct val="100000"/>
              </a:lnSpc>
            </a:pPr>
            <a:r>
              <a:rPr lang="sv-SE" sz="1400" dirty="0"/>
              <a:t>Tågteknikutbildningen</a:t>
            </a:r>
          </a:p>
          <a:p>
            <a:pPr>
              <a:lnSpc>
                <a:spcPct val="100000"/>
              </a:lnSpc>
            </a:pPr>
            <a:r>
              <a:rPr lang="sv-SE" sz="1400" dirty="0"/>
              <a:t>Utbildningen samiska näringar</a:t>
            </a:r>
          </a:p>
          <a:p>
            <a:pPr>
              <a:lnSpc>
                <a:spcPct val="100000"/>
              </a:lnSpc>
            </a:pPr>
            <a:r>
              <a:rPr lang="sv-SE" sz="1400" dirty="0"/>
              <a:t>Yrkesdansarutbildningen</a:t>
            </a:r>
          </a:p>
          <a:p>
            <a:pPr marL="0" indent="0">
              <a:lnSpc>
                <a:spcPct val="100000"/>
              </a:lnSpc>
              <a:buNone/>
            </a:pPr>
            <a:r>
              <a:rPr lang="sv-SE" sz="1400" b="1" dirty="0"/>
              <a:t>Introduktionsprogram</a:t>
            </a:r>
            <a:endParaRPr lang="sv-SE" sz="1400" dirty="0"/>
          </a:p>
          <a:p>
            <a:pPr>
              <a:lnSpc>
                <a:spcPct val="100000"/>
              </a:lnSpc>
            </a:pPr>
            <a:r>
              <a:rPr lang="sv-SE" sz="1400" dirty="0"/>
              <a:t>Programinriktat val</a:t>
            </a:r>
          </a:p>
          <a:p>
            <a:pPr>
              <a:lnSpc>
                <a:spcPct val="100000"/>
              </a:lnSpc>
            </a:pPr>
            <a:r>
              <a:rPr lang="sv-SE" sz="1400" dirty="0"/>
              <a:t>Yrkesintroduktion</a:t>
            </a:r>
          </a:p>
          <a:p>
            <a:pPr>
              <a:lnSpc>
                <a:spcPct val="100000"/>
              </a:lnSpc>
            </a:pPr>
            <a:r>
              <a:rPr lang="sv-SE" sz="1400" dirty="0"/>
              <a:t>Individuellt alternativ</a:t>
            </a:r>
          </a:p>
          <a:p>
            <a:pPr>
              <a:lnSpc>
                <a:spcPct val="100000"/>
              </a:lnSpc>
            </a:pPr>
            <a:r>
              <a:rPr lang="sv-SE" sz="1400" dirty="0"/>
              <a:t>Språkintroduktion</a:t>
            </a:r>
          </a:p>
          <a:p>
            <a:pPr marL="0" indent="0">
              <a:lnSpc>
                <a:spcPct val="100000"/>
              </a:lnSpc>
              <a:buNone/>
            </a:pPr>
            <a:endParaRPr lang="sv-SE" sz="1400" b="1" dirty="0"/>
          </a:p>
          <a:p>
            <a:pPr marL="0" indent="0">
              <a:lnSpc>
                <a:spcPct val="100000"/>
              </a:lnSpc>
              <a:buNone/>
            </a:pPr>
            <a:endParaRPr lang="sv-SE" sz="1400" b="1" dirty="0"/>
          </a:p>
          <a:p>
            <a:pPr marL="0" indent="0">
              <a:lnSpc>
                <a:spcPct val="100000"/>
              </a:lnSpc>
              <a:buNone/>
            </a:pPr>
            <a:endParaRPr lang="sv-SE" sz="1400" b="1" dirty="0"/>
          </a:p>
          <a:p>
            <a:pPr marL="0" indent="0">
              <a:lnSpc>
                <a:spcPct val="100000"/>
              </a:lnSpc>
              <a:buNone/>
            </a:pPr>
            <a:r>
              <a:rPr lang="sv-SE" sz="1400" b="1" dirty="0"/>
              <a:t>Dessutom finns</a:t>
            </a:r>
            <a:endParaRPr lang="sv-SE" sz="1400" dirty="0"/>
          </a:p>
          <a:p>
            <a:pPr>
              <a:lnSpc>
                <a:spcPct val="100000"/>
              </a:lnSpc>
            </a:pPr>
            <a:r>
              <a:rPr lang="sv-SE" sz="1400" dirty="0"/>
              <a:t>Utbildningar övriga hantverk</a:t>
            </a:r>
          </a:p>
          <a:p>
            <a:pPr>
              <a:lnSpc>
                <a:spcPct val="100000"/>
              </a:lnSpc>
            </a:pPr>
            <a:r>
              <a:rPr lang="sv-SE" sz="1400" dirty="0"/>
              <a:t>Gymnasieingenjör - vidareutbildning i form av ett fjärde tekniskt år</a:t>
            </a:r>
          </a:p>
          <a:p>
            <a:pPr>
              <a:lnSpc>
                <a:spcPct val="100000"/>
              </a:lnSpc>
            </a:pPr>
            <a:endParaRPr lang="sv-SE" sz="1400" dirty="0"/>
          </a:p>
        </p:txBody>
      </p:sp>
    </p:spTree>
    <p:extLst>
      <p:ext uri="{BB962C8B-B14F-4D97-AF65-F5344CB8AC3E}">
        <p14:creationId xmlns:p14="http://schemas.microsoft.com/office/powerpoint/2010/main" val="16160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11A51-F8D3-DC45-8B05-B7A8CD4DB507}"/>
              </a:ext>
            </a:extLst>
          </p:cNvPr>
          <p:cNvSpPr>
            <a:spLocks noGrp="1"/>
          </p:cNvSpPr>
          <p:nvPr>
            <p:ph type="title"/>
          </p:nvPr>
        </p:nvSpPr>
        <p:spPr>
          <a:xfrm>
            <a:off x="0" y="1697829"/>
            <a:ext cx="9140876" cy="2904651"/>
          </a:xfrm>
        </p:spPr>
        <p:txBody>
          <a:bodyPr/>
          <a:lstStyle/>
          <a:p>
            <a:pPr algn="ctr">
              <a:lnSpc>
                <a:spcPts val="6000"/>
              </a:lnSpc>
            </a:pPr>
            <a:r>
              <a:rPr lang="sv-SE" sz="6000" dirty="0"/>
              <a:t>Vad vet du om gymnasievalet?</a:t>
            </a:r>
            <a:br>
              <a:rPr lang="sv-SE" sz="4400" dirty="0"/>
            </a:br>
            <a:r>
              <a:rPr lang="sv-SE" sz="2400" b="0" dirty="0"/>
              <a:t>De 9 vanligaste myterna, fördomarna och missförstånden.</a:t>
            </a:r>
            <a:r>
              <a:rPr lang="sv-SE" sz="2000" dirty="0"/>
              <a:t> </a:t>
            </a:r>
            <a:br>
              <a:rPr lang="sv-SE" sz="2400" dirty="0"/>
            </a:br>
            <a:endParaRPr lang="sv-SE" sz="2400" dirty="0"/>
          </a:p>
        </p:txBody>
      </p:sp>
      <p:pic>
        <p:nvPicPr>
          <p:cNvPr id="4" name="Bildobjekt 3">
            <a:extLst>
              <a:ext uri="{FF2B5EF4-FFF2-40B4-BE49-F238E27FC236}">
                <a16:creationId xmlns:a16="http://schemas.microsoft.com/office/drawing/2014/main" id="{6A20711B-33B3-3D41-9523-0CEF5A655A7D}"/>
              </a:ext>
            </a:extLst>
          </p:cNvPr>
          <p:cNvPicPr>
            <a:picLocks noChangeAspect="1"/>
          </p:cNvPicPr>
          <p:nvPr/>
        </p:nvPicPr>
        <p:blipFill>
          <a:blip r:embed="rId3"/>
          <a:stretch>
            <a:fillRect/>
          </a:stretch>
        </p:blipFill>
        <p:spPr>
          <a:xfrm>
            <a:off x="909873" y="856059"/>
            <a:ext cx="7324253" cy="646258"/>
          </a:xfrm>
          <a:prstGeom prst="rect">
            <a:avLst/>
          </a:prstGeom>
        </p:spPr>
      </p:pic>
    </p:spTree>
    <p:extLst>
      <p:ext uri="{BB962C8B-B14F-4D97-AF65-F5344CB8AC3E}">
        <p14:creationId xmlns:p14="http://schemas.microsoft.com/office/powerpoint/2010/main" val="261603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11A51-F8D3-DC45-8B05-B7A8CD4DB507}"/>
              </a:ext>
            </a:extLst>
          </p:cNvPr>
          <p:cNvSpPr>
            <a:spLocks noGrp="1"/>
          </p:cNvSpPr>
          <p:nvPr>
            <p:ph type="title"/>
          </p:nvPr>
        </p:nvSpPr>
        <p:spPr/>
        <p:txBody>
          <a:bodyPr/>
          <a:lstStyle/>
          <a:p>
            <a:pPr algn="ctr"/>
            <a:r>
              <a:rPr lang="sv-SE" dirty="0"/>
              <a:t>”Gymnasievalet avgör </a:t>
            </a:r>
            <a:br>
              <a:rPr lang="sv-SE" dirty="0"/>
            </a:br>
            <a:r>
              <a:rPr lang="sv-SE" dirty="0"/>
              <a:t>hela din framtid”</a:t>
            </a:r>
            <a:br>
              <a:rPr lang="sv-SE" dirty="0"/>
            </a:br>
            <a:endParaRPr lang="sv-SE" dirty="0"/>
          </a:p>
        </p:txBody>
      </p:sp>
      <p:pic>
        <p:nvPicPr>
          <p:cNvPr id="8" name="Platshållare för innehåll 7">
            <a:extLst>
              <a:ext uri="{FF2B5EF4-FFF2-40B4-BE49-F238E27FC236}">
                <a16:creationId xmlns:a16="http://schemas.microsoft.com/office/drawing/2014/main" id="{DD207742-7B79-9144-8FF6-F0A7A5B0BD94}"/>
              </a:ext>
            </a:extLst>
          </p:cNvPr>
          <p:cNvPicPr>
            <a:picLocks noGrp="1" noChangeAspect="1"/>
          </p:cNvPicPr>
          <p:nvPr>
            <p:ph idx="1"/>
          </p:nvPr>
        </p:nvPicPr>
        <p:blipFill>
          <a:blip r:embed="rId3"/>
          <a:stretch>
            <a:fillRect/>
          </a:stretch>
        </p:blipFill>
        <p:spPr>
          <a:xfrm>
            <a:off x="3784501" y="392113"/>
            <a:ext cx="1565473" cy="1533525"/>
          </a:xfrm>
        </p:spPr>
      </p:pic>
    </p:spTree>
    <p:extLst>
      <p:ext uri="{BB962C8B-B14F-4D97-AF65-F5344CB8AC3E}">
        <p14:creationId xmlns:p14="http://schemas.microsoft.com/office/powerpoint/2010/main" val="141356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B614C32-F759-0F43-A3FF-3157F07A120D}"/>
              </a:ext>
            </a:extLst>
          </p:cNvPr>
          <p:cNvSpPr>
            <a:spLocks noGrp="1"/>
          </p:cNvSpPr>
          <p:nvPr>
            <p:ph type="title"/>
          </p:nvPr>
        </p:nvSpPr>
        <p:spPr/>
        <p:txBody>
          <a:bodyPr/>
          <a:lstStyle/>
          <a:p>
            <a:r>
              <a:rPr lang="sv-SE" dirty="0"/>
              <a:t>Det går bra att ändra sig.</a:t>
            </a:r>
          </a:p>
        </p:txBody>
      </p:sp>
      <p:pic>
        <p:nvPicPr>
          <p:cNvPr id="9" name="Bildobjekt 8">
            <a:extLst>
              <a:ext uri="{FF2B5EF4-FFF2-40B4-BE49-F238E27FC236}">
                <a16:creationId xmlns:a16="http://schemas.microsoft.com/office/drawing/2014/main" id="{8D99DBB7-BEB6-4C49-B3DB-BAE535919B53}"/>
              </a:ext>
            </a:extLst>
          </p:cNvPr>
          <p:cNvPicPr>
            <a:picLocks noChangeAspect="1"/>
          </p:cNvPicPr>
          <p:nvPr/>
        </p:nvPicPr>
        <p:blipFill>
          <a:blip r:embed="rId3"/>
          <a:stretch>
            <a:fillRect/>
          </a:stretch>
        </p:blipFill>
        <p:spPr>
          <a:xfrm>
            <a:off x="2267465" y="1496716"/>
            <a:ext cx="4609070" cy="2703192"/>
          </a:xfrm>
          <a:prstGeom prst="rect">
            <a:avLst/>
          </a:prstGeom>
        </p:spPr>
      </p:pic>
    </p:spTree>
    <p:extLst>
      <p:ext uri="{BB962C8B-B14F-4D97-AF65-F5344CB8AC3E}">
        <p14:creationId xmlns:p14="http://schemas.microsoft.com/office/powerpoint/2010/main" val="346722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11A51-F8D3-DC45-8B05-B7A8CD4DB507}"/>
              </a:ext>
            </a:extLst>
          </p:cNvPr>
          <p:cNvSpPr>
            <a:spLocks noGrp="1"/>
          </p:cNvSpPr>
          <p:nvPr>
            <p:ph type="title"/>
          </p:nvPr>
        </p:nvSpPr>
        <p:spPr/>
        <p:txBody>
          <a:bodyPr/>
          <a:lstStyle/>
          <a:p>
            <a:pPr algn="ctr">
              <a:lnSpc>
                <a:spcPts val="3740"/>
              </a:lnSpc>
            </a:pPr>
            <a:r>
              <a:rPr lang="sv-SE" dirty="0"/>
              <a:t>”Det är viktigt att hitta </a:t>
            </a:r>
            <a:br>
              <a:rPr lang="sv-SE" dirty="0"/>
            </a:br>
            <a:r>
              <a:rPr lang="sv-SE" dirty="0"/>
              <a:t>en skola där man passar in”</a:t>
            </a:r>
          </a:p>
        </p:txBody>
      </p:sp>
      <p:pic>
        <p:nvPicPr>
          <p:cNvPr id="8" name="Platshållare för innehåll 7">
            <a:extLst>
              <a:ext uri="{FF2B5EF4-FFF2-40B4-BE49-F238E27FC236}">
                <a16:creationId xmlns:a16="http://schemas.microsoft.com/office/drawing/2014/main" id="{5C75AE03-8FC3-AA4F-A84A-AE0677EBFFD1}"/>
              </a:ext>
            </a:extLst>
          </p:cNvPr>
          <p:cNvPicPr>
            <a:picLocks noGrp="1" noChangeAspect="1"/>
          </p:cNvPicPr>
          <p:nvPr>
            <p:ph idx="1"/>
          </p:nvPr>
        </p:nvPicPr>
        <p:blipFill>
          <a:blip r:embed="rId3"/>
          <a:stretch>
            <a:fillRect/>
          </a:stretch>
        </p:blipFill>
        <p:spPr>
          <a:xfrm>
            <a:off x="4076267" y="392113"/>
            <a:ext cx="981940" cy="1533525"/>
          </a:xfrm>
        </p:spPr>
      </p:pic>
    </p:spTree>
    <p:extLst>
      <p:ext uri="{BB962C8B-B14F-4D97-AF65-F5344CB8AC3E}">
        <p14:creationId xmlns:p14="http://schemas.microsoft.com/office/powerpoint/2010/main" val="28500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75321C3-4A3A-BD4B-84CD-8ADF1069D803}"/>
              </a:ext>
            </a:extLst>
          </p:cNvPr>
          <p:cNvSpPr>
            <a:spLocks noGrp="1"/>
          </p:cNvSpPr>
          <p:nvPr>
            <p:ph type="title"/>
          </p:nvPr>
        </p:nvSpPr>
        <p:spPr/>
        <p:txBody>
          <a:bodyPr/>
          <a:lstStyle/>
          <a:p>
            <a:r>
              <a:rPr lang="sv-SE" dirty="0"/>
              <a:t>Vad krävs för att komma in?</a:t>
            </a:r>
          </a:p>
        </p:txBody>
      </p:sp>
      <p:sp>
        <p:nvSpPr>
          <p:cNvPr id="5" name="Platshållare för innehåll 4">
            <a:extLst>
              <a:ext uri="{FF2B5EF4-FFF2-40B4-BE49-F238E27FC236}">
                <a16:creationId xmlns:a16="http://schemas.microsoft.com/office/drawing/2014/main" id="{E108CD64-08B1-1F4D-9329-578B613355EC}"/>
              </a:ext>
            </a:extLst>
          </p:cNvPr>
          <p:cNvSpPr>
            <a:spLocks noGrp="1"/>
          </p:cNvSpPr>
          <p:nvPr>
            <p:ph idx="1"/>
          </p:nvPr>
        </p:nvSpPr>
        <p:spPr/>
        <p:txBody>
          <a:bodyPr numCol="1"/>
          <a:lstStyle/>
          <a:p>
            <a:pPr>
              <a:lnSpc>
                <a:spcPts val="1480"/>
              </a:lnSpc>
              <a:spcBef>
                <a:spcPts val="0"/>
              </a:spcBef>
            </a:pPr>
            <a:r>
              <a:rPr lang="sv-SE" sz="1400" dirty="0"/>
              <a:t>Nationellt program</a:t>
            </a:r>
          </a:p>
          <a:p>
            <a:pPr marL="0" indent="0">
              <a:lnSpc>
                <a:spcPts val="1480"/>
              </a:lnSpc>
              <a:spcBef>
                <a:spcPts val="0"/>
              </a:spcBef>
              <a:buNone/>
            </a:pPr>
            <a:endParaRPr lang="sv-SE" sz="1400" dirty="0"/>
          </a:p>
          <a:p>
            <a:pPr>
              <a:lnSpc>
                <a:spcPts val="1480"/>
              </a:lnSpc>
              <a:spcBef>
                <a:spcPts val="0"/>
              </a:spcBef>
            </a:pPr>
            <a:r>
              <a:rPr lang="sv-SE" sz="1400" dirty="0"/>
              <a:t>Yrkesprogram</a:t>
            </a:r>
          </a:p>
          <a:p>
            <a:pPr marL="0" indent="0">
              <a:lnSpc>
                <a:spcPts val="1480"/>
              </a:lnSpc>
              <a:spcBef>
                <a:spcPts val="0"/>
              </a:spcBef>
              <a:buNone/>
            </a:pPr>
            <a:endParaRPr lang="sv-SE" sz="1400" dirty="0"/>
          </a:p>
          <a:p>
            <a:pPr>
              <a:lnSpc>
                <a:spcPts val="1480"/>
              </a:lnSpc>
              <a:spcBef>
                <a:spcPts val="0"/>
              </a:spcBef>
            </a:pPr>
            <a:r>
              <a:rPr lang="sv-SE" sz="1400" dirty="0"/>
              <a:t>Högskoleförberedande program</a:t>
            </a:r>
          </a:p>
          <a:p>
            <a:pPr lvl="1">
              <a:lnSpc>
                <a:spcPts val="1480"/>
              </a:lnSpc>
              <a:spcBef>
                <a:spcPts val="0"/>
              </a:spcBef>
              <a:buClr>
                <a:schemeClr val="bg1"/>
              </a:buClr>
            </a:pPr>
            <a:r>
              <a:rPr lang="sv-SE" sz="1400" dirty="0">
                <a:solidFill>
                  <a:schemeClr val="bg1"/>
                </a:solidFill>
              </a:rPr>
              <a:t>ekonomiprogrammet, humanistiska programmet och samhällsvetenskapsprogrammet </a:t>
            </a:r>
          </a:p>
          <a:p>
            <a:pPr lvl="1">
              <a:lnSpc>
                <a:spcPts val="1480"/>
              </a:lnSpc>
              <a:spcBef>
                <a:spcPts val="0"/>
              </a:spcBef>
              <a:buClr>
                <a:schemeClr val="bg1"/>
              </a:buClr>
            </a:pPr>
            <a:r>
              <a:rPr lang="sv-SE" sz="1400" dirty="0">
                <a:solidFill>
                  <a:schemeClr val="bg1"/>
                </a:solidFill>
              </a:rPr>
              <a:t>naturvetenskapsprogrammet och teknikprogrammet </a:t>
            </a:r>
          </a:p>
          <a:p>
            <a:pPr lvl="1">
              <a:lnSpc>
                <a:spcPts val="1480"/>
              </a:lnSpc>
              <a:spcBef>
                <a:spcPts val="0"/>
              </a:spcBef>
              <a:buClr>
                <a:schemeClr val="bg1"/>
              </a:buClr>
            </a:pPr>
            <a:r>
              <a:rPr lang="sv-SE" sz="1400" dirty="0">
                <a:solidFill>
                  <a:schemeClr val="bg1"/>
                </a:solidFill>
              </a:rPr>
              <a:t>estetiska programmet</a:t>
            </a:r>
          </a:p>
          <a:p>
            <a:pPr marL="144000" lvl="1" indent="0">
              <a:lnSpc>
                <a:spcPts val="1480"/>
              </a:lnSpc>
              <a:spcBef>
                <a:spcPts val="0"/>
              </a:spcBef>
              <a:buNone/>
            </a:pPr>
            <a:endParaRPr lang="sv-SE" sz="1400" dirty="0"/>
          </a:p>
          <a:p>
            <a:pPr marL="0" indent="0">
              <a:lnSpc>
                <a:spcPts val="1280"/>
              </a:lnSpc>
              <a:spcBef>
                <a:spcPts val="0"/>
              </a:spcBef>
              <a:buNone/>
            </a:pPr>
            <a:r>
              <a:rPr lang="sv-SE" sz="1000" i="1" dirty="0"/>
              <a:t>Vissa utbildningar inom det estetiska området, spetsutbildningar och idrottsprogram, kan ha särskilda antagningskrav och ibland tester. Kolla för säkerhets skull direkt med den skola eleven är intresserad av.</a:t>
            </a:r>
          </a:p>
        </p:txBody>
      </p:sp>
    </p:spTree>
    <p:extLst>
      <p:ext uri="{BB962C8B-B14F-4D97-AF65-F5344CB8AC3E}">
        <p14:creationId xmlns:p14="http://schemas.microsoft.com/office/powerpoint/2010/main" val="3381404617"/>
      </p:ext>
    </p:extLst>
  </p:cSld>
  <p:clrMapOvr>
    <a:masterClrMapping/>
  </p:clrMapOvr>
</p:sld>
</file>

<file path=ppt/theme/theme1.xml><?xml version="1.0" encoding="utf-8"?>
<a:theme xmlns:a="http://schemas.openxmlformats.org/drawingml/2006/main" name="Office-tema">
  <a:themeElements>
    <a:clrScheme name="Egen 2">
      <a:dk1>
        <a:srgbClr val="000000"/>
      </a:dk1>
      <a:lt1>
        <a:srgbClr val="FFFFFF"/>
      </a:lt1>
      <a:dk2>
        <a:srgbClr val="000000"/>
      </a:dk2>
      <a:lt2>
        <a:srgbClr val="00414C"/>
      </a:lt2>
      <a:accent1>
        <a:srgbClr val="692859"/>
      </a:accent1>
      <a:accent2>
        <a:srgbClr val="DCEAEA"/>
      </a:accent2>
      <a:accent3>
        <a:srgbClr val="F59C00"/>
      </a:accent3>
      <a:accent4>
        <a:srgbClr val="EF7748"/>
      </a:accent4>
      <a:accent5>
        <a:srgbClr val="497E89"/>
      </a:accent5>
      <a:accent6>
        <a:srgbClr val="B1451C"/>
      </a:accent6>
      <a:hlink>
        <a:srgbClr val="6928C1"/>
      </a:hlink>
      <a:folHlink>
        <a:srgbClr val="692871"/>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olverket 2019 blue" id="{87E15165-FFDF-7042-9F42-FD52A814E6E0}" vid="{EFDC1CFB-A029-AD49-84A2-1C6D6FF67C6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184</TotalTime>
  <Words>1909</Words>
  <Application>Microsoft Office PowerPoint</Application>
  <PresentationFormat>Bildspel på skärmen (16:9)</PresentationFormat>
  <Paragraphs>183</Paragraphs>
  <Slides>19</Slides>
  <Notes>15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19</vt:i4>
      </vt:variant>
    </vt:vector>
  </HeadingPairs>
  <TitlesOfParts>
    <vt:vector size="23" baseType="lpstr">
      <vt:lpstr>Arial</vt:lpstr>
      <vt:lpstr>Calibri</vt:lpstr>
      <vt:lpstr>Systemtypsnitt</vt:lpstr>
      <vt:lpstr>Office-tema</vt:lpstr>
      <vt:lpstr>Nu är det dags att välja till gymnasiet</vt:lpstr>
      <vt:lpstr>Är du född mellan  1960 och 1980? Nu är det dags att välja till gymnasiet.</vt:lpstr>
      <vt:lpstr>18 nationella program</vt:lpstr>
      <vt:lpstr>Riksrekryterande program och introduktionsprogram</vt:lpstr>
      <vt:lpstr>Vad vet du om gymnasievalet? De 9 vanligaste myterna, fördomarna och missförstånden.  </vt:lpstr>
      <vt:lpstr>”Gymnasievalet avgör  hela din framtid” </vt:lpstr>
      <vt:lpstr>Det går bra att ändra sig.</vt:lpstr>
      <vt:lpstr>”Det är viktigt att hitta  en skola där man passar in”</vt:lpstr>
      <vt:lpstr>Vad krävs för att komma in?</vt:lpstr>
      <vt:lpstr>”Välj ett högskole- förberedande program så  håller du alla dörrar öppna” </vt:lpstr>
      <vt:lpstr>”På ett yrkesprogram får du  ju ingen högskolebehörighet” </vt:lpstr>
      <vt:lpstr>Vilka kurser krävs för högskolebehörighet? </vt:lpstr>
      <vt:lpstr>”Efter gymnasiet är det  svårt att få jobb” </vt:lpstr>
      <vt:lpstr>”Vill du jobba utomlands,  ska du ju inte gå ett  yrkesprogram”</vt:lpstr>
      <vt:lpstr>Hur funkar det att jobba inom EU? </vt:lpstr>
      <vt:lpstr>”Yrkesprogrammen passar  för de som inte vill plugga”</vt:lpstr>
      <vt:lpstr>”Lärlingsutbildning är  till för såna som inte klarar  nån annan utbildning”</vt:lpstr>
      <vt:lpstr>Lär dig mer om gymnasievalet!  Se filmer och prova våra verktyg. . Läs mer om behörighet till olika  högskoleutbildningar och hitta skolor och program.  utbildningsguiden.skolverket.se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Gilla Kruse</cp:lastModifiedBy>
  <cp:revision>25</cp:revision>
  <dcterms:created xsi:type="dcterms:W3CDTF">2019-09-19T07:23:13Z</dcterms:created>
  <dcterms:modified xsi:type="dcterms:W3CDTF">2020-11-13T09:57:17Z</dcterms:modified>
</cp:coreProperties>
</file>